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flv" ContentType="video/x-fl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91.xml" ContentType="application/vnd.openxmlformats-officedocument.presentationml.tag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115.xml" ContentType="application/vnd.openxmlformats-officedocument.presentationml.tag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116.xml" ContentType="application/vnd.openxmlformats-officedocument.presentationml.tags+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117.xml" ContentType="application/vnd.openxmlformats-officedocument.presentationml.tags+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 id="2147483656" r:id="rId4"/>
    <p:sldMasterId id="2147483658" r:id="rId5"/>
    <p:sldMasterId id="2147483660" r:id="rId6"/>
    <p:sldMasterId id="2147483672" r:id="rId7"/>
  </p:sldMasterIdLst>
  <p:notesMasterIdLst>
    <p:notesMasterId r:id="rId149"/>
  </p:notesMasterIdLst>
  <p:sldIdLst>
    <p:sldId id="256" r:id="rId8"/>
    <p:sldId id="344" r:id="rId9"/>
    <p:sldId id="437" r:id="rId10"/>
    <p:sldId id="343" r:id="rId11"/>
    <p:sldId id="257" r:id="rId12"/>
    <p:sldId id="258" r:id="rId13"/>
    <p:sldId id="259" r:id="rId14"/>
    <p:sldId id="260" r:id="rId15"/>
    <p:sldId id="295" r:id="rId16"/>
    <p:sldId id="296" r:id="rId17"/>
    <p:sldId id="297" r:id="rId18"/>
    <p:sldId id="298" r:id="rId19"/>
    <p:sldId id="299" r:id="rId20"/>
    <p:sldId id="300" r:id="rId21"/>
    <p:sldId id="301" r:id="rId22"/>
    <p:sldId id="302" r:id="rId23"/>
    <p:sldId id="303" r:id="rId24"/>
    <p:sldId id="304" r:id="rId25"/>
    <p:sldId id="305" r:id="rId26"/>
    <p:sldId id="306" r:id="rId27"/>
    <p:sldId id="307" r:id="rId28"/>
    <p:sldId id="308" r:id="rId29"/>
    <p:sldId id="309" r:id="rId30"/>
    <p:sldId id="310" r:id="rId31"/>
    <p:sldId id="311" r:id="rId32"/>
    <p:sldId id="312" r:id="rId33"/>
    <p:sldId id="315" r:id="rId34"/>
    <p:sldId id="314" r:id="rId35"/>
    <p:sldId id="316" r:id="rId36"/>
    <p:sldId id="318" r:id="rId37"/>
    <p:sldId id="320" r:id="rId38"/>
    <p:sldId id="319" r:id="rId39"/>
    <p:sldId id="321" r:id="rId40"/>
    <p:sldId id="322" r:id="rId41"/>
    <p:sldId id="323" r:id="rId42"/>
    <p:sldId id="324" r:id="rId43"/>
    <p:sldId id="326" r:id="rId44"/>
    <p:sldId id="325" r:id="rId45"/>
    <p:sldId id="327" r:id="rId46"/>
    <p:sldId id="328" r:id="rId47"/>
    <p:sldId id="329" r:id="rId48"/>
    <p:sldId id="330" r:id="rId49"/>
    <p:sldId id="317" r:id="rId50"/>
    <p:sldId id="333" r:id="rId51"/>
    <p:sldId id="331" r:id="rId52"/>
    <p:sldId id="332" r:id="rId53"/>
    <p:sldId id="334" r:id="rId54"/>
    <p:sldId id="335" r:id="rId55"/>
    <p:sldId id="336" r:id="rId56"/>
    <p:sldId id="337" r:id="rId57"/>
    <p:sldId id="338" r:id="rId58"/>
    <p:sldId id="339" r:id="rId59"/>
    <p:sldId id="340" r:id="rId60"/>
    <p:sldId id="341" r:id="rId61"/>
    <p:sldId id="342" r:id="rId62"/>
    <p:sldId id="345" r:id="rId63"/>
    <p:sldId id="347" r:id="rId64"/>
    <p:sldId id="346" r:id="rId65"/>
    <p:sldId id="348" r:id="rId66"/>
    <p:sldId id="349" r:id="rId67"/>
    <p:sldId id="350" r:id="rId68"/>
    <p:sldId id="351" r:id="rId69"/>
    <p:sldId id="352" r:id="rId70"/>
    <p:sldId id="353" r:id="rId71"/>
    <p:sldId id="354" r:id="rId72"/>
    <p:sldId id="355" r:id="rId73"/>
    <p:sldId id="356" r:id="rId74"/>
    <p:sldId id="358" r:id="rId75"/>
    <p:sldId id="357" r:id="rId76"/>
    <p:sldId id="359" r:id="rId77"/>
    <p:sldId id="361" r:id="rId78"/>
    <p:sldId id="362" r:id="rId79"/>
    <p:sldId id="363" r:id="rId80"/>
    <p:sldId id="364" r:id="rId81"/>
    <p:sldId id="365" r:id="rId82"/>
    <p:sldId id="366" r:id="rId83"/>
    <p:sldId id="367" r:id="rId84"/>
    <p:sldId id="368" r:id="rId85"/>
    <p:sldId id="369" r:id="rId86"/>
    <p:sldId id="370" r:id="rId87"/>
    <p:sldId id="393" r:id="rId88"/>
    <p:sldId id="371" r:id="rId89"/>
    <p:sldId id="372" r:id="rId90"/>
    <p:sldId id="373" r:id="rId91"/>
    <p:sldId id="414" r:id="rId92"/>
    <p:sldId id="416" r:id="rId93"/>
    <p:sldId id="415" r:id="rId94"/>
    <p:sldId id="417" r:id="rId95"/>
    <p:sldId id="418" r:id="rId96"/>
    <p:sldId id="419" r:id="rId97"/>
    <p:sldId id="420" r:id="rId98"/>
    <p:sldId id="421" r:id="rId99"/>
    <p:sldId id="422" r:id="rId100"/>
    <p:sldId id="423" r:id="rId101"/>
    <p:sldId id="425" r:id="rId102"/>
    <p:sldId id="426" r:id="rId103"/>
    <p:sldId id="427" r:id="rId104"/>
    <p:sldId id="428" r:id="rId105"/>
    <p:sldId id="374" r:id="rId106"/>
    <p:sldId id="375" r:id="rId107"/>
    <p:sldId id="377" r:id="rId108"/>
    <p:sldId id="378" r:id="rId109"/>
    <p:sldId id="379" r:id="rId110"/>
    <p:sldId id="380" r:id="rId111"/>
    <p:sldId id="381" r:id="rId112"/>
    <p:sldId id="382" r:id="rId113"/>
    <p:sldId id="384" r:id="rId114"/>
    <p:sldId id="385" r:id="rId115"/>
    <p:sldId id="386" r:id="rId116"/>
    <p:sldId id="387" r:id="rId117"/>
    <p:sldId id="388" r:id="rId118"/>
    <p:sldId id="391" r:id="rId119"/>
    <p:sldId id="390" r:id="rId120"/>
    <p:sldId id="389" r:id="rId121"/>
    <p:sldId id="392" r:id="rId122"/>
    <p:sldId id="395" r:id="rId123"/>
    <p:sldId id="398" r:id="rId124"/>
    <p:sldId id="397" r:id="rId125"/>
    <p:sldId id="399" r:id="rId126"/>
    <p:sldId id="401" r:id="rId127"/>
    <p:sldId id="403" r:id="rId128"/>
    <p:sldId id="404" r:id="rId129"/>
    <p:sldId id="407" r:id="rId130"/>
    <p:sldId id="405" r:id="rId131"/>
    <p:sldId id="406" r:id="rId132"/>
    <p:sldId id="408" r:id="rId133"/>
    <p:sldId id="409" r:id="rId134"/>
    <p:sldId id="410" r:id="rId135"/>
    <p:sldId id="400" r:id="rId136"/>
    <p:sldId id="411" r:id="rId137"/>
    <p:sldId id="412" r:id="rId138"/>
    <p:sldId id="429" r:id="rId139"/>
    <p:sldId id="430" r:id="rId140"/>
    <p:sldId id="431" r:id="rId141"/>
    <p:sldId id="433" r:id="rId142"/>
    <p:sldId id="432" r:id="rId143"/>
    <p:sldId id="434" r:id="rId144"/>
    <p:sldId id="436" r:id="rId145"/>
    <p:sldId id="438" r:id="rId146"/>
    <p:sldId id="396" r:id="rId147"/>
    <p:sldId id="435" r:id="rId14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1118" y="91"/>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38" Type="http://schemas.openxmlformats.org/officeDocument/2006/relationships/slide" Target="slides/slide13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presProps" Target="presProps.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slide" Target="slides/slide109.xml"/><Relationship Id="rId124" Type="http://schemas.openxmlformats.org/officeDocument/2006/relationships/slide" Target="slides/slide117.xml"/><Relationship Id="rId129" Type="http://schemas.openxmlformats.org/officeDocument/2006/relationships/slide" Target="slides/slide122.xml"/><Relationship Id="rId137" Type="http://schemas.openxmlformats.org/officeDocument/2006/relationships/slide" Target="slides/slide13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32" Type="http://schemas.openxmlformats.org/officeDocument/2006/relationships/slide" Target="slides/slide125.xml"/><Relationship Id="rId140" Type="http://schemas.openxmlformats.org/officeDocument/2006/relationships/slide" Target="slides/slide133.xml"/><Relationship Id="rId145" Type="http://schemas.openxmlformats.org/officeDocument/2006/relationships/slide" Target="slides/slide138.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slide" Target="slides/slide112.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slide" Target="slides/slide123.xml"/><Relationship Id="rId135" Type="http://schemas.openxmlformats.org/officeDocument/2006/relationships/slide" Target="slides/slide128.xml"/><Relationship Id="rId143" Type="http://schemas.openxmlformats.org/officeDocument/2006/relationships/slide" Target="slides/slide136.xml"/><Relationship Id="rId148" Type="http://schemas.openxmlformats.org/officeDocument/2006/relationships/slide" Target="slides/slide141.xml"/><Relationship Id="rId15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theme" Target="theme/theme1.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608861-8719-402B-9743-743C155DE82B}" type="doc">
      <dgm:prSet loTypeId="urn:microsoft.com/office/officeart/2005/8/layout/venn1" loCatId="relationship" qsTypeId="urn:microsoft.com/office/officeart/2005/8/quickstyle/3d4" qsCatId="3D" csTypeId="urn:microsoft.com/office/officeart/2005/8/colors/colorful3" csCatId="colorful" phldr="1"/>
      <dgm:spPr/>
      <dgm:t>
        <a:bodyPr/>
        <a:lstStyle/>
        <a:p>
          <a:endParaRPr lang="zh-CN" altLang="en-US"/>
        </a:p>
      </dgm:t>
    </dgm:pt>
    <dgm:pt modelId="{8D654338-3922-4405-85DC-0342178D691C}">
      <dgm:prSet/>
      <dgm:spPr/>
      <dgm:t>
        <a:bodyPr/>
        <a:lstStyle/>
        <a:p>
          <a:pPr rtl="0"/>
          <a:r>
            <a:rPr lang="en-US" dirty="0" smtClean="0"/>
            <a:t>Convolution</a:t>
          </a:r>
          <a:endParaRPr lang="zh-CN" dirty="0"/>
        </a:p>
      </dgm:t>
    </dgm:pt>
    <dgm:pt modelId="{974D67EA-53EC-42C6-A969-B4210D2D609E}" type="parTrans" cxnId="{8124ED74-FE88-4259-B613-75D24D1B01C3}">
      <dgm:prSet/>
      <dgm:spPr/>
      <dgm:t>
        <a:bodyPr/>
        <a:lstStyle/>
        <a:p>
          <a:endParaRPr lang="zh-CN" altLang="en-US"/>
        </a:p>
      </dgm:t>
    </dgm:pt>
    <dgm:pt modelId="{7C714561-3CF8-4387-9203-9E8809F78443}" type="sibTrans" cxnId="{8124ED74-FE88-4259-B613-75D24D1B01C3}">
      <dgm:prSet/>
      <dgm:spPr/>
      <dgm:t>
        <a:bodyPr/>
        <a:lstStyle/>
        <a:p>
          <a:endParaRPr lang="zh-CN" altLang="en-US"/>
        </a:p>
      </dgm:t>
    </dgm:pt>
    <dgm:pt modelId="{DF1749F9-6C79-4805-88F7-9E43B322AD54}" type="pres">
      <dgm:prSet presAssocID="{9E608861-8719-402B-9743-743C155DE82B}" presName="compositeShape" presStyleCnt="0">
        <dgm:presLayoutVars>
          <dgm:chMax val="7"/>
          <dgm:dir/>
          <dgm:resizeHandles val="exact"/>
        </dgm:presLayoutVars>
      </dgm:prSet>
      <dgm:spPr/>
      <dgm:t>
        <a:bodyPr/>
        <a:lstStyle/>
        <a:p>
          <a:endParaRPr lang="zh-CN" altLang="en-US"/>
        </a:p>
      </dgm:t>
    </dgm:pt>
    <dgm:pt modelId="{281640B8-71F7-4FD6-942B-BDC57A409A16}" type="pres">
      <dgm:prSet presAssocID="{8D654338-3922-4405-85DC-0342178D691C}" presName="circ1TxSh" presStyleLbl="vennNode1" presStyleIdx="0" presStyleCnt="1" custScaleX="388235" custLinFactNeighborX="680" custLinFactNeighborY="-11765"/>
      <dgm:spPr/>
      <dgm:t>
        <a:bodyPr/>
        <a:lstStyle/>
        <a:p>
          <a:endParaRPr lang="zh-CN" altLang="en-US"/>
        </a:p>
      </dgm:t>
    </dgm:pt>
  </dgm:ptLst>
  <dgm:cxnLst>
    <dgm:cxn modelId="{3CB425F4-69F2-49C5-97EC-2874A50B9494}" type="presOf" srcId="{8D654338-3922-4405-85DC-0342178D691C}" destId="{281640B8-71F7-4FD6-942B-BDC57A409A16}" srcOrd="0" destOrd="0" presId="urn:microsoft.com/office/officeart/2005/8/layout/venn1"/>
    <dgm:cxn modelId="{B2945890-C644-4D66-B48A-3217C09DB637}" type="presOf" srcId="{9E608861-8719-402B-9743-743C155DE82B}" destId="{DF1749F9-6C79-4805-88F7-9E43B322AD54}" srcOrd="0" destOrd="0" presId="urn:microsoft.com/office/officeart/2005/8/layout/venn1"/>
    <dgm:cxn modelId="{8124ED74-FE88-4259-B613-75D24D1B01C3}" srcId="{9E608861-8719-402B-9743-743C155DE82B}" destId="{8D654338-3922-4405-85DC-0342178D691C}" srcOrd="0" destOrd="0" parTransId="{974D67EA-53EC-42C6-A969-B4210D2D609E}" sibTransId="{7C714561-3CF8-4387-9203-9E8809F78443}"/>
    <dgm:cxn modelId="{1BA039E9-4CFE-48CB-968E-E8A88D7901C9}" type="presParOf" srcId="{DF1749F9-6C79-4805-88F7-9E43B322AD54}" destId="{281640B8-71F7-4FD6-942B-BDC57A409A16}" srcOrd="0" destOrd="0" presId="urn:microsoft.com/office/officeart/2005/8/layout/ven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16E8562-9522-488F-88C5-718ADD6D3CAE}" type="doc">
      <dgm:prSet loTypeId="urn:microsoft.com/office/officeart/2005/8/layout/venn1" loCatId="relationship" qsTypeId="urn:microsoft.com/office/officeart/2005/8/quickstyle/3d2" qsCatId="3D" csTypeId="urn:microsoft.com/office/officeart/2005/8/colors/colorful1" csCatId="colorful" phldr="1"/>
      <dgm:spPr/>
      <dgm:t>
        <a:bodyPr/>
        <a:lstStyle/>
        <a:p>
          <a:endParaRPr lang="zh-CN" altLang="en-US"/>
        </a:p>
      </dgm:t>
    </dgm:pt>
    <dgm:pt modelId="{E9BC5D3C-2AB9-4EC7-A8BA-D3E1C2892540}">
      <dgm:prSet/>
      <dgm:spPr/>
      <dgm:t>
        <a:bodyPr/>
        <a:lstStyle/>
        <a:p>
          <a:pPr rtl="0"/>
          <a:r>
            <a:rPr lang="en-US" b="1" dirty="0" smtClean="0">
              <a:solidFill>
                <a:srgbClr val="FFFF00"/>
              </a:solidFill>
            </a:rPr>
            <a:t>Is this correct?</a:t>
          </a:r>
          <a:endParaRPr lang="zh-CN" b="1" dirty="0">
            <a:solidFill>
              <a:srgbClr val="FFFF00"/>
            </a:solidFill>
          </a:endParaRPr>
        </a:p>
      </dgm:t>
    </dgm:pt>
    <dgm:pt modelId="{994C01F4-888E-4F30-80DC-39A969C91C78}" type="parTrans" cxnId="{1E866983-8A14-4825-93CF-14277367B315}">
      <dgm:prSet/>
      <dgm:spPr/>
      <dgm:t>
        <a:bodyPr/>
        <a:lstStyle/>
        <a:p>
          <a:endParaRPr lang="zh-CN" altLang="en-US"/>
        </a:p>
      </dgm:t>
    </dgm:pt>
    <dgm:pt modelId="{CBCD8490-6868-4279-97EB-EA7999499EE1}" type="sibTrans" cxnId="{1E866983-8A14-4825-93CF-14277367B315}">
      <dgm:prSet/>
      <dgm:spPr/>
      <dgm:t>
        <a:bodyPr/>
        <a:lstStyle/>
        <a:p>
          <a:endParaRPr lang="zh-CN" altLang="en-US"/>
        </a:p>
      </dgm:t>
    </dgm:pt>
    <dgm:pt modelId="{792E41F3-4E3B-4CFC-BD11-0EF95E7AC364}" type="pres">
      <dgm:prSet presAssocID="{F16E8562-9522-488F-88C5-718ADD6D3CAE}" presName="compositeShape" presStyleCnt="0">
        <dgm:presLayoutVars>
          <dgm:chMax val="7"/>
          <dgm:dir/>
          <dgm:resizeHandles val="exact"/>
        </dgm:presLayoutVars>
      </dgm:prSet>
      <dgm:spPr/>
      <dgm:t>
        <a:bodyPr/>
        <a:lstStyle/>
        <a:p>
          <a:endParaRPr lang="zh-CN" altLang="en-US"/>
        </a:p>
      </dgm:t>
    </dgm:pt>
    <dgm:pt modelId="{8A155486-830A-4DB0-9FD4-E18D008CDDD7}" type="pres">
      <dgm:prSet presAssocID="{E9BC5D3C-2AB9-4EC7-A8BA-D3E1C2892540}" presName="circ1TxSh" presStyleLbl="vennNode1" presStyleIdx="0" presStyleCnt="1" custScaleX="299472" custLinFactNeighborX="-587" custLinFactNeighborY="-31250"/>
      <dgm:spPr/>
      <dgm:t>
        <a:bodyPr/>
        <a:lstStyle/>
        <a:p>
          <a:endParaRPr lang="zh-CN" altLang="en-US"/>
        </a:p>
      </dgm:t>
    </dgm:pt>
  </dgm:ptLst>
  <dgm:cxnLst>
    <dgm:cxn modelId="{440D4D12-6B9E-4268-9F06-21B9FF288F1E}" type="presOf" srcId="{F16E8562-9522-488F-88C5-718ADD6D3CAE}" destId="{792E41F3-4E3B-4CFC-BD11-0EF95E7AC364}" srcOrd="0" destOrd="0" presId="urn:microsoft.com/office/officeart/2005/8/layout/venn1"/>
    <dgm:cxn modelId="{1E866983-8A14-4825-93CF-14277367B315}" srcId="{F16E8562-9522-488F-88C5-718ADD6D3CAE}" destId="{E9BC5D3C-2AB9-4EC7-A8BA-D3E1C2892540}" srcOrd="0" destOrd="0" parTransId="{994C01F4-888E-4F30-80DC-39A969C91C78}" sibTransId="{CBCD8490-6868-4279-97EB-EA7999499EE1}"/>
    <dgm:cxn modelId="{0CC572E8-06BD-4428-8160-55C93964AE42}" type="presOf" srcId="{E9BC5D3C-2AB9-4EC7-A8BA-D3E1C2892540}" destId="{8A155486-830A-4DB0-9FD4-E18D008CDDD7}" srcOrd="0" destOrd="0" presId="urn:microsoft.com/office/officeart/2005/8/layout/venn1"/>
    <dgm:cxn modelId="{B4F578AA-2E82-4357-BF2A-AB4FD88315AE}" type="presParOf" srcId="{792E41F3-4E3B-4CFC-BD11-0EF95E7AC364}" destId="{8A155486-830A-4DB0-9FD4-E18D008CDDD7}"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3D5E94E-7A82-4B4E-B33E-C4CA086A12AA}" type="doc">
      <dgm:prSet loTypeId="urn:microsoft.com/office/officeart/2005/8/layout/target3" loCatId="relationship" qsTypeId="urn:microsoft.com/office/officeart/2005/8/quickstyle/3d1" qsCatId="3D" csTypeId="urn:microsoft.com/office/officeart/2005/8/colors/colorful1" csCatId="colorful" phldr="1"/>
      <dgm:spPr/>
      <dgm:t>
        <a:bodyPr/>
        <a:lstStyle/>
        <a:p>
          <a:endParaRPr lang="zh-CN" altLang="en-US"/>
        </a:p>
      </dgm:t>
    </dgm:pt>
    <dgm:pt modelId="{D17D135C-95A0-461A-83B6-07CECFAB59C5}">
      <dgm:prSet custT="1"/>
      <dgm:spPr/>
      <dgm:t>
        <a:bodyPr/>
        <a:lstStyle/>
        <a:p>
          <a:pPr algn="l" rtl="0"/>
          <a:r>
            <a:rPr lang="en-US" sz="2800" b="1" dirty="0" smtClean="0"/>
            <a:t>Realize that if we start with a uniform prior distribution (state of maximum confusion), and we then move, we MUST end up with the uniform distribution. Since this problem starts with a state of maximum confusion and </a:t>
          </a:r>
          <a:r>
            <a:rPr lang="en-US" sz="2800" b="1" i="1" dirty="0" smtClean="0"/>
            <a:t>then </a:t>
          </a:r>
          <a:r>
            <a:rPr lang="en-US" sz="2800" b="1" dirty="0" smtClean="0"/>
            <a:t>moves (which, remember, never increases our knowledge of the system), we must remain in the maximally confused state.</a:t>
          </a:r>
          <a:endParaRPr lang="zh-CN" sz="2800" b="1" dirty="0"/>
        </a:p>
      </dgm:t>
    </dgm:pt>
    <dgm:pt modelId="{6B4C6BDF-632B-4F9F-AE1F-F96342B6056F}" type="parTrans" cxnId="{5EE94D33-1DAB-4901-9DD6-D2D28AC1F810}">
      <dgm:prSet/>
      <dgm:spPr/>
      <dgm:t>
        <a:bodyPr/>
        <a:lstStyle/>
        <a:p>
          <a:endParaRPr lang="zh-CN" altLang="en-US"/>
        </a:p>
      </dgm:t>
    </dgm:pt>
    <dgm:pt modelId="{3B5DE528-4E41-4FED-BF85-3CB804F6461F}" type="sibTrans" cxnId="{5EE94D33-1DAB-4901-9DD6-D2D28AC1F810}">
      <dgm:prSet/>
      <dgm:spPr/>
      <dgm:t>
        <a:bodyPr/>
        <a:lstStyle/>
        <a:p>
          <a:endParaRPr lang="zh-CN" altLang="en-US"/>
        </a:p>
      </dgm:t>
    </dgm:pt>
    <dgm:pt modelId="{0DD07E26-2743-4EC8-9982-B1C2D487170B}" type="pres">
      <dgm:prSet presAssocID="{F3D5E94E-7A82-4B4E-B33E-C4CA086A12AA}" presName="Name0" presStyleCnt="0">
        <dgm:presLayoutVars>
          <dgm:chMax val="7"/>
          <dgm:dir/>
          <dgm:animLvl val="lvl"/>
          <dgm:resizeHandles val="exact"/>
        </dgm:presLayoutVars>
      </dgm:prSet>
      <dgm:spPr/>
      <dgm:t>
        <a:bodyPr/>
        <a:lstStyle/>
        <a:p>
          <a:endParaRPr lang="zh-CN" altLang="en-US"/>
        </a:p>
      </dgm:t>
    </dgm:pt>
    <dgm:pt modelId="{C90A97D4-BF42-48FB-9A86-088C98E1E5F3}" type="pres">
      <dgm:prSet presAssocID="{D17D135C-95A0-461A-83B6-07CECFAB59C5}" presName="circle1" presStyleLbl="node1" presStyleIdx="0" presStyleCnt="1"/>
      <dgm:spPr/>
    </dgm:pt>
    <dgm:pt modelId="{91F61290-CFAE-437C-A592-3B6A1D9F57F3}" type="pres">
      <dgm:prSet presAssocID="{D17D135C-95A0-461A-83B6-07CECFAB59C5}" presName="space" presStyleCnt="0"/>
      <dgm:spPr/>
    </dgm:pt>
    <dgm:pt modelId="{F4A9390B-2DD9-4AC3-9E96-198FE81F4721}" type="pres">
      <dgm:prSet presAssocID="{D17D135C-95A0-461A-83B6-07CECFAB59C5}" presName="rect1" presStyleLbl="alignAcc1" presStyleIdx="0" presStyleCnt="1"/>
      <dgm:spPr/>
      <dgm:t>
        <a:bodyPr/>
        <a:lstStyle/>
        <a:p>
          <a:endParaRPr lang="zh-CN" altLang="en-US"/>
        </a:p>
      </dgm:t>
    </dgm:pt>
    <dgm:pt modelId="{9C5F384C-36D0-46B3-87A9-466D2346DB3B}" type="pres">
      <dgm:prSet presAssocID="{D17D135C-95A0-461A-83B6-07CECFAB59C5}" presName="rect1ParTxNoCh" presStyleLbl="alignAcc1" presStyleIdx="0" presStyleCnt="1">
        <dgm:presLayoutVars>
          <dgm:chMax val="1"/>
          <dgm:bulletEnabled val="1"/>
        </dgm:presLayoutVars>
      </dgm:prSet>
      <dgm:spPr/>
      <dgm:t>
        <a:bodyPr/>
        <a:lstStyle/>
        <a:p>
          <a:endParaRPr lang="zh-CN" altLang="en-US"/>
        </a:p>
      </dgm:t>
    </dgm:pt>
  </dgm:ptLst>
  <dgm:cxnLst>
    <dgm:cxn modelId="{5EE94D33-1DAB-4901-9DD6-D2D28AC1F810}" srcId="{F3D5E94E-7A82-4B4E-B33E-C4CA086A12AA}" destId="{D17D135C-95A0-461A-83B6-07CECFAB59C5}" srcOrd="0" destOrd="0" parTransId="{6B4C6BDF-632B-4F9F-AE1F-F96342B6056F}" sibTransId="{3B5DE528-4E41-4FED-BF85-3CB804F6461F}"/>
    <dgm:cxn modelId="{7C2D6230-C4CD-4656-A0BD-3F63B0298BA6}" type="presOf" srcId="{D17D135C-95A0-461A-83B6-07CECFAB59C5}" destId="{9C5F384C-36D0-46B3-87A9-466D2346DB3B}" srcOrd="1" destOrd="0" presId="urn:microsoft.com/office/officeart/2005/8/layout/target3"/>
    <dgm:cxn modelId="{4F359CD3-ACA9-471E-AFCE-16879FF36F54}" type="presOf" srcId="{D17D135C-95A0-461A-83B6-07CECFAB59C5}" destId="{F4A9390B-2DD9-4AC3-9E96-198FE81F4721}" srcOrd="0" destOrd="0" presId="urn:microsoft.com/office/officeart/2005/8/layout/target3"/>
    <dgm:cxn modelId="{AE14A221-4664-4978-95E4-26505D83FBAC}" type="presOf" srcId="{F3D5E94E-7A82-4B4E-B33E-C4CA086A12AA}" destId="{0DD07E26-2743-4EC8-9982-B1C2D487170B}" srcOrd="0" destOrd="0" presId="urn:microsoft.com/office/officeart/2005/8/layout/target3"/>
    <dgm:cxn modelId="{646CA3CF-F6EB-4495-8142-142651E3FF57}" type="presParOf" srcId="{0DD07E26-2743-4EC8-9982-B1C2D487170B}" destId="{C90A97D4-BF42-48FB-9A86-088C98E1E5F3}" srcOrd="0" destOrd="0" presId="urn:microsoft.com/office/officeart/2005/8/layout/target3"/>
    <dgm:cxn modelId="{8B59884D-1C0D-4327-B780-615056415949}" type="presParOf" srcId="{0DD07E26-2743-4EC8-9982-B1C2D487170B}" destId="{91F61290-CFAE-437C-A592-3B6A1D9F57F3}" srcOrd="1" destOrd="0" presId="urn:microsoft.com/office/officeart/2005/8/layout/target3"/>
    <dgm:cxn modelId="{B2CCDDD9-036B-4EE0-8F2E-9C447A0C3734}" type="presParOf" srcId="{0DD07E26-2743-4EC8-9982-B1C2D487170B}" destId="{F4A9390B-2DD9-4AC3-9E96-198FE81F4721}" srcOrd="2" destOrd="0" presId="urn:microsoft.com/office/officeart/2005/8/layout/target3"/>
    <dgm:cxn modelId="{D38E88E4-7D3C-43C6-922F-13979876598C}" type="presParOf" srcId="{0DD07E26-2743-4EC8-9982-B1C2D487170B}" destId="{9C5F384C-36D0-46B3-87A9-466D2346DB3B}" srcOrd="3"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9EAA609-2A1B-43AE-9B26-7833EB5D789A}" type="doc">
      <dgm:prSet loTypeId="urn:microsoft.com/office/officeart/2005/8/layout/vList2" loCatId="list" qsTypeId="urn:microsoft.com/office/officeart/2005/8/quickstyle/3d2" qsCatId="3D" csTypeId="urn:microsoft.com/office/officeart/2005/8/colors/colorful2" csCatId="colorful" phldr="1"/>
      <dgm:spPr/>
      <dgm:t>
        <a:bodyPr/>
        <a:lstStyle/>
        <a:p>
          <a:endParaRPr lang="zh-CN" altLang="en-US"/>
        </a:p>
      </dgm:t>
    </dgm:pt>
    <dgm:pt modelId="{7661B5F9-5669-4323-8FA5-9FCBB4F22E24}">
      <dgm:prSet/>
      <dgm:spPr/>
      <dgm:t>
        <a:bodyPr/>
        <a:lstStyle/>
        <a:p>
          <a:pPr rtl="0"/>
          <a:r>
            <a:rPr lang="en-US" b="1" dirty="0" smtClean="0"/>
            <a:t>After 50 moves, we have lost essentially all information about the robot's location. </a:t>
          </a:r>
          <a:endParaRPr lang="zh-CN" b="1" dirty="0"/>
        </a:p>
      </dgm:t>
    </dgm:pt>
    <dgm:pt modelId="{749FD444-1598-4380-8BDF-E021016A18A4}" type="parTrans" cxnId="{7064A391-97E9-496E-8AEE-D6AA70BF6AA1}">
      <dgm:prSet/>
      <dgm:spPr/>
      <dgm:t>
        <a:bodyPr/>
        <a:lstStyle/>
        <a:p>
          <a:endParaRPr lang="zh-CN" altLang="en-US"/>
        </a:p>
      </dgm:t>
    </dgm:pt>
    <dgm:pt modelId="{7F7AD179-CE8C-4B13-B2F8-92FF0E38A903}" type="sibTrans" cxnId="{7064A391-97E9-496E-8AEE-D6AA70BF6AA1}">
      <dgm:prSet/>
      <dgm:spPr/>
      <dgm:t>
        <a:bodyPr/>
        <a:lstStyle/>
        <a:p>
          <a:endParaRPr lang="zh-CN" altLang="en-US"/>
        </a:p>
      </dgm:t>
    </dgm:pt>
    <dgm:pt modelId="{54B087BB-D83A-46B5-9A6E-2B9E12E18412}">
      <dgm:prSet/>
      <dgm:spPr/>
      <dgm:t>
        <a:bodyPr/>
        <a:lstStyle/>
        <a:p>
          <a:pPr rtl="0"/>
          <a:r>
            <a:rPr lang="en-US" b="1" dirty="0" smtClean="0"/>
            <a:t>We need to be continuously sensing if we want to know the robot's location.</a:t>
          </a:r>
          <a:endParaRPr lang="zh-CN" b="1" dirty="0"/>
        </a:p>
      </dgm:t>
    </dgm:pt>
    <dgm:pt modelId="{20BE8921-6A64-4A28-BFCC-59ACFF94E60F}" type="parTrans" cxnId="{50CB06A3-9FCF-40AD-B15B-E9099F527D1B}">
      <dgm:prSet/>
      <dgm:spPr/>
      <dgm:t>
        <a:bodyPr/>
        <a:lstStyle/>
        <a:p>
          <a:endParaRPr lang="zh-CN" altLang="en-US"/>
        </a:p>
      </dgm:t>
    </dgm:pt>
    <dgm:pt modelId="{5DB3A6B2-4066-4924-AD4F-33855653CD58}" type="sibTrans" cxnId="{50CB06A3-9FCF-40AD-B15B-E9099F527D1B}">
      <dgm:prSet/>
      <dgm:spPr/>
      <dgm:t>
        <a:bodyPr/>
        <a:lstStyle/>
        <a:p>
          <a:endParaRPr lang="zh-CN" altLang="en-US"/>
        </a:p>
      </dgm:t>
    </dgm:pt>
    <dgm:pt modelId="{89C6891C-2EC0-4B3F-A454-C047D0F384E7}" type="pres">
      <dgm:prSet presAssocID="{A9EAA609-2A1B-43AE-9B26-7833EB5D789A}" presName="linear" presStyleCnt="0">
        <dgm:presLayoutVars>
          <dgm:animLvl val="lvl"/>
          <dgm:resizeHandles val="exact"/>
        </dgm:presLayoutVars>
      </dgm:prSet>
      <dgm:spPr/>
      <dgm:t>
        <a:bodyPr/>
        <a:lstStyle/>
        <a:p>
          <a:endParaRPr lang="zh-CN" altLang="en-US"/>
        </a:p>
      </dgm:t>
    </dgm:pt>
    <dgm:pt modelId="{7F10743A-0977-4228-9D04-93F1921AD5A8}" type="pres">
      <dgm:prSet presAssocID="{7661B5F9-5669-4323-8FA5-9FCBB4F22E24}" presName="parentText" presStyleLbl="node1" presStyleIdx="0" presStyleCnt="2">
        <dgm:presLayoutVars>
          <dgm:chMax val="0"/>
          <dgm:bulletEnabled val="1"/>
        </dgm:presLayoutVars>
      </dgm:prSet>
      <dgm:spPr/>
      <dgm:t>
        <a:bodyPr/>
        <a:lstStyle/>
        <a:p>
          <a:endParaRPr lang="zh-CN" altLang="en-US"/>
        </a:p>
      </dgm:t>
    </dgm:pt>
    <dgm:pt modelId="{79AD9783-A89E-4B92-A443-CAF0BA291A1E}" type="pres">
      <dgm:prSet presAssocID="{7F7AD179-CE8C-4B13-B2F8-92FF0E38A903}" presName="spacer" presStyleCnt="0"/>
      <dgm:spPr/>
    </dgm:pt>
    <dgm:pt modelId="{E2F91735-E3BE-4717-87CB-687FFDD7A59B}" type="pres">
      <dgm:prSet presAssocID="{54B087BB-D83A-46B5-9A6E-2B9E12E18412}" presName="parentText" presStyleLbl="node1" presStyleIdx="1" presStyleCnt="2">
        <dgm:presLayoutVars>
          <dgm:chMax val="0"/>
          <dgm:bulletEnabled val="1"/>
        </dgm:presLayoutVars>
      </dgm:prSet>
      <dgm:spPr/>
      <dgm:t>
        <a:bodyPr/>
        <a:lstStyle/>
        <a:p>
          <a:endParaRPr lang="zh-CN" altLang="en-US"/>
        </a:p>
      </dgm:t>
    </dgm:pt>
  </dgm:ptLst>
  <dgm:cxnLst>
    <dgm:cxn modelId="{50CB06A3-9FCF-40AD-B15B-E9099F527D1B}" srcId="{A9EAA609-2A1B-43AE-9B26-7833EB5D789A}" destId="{54B087BB-D83A-46B5-9A6E-2B9E12E18412}" srcOrd="1" destOrd="0" parTransId="{20BE8921-6A64-4A28-BFCC-59ACFF94E60F}" sibTransId="{5DB3A6B2-4066-4924-AD4F-33855653CD58}"/>
    <dgm:cxn modelId="{07CE15F8-3E86-4031-97A3-BF529C4760FE}" type="presOf" srcId="{A9EAA609-2A1B-43AE-9B26-7833EB5D789A}" destId="{89C6891C-2EC0-4B3F-A454-C047D0F384E7}" srcOrd="0" destOrd="0" presId="urn:microsoft.com/office/officeart/2005/8/layout/vList2"/>
    <dgm:cxn modelId="{13839FC7-D145-418D-9683-270D604AB0D7}" type="presOf" srcId="{54B087BB-D83A-46B5-9A6E-2B9E12E18412}" destId="{E2F91735-E3BE-4717-87CB-687FFDD7A59B}" srcOrd="0" destOrd="0" presId="urn:microsoft.com/office/officeart/2005/8/layout/vList2"/>
    <dgm:cxn modelId="{7064A391-97E9-496E-8AEE-D6AA70BF6AA1}" srcId="{A9EAA609-2A1B-43AE-9B26-7833EB5D789A}" destId="{7661B5F9-5669-4323-8FA5-9FCBB4F22E24}" srcOrd="0" destOrd="0" parTransId="{749FD444-1598-4380-8BDF-E021016A18A4}" sibTransId="{7F7AD179-CE8C-4B13-B2F8-92FF0E38A903}"/>
    <dgm:cxn modelId="{4820BCB4-9535-458B-9F82-00EA88CBD847}" type="presOf" srcId="{7661B5F9-5669-4323-8FA5-9FCBB4F22E24}" destId="{7F10743A-0977-4228-9D04-93F1921AD5A8}" srcOrd="0" destOrd="0" presId="urn:microsoft.com/office/officeart/2005/8/layout/vList2"/>
    <dgm:cxn modelId="{B0284D9E-532D-4F87-94B5-0FA0D175749F}" type="presParOf" srcId="{89C6891C-2EC0-4B3F-A454-C047D0F384E7}" destId="{7F10743A-0977-4228-9D04-93F1921AD5A8}" srcOrd="0" destOrd="0" presId="urn:microsoft.com/office/officeart/2005/8/layout/vList2"/>
    <dgm:cxn modelId="{5166C11F-02CA-487F-AA68-342E8CACD0D8}" type="presParOf" srcId="{89C6891C-2EC0-4B3F-A454-C047D0F384E7}" destId="{79AD9783-A89E-4B92-A443-CAF0BA291A1E}" srcOrd="1" destOrd="0" presId="urn:microsoft.com/office/officeart/2005/8/layout/vList2"/>
    <dgm:cxn modelId="{13DE1563-3D14-48DE-93E8-81438C278A69}" type="presParOf" srcId="{89C6891C-2EC0-4B3F-A454-C047D0F384E7}" destId="{E2F91735-E3BE-4717-87CB-687FFDD7A59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7F13ECD-E74F-4509-9FDB-AD6B4ACE4463}" type="doc">
      <dgm:prSet loTypeId="urn:microsoft.com/office/officeart/2005/8/layout/vList2" loCatId="list" qsTypeId="urn:microsoft.com/office/officeart/2005/8/quickstyle/3d2" qsCatId="3D" csTypeId="urn:microsoft.com/office/officeart/2005/8/colors/colorful1" csCatId="colorful"/>
      <dgm:spPr/>
      <dgm:t>
        <a:bodyPr/>
        <a:lstStyle/>
        <a:p>
          <a:endParaRPr lang="zh-CN" altLang="en-US"/>
        </a:p>
      </dgm:t>
    </dgm:pt>
    <dgm:pt modelId="{659862C2-A05B-42C7-BAEF-1E4747370328}">
      <dgm:prSet custT="1"/>
      <dgm:spPr/>
      <dgm:t>
        <a:bodyPr/>
        <a:lstStyle/>
        <a:p>
          <a:pPr rtl="0"/>
          <a:r>
            <a:rPr lang="en-US" sz="2800" b="1" dirty="0" smtClean="0"/>
            <a:t>We can also solve for the probability of each cell by realizing that each cell is the possible destination for three other cells.</a:t>
          </a:r>
          <a:endParaRPr lang="zh-CN" sz="2800" b="1" dirty="0"/>
        </a:p>
      </dgm:t>
    </dgm:pt>
    <dgm:pt modelId="{37710416-2C2F-488C-A467-535C0B909EDF}" type="parTrans" cxnId="{091DED33-7530-4CDC-8C50-A879627857F3}">
      <dgm:prSet/>
      <dgm:spPr/>
      <dgm:t>
        <a:bodyPr/>
        <a:lstStyle/>
        <a:p>
          <a:endParaRPr lang="zh-CN" altLang="en-US"/>
        </a:p>
      </dgm:t>
    </dgm:pt>
    <dgm:pt modelId="{0E151E66-1F06-46E1-BFDA-FAFB1207DE0C}" type="sibTrans" cxnId="{091DED33-7530-4CDC-8C50-A879627857F3}">
      <dgm:prSet/>
      <dgm:spPr/>
      <dgm:t>
        <a:bodyPr/>
        <a:lstStyle/>
        <a:p>
          <a:endParaRPr lang="zh-CN" altLang="en-US"/>
        </a:p>
      </dgm:t>
    </dgm:pt>
    <dgm:pt modelId="{C7B65190-07FF-4FBC-AFAA-BA0212A5F336}" type="pres">
      <dgm:prSet presAssocID="{87F13ECD-E74F-4509-9FDB-AD6B4ACE4463}" presName="linear" presStyleCnt="0">
        <dgm:presLayoutVars>
          <dgm:animLvl val="lvl"/>
          <dgm:resizeHandles val="exact"/>
        </dgm:presLayoutVars>
      </dgm:prSet>
      <dgm:spPr/>
      <dgm:t>
        <a:bodyPr/>
        <a:lstStyle/>
        <a:p>
          <a:endParaRPr lang="zh-CN" altLang="en-US"/>
        </a:p>
      </dgm:t>
    </dgm:pt>
    <dgm:pt modelId="{EBC50814-B21E-4F0B-8652-54F683662ACD}" type="pres">
      <dgm:prSet presAssocID="{659862C2-A05B-42C7-BAEF-1E4747370328}" presName="parentText" presStyleLbl="node1" presStyleIdx="0" presStyleCnt="1">
        <dgm:presLayoutVars>
          <dgm:chMax val="0"/>
          <dgm:bulletEnabled val="1"/>
        </dgm:presLayoutVars>
      </dgm:prSet>
      <dgm:spPr/>
      <dgm:t>
        <a:bodyPr/>
        <a:lstStyle/>
        <a:p>
          <a:endParaRPr lang="zh-CN" altLang="en-US"/>
        </a:p>
      </dgm:t>
    </dgm:pt>
  </dgm:ptLst>
  <dgm:cxnLst>
    <dgm:cxn modelId="{091DED33-7530-4CDC-8C50-A879627857F3}" srcId="{87F13ECD-E74F-4509-9FDB-AD6B4ACE4463}" destId="{659862C2-A05B-42C7-BAEF-1E4747370328}" srcOrd="0" destOrd="0" parTransId="{37710416-2C2F-488C-A467-535C0B909EDF}" sibTransId="{0E151E66-1F06-46E1-BFDA-FAFB1207DE0C}"/>
    <dgm:cxn modelId="{3CBDA198-2494-4BF4-BDCA-23C6A3C17924}" type="presOf" srcId="{87F13ECD-E74F-4509-9FDB-AD6B4ACE4463}" destId="{C7B65190-07FF-4FBC-AFAA-BA0212A5F336}" srcOrd="0" destOrd="0" presId="urn:microsoft.com/office/officeart/2005/8/layout/vList2"/>
    <dgm:cxn modelId="{D10D12F9-C021-4BCE-9301-D6EB95B93871}" type="presOf" srcId="{659862C2-A05B-42C7-BAEF-1E4747370328}" destId="{EBC50814-B21E-4F0B-8652-54F683662ACD}" srcOrd="0" destOrd="0" presId="urn:microsoft.com/office/officeart/2005/8/layout/vList2"/>
    <dgm:cxn modelId="{D72E6355-6C7E-4561-AA7B-DAED1309995D}" type="presParOf" srcId="{C7B65190-07FF-4FBC-AFAA-BA0212A5F336}" destId="{EBC50814-B21E-4F0B-8652-54F683662ACD}"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1_2" csCatId="accent1" phldr="1"/>
      <dgm:spPr/>
      <dgm:t>
        <a:bodyPr/>
        <a:lstStyle/>
        <a:p>
          <a:endParaRPr lang="zh-CN" altLang="en-US"/>
        </a:p>
      </dgm:t>
    </dgm:pt>
    <dgm:pt modelId="{1915BC4B-BCA9-40D7-A723-DC8DF4ED6355}">
      <dgm:prSet phldrT="[文本]"/>
      <dgm:spPr/>
      <dgm:t>
        <a:bodyPr/>
        <a:lstStyle/>
        <a:p>
          <a:r>
            <a:rPr lang="en-US" altLang="zh-CN" dirty="0" smtClean="0"/>
            <a:t>Gain information</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custLinFactNeighborX="-95082" custLinFactNeighborY="-6634">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FC8FD857-BD85-4930-BD64-F17B76DF0D76}" type="presOf" srcId="{AC2AEF6C-1096-4726-91D4-CCE0F520C5DF}" destId="{4961F13F-D00D-4620-8830-CF56D0B1432D}" srcOrd="0" destOrd="0" presId="urn:microsoft.com/office/officeart/2005/8/layout/default"/>
    <dgm:cxn modelId="{58AE1845-0C0C-4DBB-A497-B8EAE41383BC}" type="presOf" srcId="{1915BC4B-BCA9-40D7-A723-DC8DF4ED6355}" destId="{28D6E456-030F-4910-AFC7-6831EC9E9452}" srcOrd="0" destOrd="0" presId="urn:microsoft.com/office/officeart/2005/8/layout/default"/>
    <dgm:cxn modelId="{3AA8508B-5EB7-4CE4-96E0-3B4B66E59130}"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3_3" csCatId="accent3" phldr="1"/>
      <dgm:spPr/>
      <dgm:t>
        <a:bodyPr/>
        <a:lstStyle/>
        <a:p>
          <a:endParaRPr lang="zh-CN" altLang="en-US"/>
        </a:p>
      </dgm:t>
    </dgm:pt>
    <dgm:pt modelId="{1915BC4B-BCA9-40D7-A723-DC8DF4ED6355}">
      <dgm:prSet phldrT="[文本]"/>
      <dgm:spPr/>
      <dgm:t>
        <a:bodyPr/>
        <a:lstStyle/>
        <a:p>
          <a:r>
            <a:rPr lang="en-US" altLang="zh-CN" dirty="0" smtClean="0"/>
            <a:t>Lose information</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custLinFactX="21438" custLinFactNeighborX="100000" custLinFactNeighborY="-8">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2F8F098A-2301-47EB-AD9A-B37C58483A84}" type="presOf" srcId="{AC2AEF6C-1096-4726-91D4-CCE0F520C5DF}" destId="{4961F13F-D00D-4620-8830-CF56D0B1432D}" srcOrd="0" destOrd="0" presId="urn:microsoft.com/office/officeart/2005/8/layout/default"/>
    <dgm:cxn modelId="{BAD161AF-90CA-4F20-82F8-3BEC49CAB7E4}" type="presOf" srcId="{1915BC4B-BCA9-40D7-A723-DC8DF4ED6355}" destId="{28D6E456-030F-4910-AFC7-6831EC9E9452}" srcOrd="0" destOrd="0" presId="urn:microsoft.com/office/officeart/2005/8/layout/default"/>
    <dgm:cxn modelId="{A76E203B-2622-4E65-BE39-2096078822B5}"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EB1683F-5894-483C-AC2C-BC662435FE9D}" type="doc">
      <dgm:prSet loTypeId="urn:microsoft.com/office/officeart/2005/8/layout/vList5" loCatId="list" qsTypeId="urn:microsoft.com/office/officeart/2005/8/quickstyle/3d1" qsCatId="3D" csTypeId="urn:microsoft.com/office/officeart/2005/8/colors/accent2_2" csCatId="accent2" phldr="1"/>
      <dgm:spPr/>
      <dgm:t>
        <a:bodyPr/>
        <a:lstStyle/>
        <a:p>
          <a:endParaRPr lang="zh-CN" altLang="en-US"/>
        </a:p>
      </dgm:t>
    </dgm:pt>
    <dgm:pt modelId="{D2F55E57-D01E-4C75-A088-03CD592D11C6}">
      <dgm:prSet/>
      <dgm:spPr/>
      <dgm:t>
        <a:bodyPr/>
        <a:lstStyle/>
        <a:p>
          <a:pPr rtl="0"/>
          <a:r>
            <a:rPr lang="en-US" b="1" dirty="0" smtClean="0"/>
            <a:t>Entropy</a:t>
          </a:r>
          <a:endParaRPr lang="zh-CN" b="1" dirty="0"/>
        </a:p>
      </dgm:t>
    </dgm:pt>
    <dgm:pt modelId="{187FA1FB-E711-434A-9C0D-D35B23A014C6}" type="parTrans" cxnId="{C1A91A2A-2C7B-4D31-BCEC-F14579A35E18}">
      <dgm:prSet/>
      <dgm:spPr/>
      <dgm:t>
        <a:bodyPr/>
        <a:lstStyle/>
        <a:p>
          <a:endParaRPr lang="zh-CN" altLang="en-US"/>
        </a:p>
      </dgm:t>
    </dgm:pt>
    <dgm:pt modelId="{DC3A0E9B-92A8-4EAD-A141-879F64039E1A}" type="sibTrans" cxnId="{C1A91A2A-2C7B-4D31-BCEC-F14579A35E18}">
      <dgm:prSet/>
      <dgm:spPr/>
      <dgm:t>
        <a:bodyPr/>
        <a:lstStyle/>
        <a:p>
          <a:endParaRPr lang="zh-CN" altLang="en-US"/>
        </a:p>
      </dgm:t>
    </dgm:pt>
    <dgm:pt modelId="{EC617583-28AC-498E-A114-BF0508F4086E}">
      <dgm:prSet/>
      <dgm:spPr/>
      <dgm:t>
        <a:bodyPr/>
        <a:lstStyle/>
        <a:p>
          <a:pPr rtl="0"/>
          <a:r>
            <a:rPr lang="en-US" dirty="0" smtClean="0"/>
            <a:t>is a measure of the uncertainty in a random variable. In this context, the term usually refers to the </a:t>
          </a:r>
          <a:r>
            <a:rPr lang="en-US" b="1" i="1" dirty="0" smtClean="0">
              <a:solidFill>
                <a:srgbClr val="00B050"/>
              </a:solidFill>
            </a:rPr>
            <a:t>Shannon entropy</a:t>
          </a:r>
          <a:r>
            <a:rPr lang="en-US" dirty="0" smtClean="0"/>
            <a:t>, which quantifies the expected value of the information contained in a message.</a:t>
          </a:r>
          <a:endParaRPr lang="zh-CN" dirty="0"/>
        </a:p>
      </dgm:t>
    </dgm:pt>
    <dgm:pt modelId="{9A8CF280-2919-41AA-87E3-B41272B4B6FA}" type="parTrans" cxnId="{391575E9-5AC7-494B-8A76-EC9DF4C580E8}">
      <dgm:prSet/>
      <dgm:spPr/>
      <dgm:t>
        <a:bodyPr/>
        <a:lstStyle/>
        <a:p>
          <a:endParaRPr lang="zh-CN" altLang="en-US"/>
        </a:p>
      </dgm:t>
    </dgm:pt>
    <dgm:pt modelId="{DA8A0493-8B4D-49E7-A94E-46AD132B4EA7}" type="sibTrans" cxnId="{391575E9-5AC7-494B-8A76-EC9DF4C580E8}">
      <dgm:prSet/>
      <dgm:spPr/>
      <dgm:t>
        <a:bodyPr/>
        <a:lstStyle/>
        <a:p>
          <a:endParaRPr lang="zh-CN" altLang="en-US"/>
        </a:p>
      </dgm:t>
    </dgm:pt>
    <dgm:pt modelId="{4280EC94-C8C0-4425-B372-790B781DE5BF}" type="pres">
      <dgm:prSet presAssocID="{8EB1683F-5894-483C-AC2C-BC662435FE9D}" presName="Name0" presStyleCnt="0">
        <dgm:presLayoutVars>
          <dgm:dir/>
          <dgm:animLvl val="lvl"/>
          <dgm:resizeHandles val="exact"/>
        </dgm:presLayoutVars>
      </dgm:prSet>
      <dgm:spPr/>
      <dgm:t>
        <a:bodyPr/>
        <a:lstStyle/>
        <a:p>
          <a:endParaRPr lang="zh-CN" altLang="en-US"/>
        </a:p>
      </dgm:t>
    </dgm:pt>
    <dgm:pt modelId="{028F25F6-408D-4C0B-BFBB-1DC7A3BBC079}" type="pres">
      <dgm:prSet presAssocID="{D2F55E57-D01E-4C75-A088-03CD592D11C6}" presName="linNode" presStyleCnt="0"/>
      <dgm:spPr/>
    </dgm:pt>
    <dgm:pt modelId="{8ED09B60-A306-4B44-982C-CB95CB104EDE}" type="pres">
      <dgm:prSet presAssocID="{D2F55E57-D01E-4C75-A088-03CD592D11C6}" presName="parentText" presStyleLbl="node1" presStyleIdx="0" presStyleCnt="1" custScaleX="66184">
        <dgm:presLayoutVars>
          <dgm:chMax val="1"/>
          <dgm:bulletEnabled val="1"/>
        </dgm:presLayoutVars>
      </dgm:prSet>
      <dgm:spPr/>
      <dgm:t>
        <a:bodyPr/>
        <a:lstStyle/>
        <a:p>
          <a:endParaRPr lang="zh-CN" altLang="en-US"/>
        </a:p>
      </dgm:t>
    </dgm:pt>
    <dgm:pt modelId="{AB259ED6-AAE7-468B-88D4-DDCCA49B826A}" type="pres">
      <dgm:prSet presAssocID="{D2F55E57-D01E-4C75-A088-03CD592D11C6}" presName="descendantText" presStyleLbl="alignAccFollowNode1" presStyleIdx="0" presStyleCnt="1">
        <dgm:presLayoutVars>
          <dgm:bulletEnabled val="1"/>
        </dgm:presLayoutVars>
      </dgm:prSet>
      <dgm:spPr/>
      <dgm:t>
        <a:bodyPr/>
        <a:lstStyle/>
        <a:p>
          <a:endParaRPr lang="zh-CN" altLang="en-US"/>
        </a:p>
      </dgm:t>
    </dgm:pt>
  </dgm:ptLst>
  <dgm:cxnLst>
    <dgm:cxn modelId="{F9A90FB5-81F4-45D5-9184-BAA5125817A7}" type="presOf" srcId="{EC617583-28AC-498E-A114-BF0508F4086E}" destId="{AB259ED6-AAE7-468B-88D4-DDCCA49B826A}" srcOrd="0" destOrd="0" presId="urn:microsoft.com/office/officeart/2005/8/layout/vList5"/>
    <dgm:cxn modelId="{391575E9-5AC7-494B-8A76-EC9DF4C580E8}" srcId="{D2F55E57-D01E-4C75-A088-03CD592D11C6}" destId="{EC617583-28AC-498E-A114-BF0508F4086E}" srcOrd="0" destOrd="0" parTransId="{9A8CF280-2919-41AA-87E3-B41272B4B6FA}" sibTransId="{DA8A0493-8B4D-49E7-A94E-46AD132B4EA7}"/>
    <dgm:cxn modelId="{3ED12F31-FABE-41DA-90CD-B328D513CE4F}" type="presOf" srcId="{D2F55E57-D01E-4C75-A088-03CD592D11C6}" destId="{8ED09B60-A306-4B44-982C-CB95CB104EDE}" srcOrd="0" destOrd="0" presId="urn:microsoft.com/office/officeart/2005/8/layout/vList5"/>
    <dgm:cxn modelId="{2835450A-0E41-47B1-B545-536E5A830BC2}" type="presOf" srcId="{8EB1683F-5894-483C-AC2C-BC662435FE9D}" destId="{4280EC94-C8C0-4425-B372-790B781DE5BF}" srcOrd="0" destOrd="0" presId="urn:microsoft.com/office/officeart/2005/8/layout/vList5"/>
    <dgm:cxn modelId="{C1A91A2A-2C7B-4D31-BCEC-F14579A35E18}" srcId="{8EB1683F-5894-483C-AC2C-BC662435FE9D}" destId="{D2F55E57-D01E-4C75-A088-03CD592D11C6}" srcOrd="0" destOrd="0" parTransId="{187FA1FB-E711-434A-9C0D-D35B23A014C6}" sibTransId="{DC3A0E9B-92A8-4EAD-A141-879F64039E1A}"/>
    <dgm:cxn modelId="{B88C4502-C0A7-469A-8BBC-10BD801B2488}" type="presParOf" srcId="{4280EC94-C8C0-4425-B372-790B781DE5BF}" destId="{028F25F6-408D-4C0B-BFBB-1DC7A3BBC079}" srcOrd="0" destOrd="0" presId="urn:microsoft.com/office/officeart/2005/8/layout/vList5"/>
    <dgm:cxn modelId="{46E94ADD-A5EB-4ACA-9FE5-32DC062E6ABF}" type="presParOf" srcId="{028F25F6-408D-4C0B-BFBB-1DC7A3BBC079}" destId="{8ED09B60-A306-4B44-982C-CB95CB104EDE}" srcOrd="0" destOrd="0" presId="urn:microsoft.com/office/officeart/2005/8/layout/vList5"/>
    <dgm:cxn modelId="{089432D2-9A75-460C-924B-E65434747B9A}" type="presParOf" srcId="{028F25F6-408D-4C0B-BFBB-1DC7A3BBC079}" destId="{AB259ED6-AAE7-468B-88D4-DDCCA49B826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colorful3" csCatId="colorful"/>
      <dgm:spPr/>
      <dgm:t>
        <a:bodyPr/>
        <a:lstStyle/>
        <a:p>
          <a:endParaRPr lang="zh-CN" altLang="en-US"/>
        </a:p>
      </dgm:t>
    </dgm:pt>
    <dgm:pt modelId="{84777DFA-0890-4BE5-91D3-855F0F9C5D17}">
      <dgm:prSet/>
      <dgm:spPr/>
      <dgm:t>
        <a:bodyPr/>
        <a:lstStyle/>
        <a:p>
          <a:pPr rtl="0"/>
          <a:r>
            <a:rPr lang="en-US" b="1" dirty="0" smtClean="0"/>
            <a:t>Entropy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dgm:spPr/>
      <dgm:t>
        <a:bodyPr/>
        <a:lstStyle/>
        <a:p>
          <a:endParaRPr lang="zh-CN" altLang="en-US"/>
        </a:p>
      </dgm:t>
    </dgm:pt>
  </dgm:ptLst>
  <dgm:cxnLst>
    <dgm:cxn modelId="{6032CAAE-6113-426F-862E-5D052C6DF54F}" type="presOf" srcId="{1076B2ED-5793-4959-9625-EE5C066FAE82}" destId="{D324407F-4CB6-4779-ABDA-AC0650DE12BC}" srcOrd="0" destOrd="0" presId="urn:microsoft.com/office/officeart/2005/8/layout/venn1"/>
    <dgm:cxn modelId="{B0939B0D-87DF-4F36-8F6C-E63126E939C7}"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25661D17-C3EF-4B13-BCEF-F0A874BE702F}"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1_2" csCatId="accent1" phldr="1"/>
      <dgm:spPr/>
      <dgm:t>
        <a:bodyPr/>
        <a:lstStyle/>
        <a:p>
          <a:endParaRPr lang="zh-CN" altLang="en-US"/>
        </a:p>
      </dgm:t>
    </dgm:pt>
    <dgm:pt modelId="{84777DFA-0890-4BE5-91D3-855F0F9C5D17}">
      <dgm:prSet/>
      <dgm:spPr/>
      <dgm:t>
        <a:bodyPr/>
        <a:lstStyle/>
        <a:p>
          <a:pPr rtl="0"/>
          <a:r>
            <a:rPr lang="en-US" b="1" dirty="0" smtClean="0"/>
            <a:t>Informative</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F224461B-70C2-4900-805D-CB33C611A3F9}" srcId="{1076B2ED-5793-4959-9625-EE5C066FAE82}" destId="{84777DFA-0890-4BE5-91D3-855F0F9C5D17}" srcOrd="0" destOrd="0" parTransId="{27429937-B7C8-4DC8-9C4C-E128D617571E}" sibTransId="{7D5EFD66-40FA-40AB-9DA3-D2E0A5E342EE}"/>
    <dgm:cxn modelId="{83162004-1758-4252-8CBD-AF8E240CF93F}" type="presOf" srcId="{84777DFA-0890-4BE5-91D3-855F0F9C5D17}" destId="{4B21A06F-7B9B-4365-BE7D-49F3C3C4067E}" srcOrd="0" destOrd="0" presId="urn:microsoft.com/office/officeart/2005/8/layout/venn1"/>
    <dgm:cxn modelId="{DAEC5BE9-6300-464B-ADD8-3086FC81CA59}" type="presOf" srcId="{1076B2ED-5793-4959-9625-EE5C066FAE82}" destId="{D324407F-4CB6-4779-ABDA-AC0650DE12BC}" srcOrd="0" destOrd="0" presId="urn:microsoft.com/office/officeart/2005/8/layout/venn1"/>
    <dgm:cxn modelId="{F3946C9F-99C0-423E-8EB0-644D054B18C2}"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DF8F9EF-D32E-4CC8-AA61-DD0FE34A5179}" type="doc">
      <dgm:prSet loTypeId="urn:microsoft.com/office/officeart/2005/8/layout/vList5" loCatId="list" qsTypeId="urn:microsoft.com/office/officeart/2005/8/quickstyle/3d5" qsCatId="3D" csTypeId="urn:microsoft.com/office/officeart/2005/8/colors/accent1_3" csCatId="accent1" phldr="1"/>
      <dgm:spPr/>
      <dgm:t>
        <a:bodyPr/>
        <a:lstStyle/>
        <a:p>
          <a:endParaRPr lang="zh-CN" altLang="en-US"/>
        </a:p>
      </dgm:t>
    </dgm:pt>
    <dgm:pt modelId="{583CB01E-3633-4E9B-8637-AACC4507BC60}">
      <dgm:prSet/>
      <dgm:spPr/>
      <dgm:t>
        <a:bodyPr/>
        <a:lstStyle/>
        <a:p>
          <a:pPr rtl="0"/>
          <a:r>
            <a:rPr lang="en-US" dirty="0" smtClean="0"/>
            <a:t>The </a:t>
          </a:r>
          <a:r>
            <a:rPr lang="en-US" b="1" dirty="0" smtClean="0">
              <a:solidFill>
                <a:srgbClr val="FFFF00"/>
              </a:solidFill>
            </a:rPr>
            <a:t>Entropy</a:t>
          </a:r>
          <a:r>
            <a:rPr lang="en-US" dirty="0" smtClean="0"/>
            <a:t> when tossing coin</a:t>
          </a:r>
          <a:endParaRPr lang="zh-CN" dirty="0"/>
        </a:p>
      </dgm:t>
    </dgm:pt>
    <dgm:pt modelId="{342196A8-C567-46D1-AC15-9C5A29E4CC12}" type="parTrans" cxnId="{96EF3326-6DC1-41A7-94A7-0E445425C5D3}">
      <dgm:prSet/>
      <dgm:spPr/>
      <dgm:t>
        <a:bodyPr/>
        <a:lstStyle/>
        <a:p>
          <a:endParaRPr lang="zh-CN" altLang="en-US"/>
        </a:p>
      </dgm:t>
    </dgm:pt>
    <dgm:pt modelId="{2B2FEE6A-6870-4047-A6FF-54B9D75D5B78}" type="sibTrans" cxnId="{96EF3326-6DC1-41A7-94A7-0E445425C5D3}">
      <dgm:prSet/>
      <dgm:spPr/>
      <dgm:t>
        <a:bodyPr/>
        <a:lstStyle/>
        <a:p>
          <a:endParaRPr lang="zh-CN" altLang="en-US"/>
        </a:p>
      </dgm:t>
    </dgm:pt>
    <dgm:pt modelId="{59E8C85A-1A81-4814-AECA-175127D76C5E}" type="pres">
      <dgm:prSet presAssocID="{EDF8F9EF-D32E-4CC8-AA61-DD0FE34A5179}" presName="Name0" presStyleCnt="0">
        <dgm:presLayoutVars>
          <dgm:dir/>
          <dgm:animLvl val="lvl"/>
          <dgm:resizeHandles val="exact"/>
        </dgm:presLayoutVars>
      </dgm:prSet>
      <dgm:spPr/>
      <dgm:t>
        <a:bodyPr/>
        <a:lstStyle/>
        <a:p>
          <a:endParaRPr lang="zh-CN" altLang="en-US"/>
        </a:p>
      </dgm:t>
    </dgm:pt>
    <dgm:pt modelId="{A0355620-E904-45BF-90A4-050898B01223}" type="pres">
      <dgm:prSet presAssocID="{583CB01E-3633-4E9B-8637-AACC4507BC60}" presName="linNode" presStyleCnt="0"/>
      <dgm:spPr/>
    </dgm:pt>
    <dgm:pt modelId="{65DE2EA8-3FE4-444D-BC9F-2F672D66C9FF}" type="pres">
      <dgm:prSet presAssocID="{583CB01E-3633-4E9B-8637-AACC4507BC60}" presName="parentText" presStyleLbl="node1" presStyleIdx="0" presStyleCnt="1" custScaleX="269608">
        <dgm:presLayoutVars>
          <dgm:chMax val="1"/>
          <dgm:bulletEnabled val="1"/>
        </dgm:presLayoutVars>
      </dgm:prSet>
      <dgm:spPr/>
      <dgm:t>
        <a:bodyPr/>
        <a:lstStyle/>
        <a:p>
          <a:endParaRPr lang="zh-CN" altLang="en-US"/>
        </a:p>
      </dgm:t>
    </dgm:pt>
  </dgm:ptLst>
  <dgm:cxnLst>
    <dgm:cxn modelId="{96EF3326-6DC1-41A7-94A7-0E445425C5D3}" srcId="{EDF8F9EF-D32E-4CC8-AA61-DD0FE34A5179}" destId="{583CB01E-3633-4E9B-8637-AACC4507BC60}" srcOrd="0" destOrd="0" parTransId="{342196A8-C567-46D1-AC15-9C5A29E4CC12}" sibTransId="{2B2FEE6A-6870-4047-A6FF-54B9D75D5B78}"/>
    <dgm:cxn modelId="{BB1A9DE4-766B-4B57-A08E-CE403A393143}" type="presOf" srcId="{EDF8F9EF-D32E-4CC8-AA61-DD0FE34A5179}" destId="{59E8C85A-1A81-4814-AECA-175127D76C5E}" srcOrd="0" destOrd="0" presId="urn:microsoft.com/office/officeart/2005/8/layout/vList5"/>
    <dgm:cxn modelId="{6C3C529C-C93F-4DB3-9801-D536F0BFADAD}" type="presOf" srcId="{583CB01E-3633-4E9B-8637-AACC4507BC60}" destId="{65DE2EA8-3FE4-444D-BC9F-2F672D66C9FF}" srcOrd="0" destOrd="0" presId="urn:microsoft.com/office/officeart/2005/8/layout/vList5"/>
    <dgm:cxn modelId="{21DFCB26-05D5-4D82-B695-A252D1E2FF3A}" type="presParOf" srcId="{59E8C85A-1A81-4814-AECA-175127D76C5E}" destId="{A0355620-E904-45BF-90A4-050898B01223}" srcOrd="0" destOrd="0" presId="urn:microsoft.com/office/officeart/2005/8/layout/vList5"/>
    <dgm:cxn modelId="{F9D28AB4-5EE4-4F90-AE68-671F9A5658FA}" type="presParOf" srcId="{A0355620-E904-45BF-90A4-050898B01223}" destId="{65DE2EA8-3FE4-444D-BC9F-2F672D66C9FF}"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6D9FCB-955A-4899-919B-2D586B86FDD1}" type="doc">
      <dgm:prSet loTypeId="urn:microsoft.com/office/officeart/2005/8/layout/hList1" loCatId="list" qsTypeId="urn:microsoft.com/office/officeart/2005/8/quickstyle/3d5" qsCatId="3D" csTypeId="urn:microsoft.com/office/officeart/2005/8/colors/colorful2" csCatId="colorful" phldr="1"/>
      <dgm:spPr/>
      <dgm:t>
        <a:bodyPr/>
        <a:lstStyle/>
        <a:p>
          <a:endParaRPr lang="zh-CN" altLang="en-US"/>
        </a:p>
      </dgm:t>
    </dgm:pt>
    <dgm:pt modelId="{CEFE5004-ADFE-4DC8-BB85-54D5141AB636}">
      <dgm:prSet phldrT="[文本]"/>
      <dgm:spPr/>
      <dgm:t>
        <a:bodyPr/>
        <a:lstStyle/>
        <a:p>
          <a:r>
            <a:rPr lang="en-US" altLang="zh-CN" b="1" dirty="0" smtClean="0"/>
            <a:t>Prior</a:t>
          </a:r>
          <a:endParaRPr lang="zh-CN" altLang="en-US" b="1" dirty="0"/>
        </a:p>
      </dgm:t>
    </dgm:pt>
    <dgm:pt modelId="{15805DA4-5C40-4311-85E1-5FC70F5360EA}" type="parTrans" cxnId="{73D376F2-35AC-4EDA-9C3B-21A296673076}">
      <dgm:prSet/>
      <dgm:spPr/>
      <dgm:t>
        <a:bodyPr/>
        <a:lstStyle/>
        <a:p>
          <a:endParaRPr lang="zh-CN" altLang="en-US"/>
        </a:p>
      </dgm:t>
    </dgm:pt>
    <dgm:pt modelId="{E702894D-D7E2-484F-92AE-3798EE17BCE4}" type="sibTrans" cxnId="{73D376F2-35AC-4EDA-9C3B-21A296673076}">
      <dgm:prSet/>
      <dgm:spPr/>
      <dgm:t>
        <a:bodyPr/>
        <a:lstStyle/>
        <a:p>
          <a:endParaRPr lang="zh-CN" altLang="en-US"/>
        </a:p>
      </dgm:t>
    </dgm:pt>
    <dgm:pt modelId="{00044E23-B819-4DFB-BD5A-6E5C65B8AC52}">
      <dgm:prSet phldrT="[文本]"/>
      <dgm:spPr/>
      <dgm:t>
        <a:bodyPr/>
        <a:lstStyle/>
        <a:p>
          <a:r>
            <a:rPr lang="en-US" altLang="zh-CN" dirty="0" smtClean="0"/>
            <a:t>The probability before considering data (measurement)</a:t>
          </a:r>
          <a:endParaRPr lang="zh-CN" altLang="en-US" dirty="0"/>
        </a:p>
      </dgm:t>
    </dgm:pt>
    <dgm:pt modelId="{B5478F76-09FD-44BF-9B98-7E7D9C54C993}" type="parTrans" cxnId="{26C6F1A0-71CC-4169-A24C-5D95C7F079EE}">
      <dgm:prSet/>
      <dgm:spPr/>
      <dgm:t>
        <a:bodyPr/>
        <a:lstStyle/>
        <a:p>
          <a:endParaRPr lang="zh-CN" altLang="en-US"/>
        </a:p>
      </dgm:t>
    </dgm:pt>
    <dgm:pt modelId="{39EF5541-8605-4472-AC3D-B3147744A7B0}" type="sibTrans" cxnId="{26C6F1A0-71CC-4169-A24C-5D95C7F079EE}">
      <dgm:prSet/>
      <dgm:spPr/>
      <dgm:t>
        <a:bodyPr/>
        <a:lstStyle/>
        <a:p>
          <a:endParaRPr lang="zh-CN" altLang="en-US"/>
        </a:p>
      </dgm:t>
    </dgm:pt>
    <dgm:pt modelId="{39345E91-364A-4930-9963-9296C92CB882}">
      <dgm:prSet phldrT="[文本]"/>
      <dgm:spPr/>
      <dgm:t>
        <a:bodyPr/>
        <a:lstStyle/>
        <a:p>
          <a:r>
            <a:rPr lang="en-US" altLang="zh-CN" b="1" dirty="0" smtClean="0"/>
            <a:t>Posterior</a:t>
          </a:r>
          <a:endParaRPr lang="zh-CN" altLang="en-US" b="1" dirty="0"/>
        </a:p>
      </dgm:t>
    </dgm:pt>
    <dgm:pt modelId="{E6AF4ED2-0978-4290-8D11-1549F6ADA6A6}" type="parTrans" cxnId="{6C5DD3F5-36EE-4589-8B6D-A53E07533503}">
      <dgm:prSet/>
      <dgm:spPr/>
      <dgm:t>
        <a:bodyPr/>
        <a:lstStyle/>
        <a:p>
          <a:endParaRPr lang="zh-CN" altLang="en-US"/>
        </a:p>
      </dgm:t>
    </dgm:pt>
    <dgm:pt modelId="{F3EC8636-41AB-4471-A692-2F4265216C23}" type="sibTrans" cxnId="{6C5DD3F5-36EE-4589-8B6D-A53E07533503}">
      <dgm:prSet/>
      <dgm:spPr/>
      <dgm:t>
        <a:bodyPr/>
        <a:lstStyle/>
        <a:p>
          <a:endParaRPr lang="zh-CN" altLang="en-US"/>
        </a:p>
      </dgm:t>
    </dgm:pt>
    <dgm:pt modelId="{FCF77FAD-2C70-4C66-B14C-8AB129B6E29B}">
      <dgm:prSet phldrT="[文本]"/>
      <dgm:spPr/>
      <dgm:t>
        <a:bodyPr/>
        <a:lstStyle/>
        <a:p>
          <a:r>
            <a:rPr lang="en-US" altLang="zh-CN" dirty="0" smtClean="0"/>
            <a:t>The probability after data (measurement) has been taken.</a:t>
          </a:r>
          <a:endParaRPr lang="zh-CN" altLang="en-US" dirty="0"/>
        </a:p>
      </dgm:t>
    </dgm:pt>
    <dgm:pt modelId="{1C38CC02-79B4-41A5-A82C-AD7D253AB3BD}" type="parTrans" cxnId="{657139BB-7614-4C89-B64B-AC002404A42D}">
      <dgm:prSet/>
      <dgm:spPr/>
      <dgm:t>
        <a:bodyPr/>
        <a:lstStyle/>
        <a:p>
          <a:endParaRPr lang="zh-CN" altLang="en-US"/>
        </a:p>
      </dgm:t>
    </dgm:pt>
    <dgm:pt modelId="{5E5EBACD-BEA9-4E5D-8694-1134F1F83102}" type="sibTrans" cxnId="{657139BB-7614-4C89-B64B-AC002404A42D}">
      <dgm:prSet/>
      <dgm:spPr/>
      <dgm:t>
        <a:bodyPr/>
        <a:lstStyle/>
        <a:p>
          <a:endParaRPr lang="zh-CN" altLang="en-US"/>
        </a:p>
      </dgm:t>
    </dgm:pt>
    <dgm:pt modelId="{355FFBE6-63DE-43CA-93BB-150A73D1FB8C}" type="pres">
      <dgm:prSet presAssocID="{7C6D9FCB-955A-4899-919B-2D586B86FDD1}" presName="Name0" presStyleCnt="0">
        <dgm:presLayoutVars>
          <dgm:dir/>
          <dgm:animLvl val="lvl"/>
          <dgm:resizeHandles val="exact"/>
        </dgm:presLayoutVars>
      </dgm:prSet>
      <dgm:spPr/>
      <dgm:t>
        <a:bodyPr/>
        <a:lstStyle/>
        <a:p>
          <a:endParaRPr lang="zh-CN" altLang="en-US"/>
        </a:p>
      </dgm:t>
    </dgm:pt>
    <dgm:pt modelId="{93E9B9A1-D165-4AFF-B1E4-93E739B12BCD}" type="pres">
      <dgm:prSet presAssocID="{CEFE5004-ADFE-4DC8-BB85-54D5141AB636}" presName="composite" presStyleCnt="0"/>
      <dgm:spPr/>
    </dgm:pt>
    <dgm:pt modelId="{C72BF8F5-C26A-4ADA-8255-B8479C544884}" type="pres">
      <dgm:prSet presAssocID="{CEFE5004-ADFE-4DC8-BB85-54D5141AB636}" presName="parTx" presStyleLbl="alignNode1" presStyleIdx="0" presStyleCnt="2">
        <dgm:presLayoutVars>
          <dgm:chMax val="0"/>
          <dgm:chPref val="0"/>
          <dgm:bulletEnabled val="1"/>
        </dgm:presLayoutVars>
      </dgm:prSet>
      <dgm:spPr/>
      <dgm:t>
        <a:bodyPr/>
        <a:lstStyle/>
        <a:p>
          <a:endParaRPr lang="zh-CN" altLang="en-US"/>
        </a:p>
      </dgm:t>
    </dgm:pt>
    <dgm:pt modelId="{AE4D6003-9EDB-4B2A-B2B4-945899588D6D}" type="pres">
      <dgm:prSet presAssocID="{CEFE5004-ADFE-4DC8-BB85-54D5141AB636}" presName="desTx" presStyleLbl="alignAccFollowNode1" presStyleIdx="0" presStyleCnt="2">
        <dgm:presLayoutVars>
          <dgm:bulletEnabled val="1"/>
        </dgm:presLayoutVars>
      </dgm:prSet>
      <dgm:spPr/>
      <dgm:t>
        <a:bodyPr/>
        <a:lstStyle/>
        <a:p>
          <a:endParaRPr lang="zh-CN" altLang="en-US"/>
        </a:p>
      </dgm:t>
    </dgm:pt>
    <dgm:pt modelId="{E8C3496D-A898-4DE9-AF27-1287898504BF}" type="pres">
      <dgm:prSet presAssocID="{E702894D-D7E2-484F-92AE-3798EE17BCE4}" presName="space" presStyleCnt="0"/>
      <dgm:spPr/>
    </dgm:pt>
    <dgm:pt modelId="{B32D9E31-082F-4CD7-BC9F-E216F217BB6F}" type="pres">
      <dgm:prSet presAssocID="{39345E91-364A-4930-9963-9296C92CB882}" presName="composite" presStyleCnt="0"/>
      <dgm:spPr/>
    </dgm:pt>
    <dgm:pt modelId="{59B6D719-2B17-45FF-9C30-F82B1E4198AC}" type="pres">
      <dgm:prSet presAssocID="{39345E91-364A-4930-9963-9296C92CB882}" presName="parTx" presStyleLbl="alignNode1" presStyleIdx="1" presStyleCnt="2">
        <dgm:presLayoutVars>
          <dgm:chMax val="0"/>
          <dgm:chPref val="0"/>
          <dgm:bulletEnabled val="1"/>
        </dgm:presLayoutVars>
      </dgm:prSet>
      <dgm:spPr/>
      <dgm:t>
        <a:bodyPr/>
        <a:lstStyle/>
        <a:p>
          <a:endParaRPr lang="zh-CN" altLang="en-US"/>
        </a:p>
      </dgm:t>
    </dgm:pt>
    <dgm:pt modelId="{86BF1A48-0921-4D23-AB32-669D04FBC831}" type="pres">
      <dgm:prSet presAssocID="{39345E91-364A-4930-9963-9296C92CB882}" presName="desTx" presStyleLbl="alignAccFollowNode1" presStyleIdx="1" presStyleCnt="2">
        <dgm:presLayoutVars>
          <dgm:bulletEnabled val="1"/>
        </dgm:presLayoutVars>
      </dgm:prSet>
      <dgm:spPr/>
      <dgm:t>
        <a:bodyPr/>
        <a:lstStyle/>
        <a:p>
          <a:endParaRPr lang="zh-CN" altLang="en-US"/>
        </a:p>
      </dgm:t>
    </dgm:pt>
  </dgm:ptLst>
  <dgm:cxnLst>
    <dgm:cxn modelId="{239F70A9-1609-4091-8BB3-E442DB5F3D83}" type="presOf" srcId="{FCF77FAD-2C70-4C66-B14C-8AB129B6E29B}" destId="{86BF1A48-0921-4D23-AB32-669D04FBC831}" srcOrd="0" destOrd="0" presId="urn:microsoft.com/office/officeart/2005/8/layout/hList1"/>
    <dgm:cxn modelId="{73D376F2-35AC-4EDA-9C3B-21A296673076}" srcId="{7C6D9FCB-955A-4899-919B-2D586B86FDD1}" destId="{CEFE5004-ADFE-4DC8-BB85-54D5141AB636}" srcOrd="0" destOrd="0" parTransId="{15805DA4-5C40-4311-85E1-5FC70F5360EA}" sibTransId="{E702894D-D7E2-484F-92AE-3798EE17BCE4}"/>
    <dgm:cxn modelId="{657139BB-7614-4C89-B64B-AC002404A42D}" srcId="{39345E91-364A-4930-9963-9296C92CB882}" destId="{FCF77FAD-2C70-4C66-B14C-8AB129B6E29B}" srcOrd="0" destOrd="0" parTransId="{1C38CC02-79B4-41A5-A82C-AD7D253AB3BD}" sibTransId="{5E5EBACD-BEA9-4E5D-8694-1134F1F83102}"/>
    <dgm:cxn modelId="{6C5DD3F5-36EE-4589-8B6D-A53E07533503}" srcId="{7C6D9FCB-955A-4899-919B-2D586B86FDD1}" destId="{39345E91-364A-4930-9963-9296C92CB882}" srcOrd="1" destOrd="0" parTransId="{E6AF4ED2-0978-4290-8D11-1549F6ADA6A6}" sibTransId="{F3EC8636-41AB-4471-A692-2F4265216C23}"/>
    <dgm:cxn modelId="{3A249071-5204-4A65-8C5F-3C1B24B05BDA}" type="presOf" srcId="{39345E91-364A-4930-9963-9296C92CB882}" destId="{59B6D719-2B17-45FF-9C30-F82B1E4198AC}" srcOrd="0" destOrd="0" presId="urn:microsoft.com/office/officeart/2005/8/layout/hList1"/>
    <dgm:cxn modelId="{A0394F1D-D5C6-4D2A-B443-E82256717B4F}" type="presOf" srcId="{7C6D9FCB-955A-4899-919B-2D586B86FDD1}" destId="{355FFBE6-63DE-43CA-93BB-150A73D1FB8C}" srcOrd="0" destOrd="0" presId="urn:microsoft.com/office/officeart/2005/8/layout/hList1"/>
    <dgm:cxn modelId="{86309178-6945-4583-BC9F-D1C1414ACECE}" type="presOf" srcId="{CEFE5004-ADFE-4DC8-BB85-54D5141AB636}" destId="{C72BF8F5-C26A-4ADA-8255-B8479C544884}" srcOrd="0" destOrd="0" presId="urn:microsoft.com/office/officeart/2005/8/layout/hList1"/>
    <dgm:cxn modelId="{A539E950-7D73-4062-B3F3-2C73CE25061C}" type="presOf" srcId="{00044E23-B819-4DFB-BD5A-6E5C65B8AC52}" destId="{AE4D6003-9EDB-4B2A-B2B4-945899588D6D}" srcOrd="0" destOrd="0" presId="urn:microsoft.com/office/officeart/2005/8/layout/hList1"/>
    <dgm:cxn modelId="{26C6F1A0-71CC-4169-A24C-5D95C7F079EE}" srcId="{CEFE5004-ADFE-4DC8-BB85-54D5141AB636}" destId="{00044E23-B819-4DFB-BD5A-6E5C65B8AC52}" srcOrd="0" destOrd="0" parTransId="{B5478F76-09FD-44BF-9B98-7E7D9C54C993}" sibTransId="{39EF5541-8605-4472-AC3D-B3147744A7B0}"/>
    <dgm:cxn modelId="{B14D91F7-8D9E-492F-899D-D2A981DA6F46}" type="presParOf" srcId="{355FFBE6-63DE-43CA-93BB-150A73D1FB8C}" destId="{93E9B9A1-D165-4AFF-B1E4-93E739B12BCD}" srcOrd="0" destOrd="0" presId="urn:microsoft.com/office/officeart/2005/8/layout/hList1"/>
    <dgm:cxn modelId="{E33639D2-BB20-473C-A2A5-B39F32E61D9B}" type="presParOf" srcId="{93E9B9A1-D165-4AFF-B1E4-93E739B12BCD}" destId="{C72BF8F5-C26A-4ADA-8255-B8479C544884}" srcOrd="0" destOrd="0" presId="urn:microsoft.com/office/officeart/2005/8/layout/hList1"/>
    <dgm:cxn modelId="{1CD98DB5-3EB0-4D4C-B4C8-498715991656}" type="presParOf" srcId="{93E9B9A1-D165-4AFF-B1E4-93E739B12BCD}" destId="{AE4D6003-9EDB-4B2A-B2B4-945899588D6D}" srcOrd="1" destOrd="0" presId="urn:microsoft.com/office/officeart/2005/8/layout/hList1"/>
    <dgm:cxn modelId="{8EFBCAE7-28D1-4F34-A540-1473731F7389}" type="presParOf" srcId="{355FFBE6-63DE-43CA-93BB-150A73D1FB8C}" destId="{E8C3496D-A898-4DE9-AF27-1287898504BF}" srcOrd="1" destOrd="0" presId="urn:microsoft.com/office/officeart/2005/8/layout/hList1"/>
    <dgm:cxn modelId="{F62C1653-7DBB-4E04-891F-A6CA1E8707D4}" type="presParOf" srcId="{355FFBE6-63DE-43CA-93BB-150A73D1FB8C}" destId="{B32D9E31-082F-4CD7-BC9F-E216F217BB6F}" srcOrd="2" destOrd="0" presId="urn:microsoft.com/office/officeart/2005/8/layout/hList1"/>
    <dgm:cxn modelId="{5E129EFE-CA98-4C75-A606-CB3CC046E09D}" type="presParOf" srcId="{B32D9E31-082F-4CD7-BC9F-E216F217BB6F}" destId="{59B6D719-2B17-45FF-9C30-F82B1E4198AC}" srcOrd="0" destOrd="0" presId="urn:microsoft.com/office/officeart/2005/8/layout/hList1"/>
    <dgm:cxn modelId="{37353431-D71A-405A-AE2F-875ED411AE24}" type="presParOf" srcId="{B32D9E31-082F-4CD7-BC9F-E216F217BB6F}" destId="{86BF1A48-0921-4D23-AB32-669D04FBC83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8433C22-B00D-4EAB-9797-8A40CE73DFB2}"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B361814F-DDD8-45C4-91A2-E2532D89AC04}">
      <dgm:prSet/>
      <dgm:spPr/>
      <dgm:t>
        <a:bodyPr/>
        <a:lstStyle/>
        <a:p>
          <a:pPr rtl="0"/>
          <a:r>
            <a:rPr lang="en-US" b="1" dirty="0" smtClean="0"/>
            <a:t>In an estimation-theoretic context</a:t>
          </a:r>
          <a:endParaRPr lang="zh-CN" b="1" dirty="0"/>
        </a:p>
      </dgm:t>
    </dgm:pt>
    <dgm:pt modelId="{892C3B75-3B94-4A60-81F6-08A500854E8D}" type="parTrans" cxnId="{7145408B-72AC-4D73-A650-714DF5FD8232}">
      <dgm:prSet/>
      <dgm:spPr/>
      <dgm:t>
        <a:bodyPr/>
        <a:lstStyle/>
        <a:p>
          <a:endParaRPr lang="zh-CN" altLang="en-US"/>
        </a:p>
      </dgm:t>
    </dgm:pt>
    <dgm:pt modelId="{D9C667B6-374F-4435-8E5D-5C61974669F7}" type="sibTrans" cxnId="{7145408B-72AC-4D73-A650-714DF5FD8232}">
      <dgm:prSet/>
      <dgm:spPr/>
      <dgm:t>
        <a:bodyPr/>
        <a:lstStyle/>
        <a:p>
          <a:endParaRPr lang="zh-CN" altLang="en-US"/>
        </a:p>
      </dgm:t>
    </dgm:pt>
    <dgm:pt modelId="{5BB7E575-AF88-4E45-AA7A-48107220A81E}">
      <dgm:prSet/>
      <dgm:spPr/>
      <dgm:t>
        <a:bodyPr/>
        <a:lstStyle/>
        <a:p>
          <a:pPr rtl="0"/>
          <a:r>
            <a:rPr lang="en-US" dirty="0" smtClean="0"/>
            <a:t>it is most natural to think of the “</a:t>
          </a:r>
          <a:r>
            <a:rPr lang="en-US" b="1" i="1" dirty="0" smtClean="0">
              <a:solidFill>
                <a:srgbClr val="FF0000"/>
              </a:solidFill>
            </a:rPr>
            <a:t>most informative</a:t>
          </a:r>
          <a:r>
            <a:rPr lang="en-US" dirty="0" smtClean="0"/>
            <a:t>” probability distribution as that which assigns all probability to </a:t>
          </a:r>
          <a:r>
            <a:rPr lang="en-US" b="1" i="1" dirty="0" smtClean="0">
              <a:solidFill>
                <a:srgbClr val="FF0000"/>
              </a:solidFill>
            </a:rPr>
            <a:t>a single state</a:t>
          </a:r>
          <a:r>
            <a:rPr lang="en-US" dirty="0" smtClean="0"/>
            <a:t>; logically the most </a:t>
          </a:r>
          <a:r>
            <a:rPr lang="en-US" b="1" i="1" dirty="0" smtClean="0"/>
            <a:t>compact</a:t>
          </a:r>
          <a:r>
            <a:rPr lang="en-US" dirty="0" smtClean="0"/>
            <a:t> of probabilities.</a:t>
          </a:r>
          <a:endParaRPr lang="zh-CN" dirty="0"/>
        </a:p>
      </dgm:t>
    </dgm:pt>
    <dgm:pt modelId="{015C0674-3700-4E08-9474-A06EF2E2ECD2}" type="parTrans" cxnId="{D9E55FD1-B138-4721-9DB5-F5C5D195BC64}">
      <dgm:prSet/>
      <dgm:spPr/>
      <dgm:t>
        <a:bodyPr/>
        <a:lstStyle/>
        <a:p>
          <a:endParaRPr lang="zh-CN" altLang="en-US"/>
        </a:p>
      </dgm:t>
    </dgm:pt>
    <dgm:pt modelId="{BF7E2CEC-1363-43D5-A858-5440DB9858FC}" type="sibTrans" cxnId="{D9E55FD1-B138-4721-9DB5-F5C5D195BC64}">
      <dgm:prSet/>
      <dgm:spPr/>
      <dgm:t>
        <a:bodyPr/>
        <a:lstStyle/>
        <a:p>
          <a:endParaRPr lang="zh-CN" altLang="en-US"/>
        </a:p>
      </dgm:t>
    </dgm:pt>
    <dgm:pt modelId="{C8079834-8C34-4814-A647-C86A37914C69}">
      <dgm:prSet/>
      <dgm:spPr/>
      <dgm:t>
        <a:bodyPr/>
        <a:lstStyle/>
        <a:p>
          <a:pPr rtl="0"/>
          <a:r>
            <a:rPr lang="en-US" dirty="0" smtClean="0"/>
            <a:t>Conversely, the “</a:t>
          </a:r>
          <a:r>
            <a:rPr lang="en-US" b="1" i="1" dirty="0" smtClean="0">
              <a:solidFill>
                <a:srgbClr val="00B050"/>
              </a:solidFill>
            </a:rPr>
            <a:t>least informative</a:t>
          </a:r>
          <a:r>
            <a:rPr lang="en-US" dirty="0" smtClean="0"/>
            <a:t>” distribution is one in which probability is </a:t>
          </a:r>
          <a:r>
            <a:rPr lang="en-US" b="1" i="1" dirty="0" smtClean="0">
              <a:solidFill>
                <a:srgbClr val="00B050"/>
              </a:solidFill>
            </a:rPr>
            <a:t>spread uniformly </a:t>
          </a:r>
          <a:r>
            <a:rPr lang="en-US" dirty="0" smtClean="0"/>
            <a:t>over all states and so entropy is a maximum. </a:t>
          </a:r>
          <a:endParaRPr lang="zh-CN" dirty="0"/>
        </a:p>
      </dgm:t>
    </dgm:pt>
    <dgm:pt modelId="{0631AD53-4262-4D0F-9F20-DBC12CD6C6DF}" type="parTrans" cxnId="{13FFB60D-1299-49E6-84F4-EAA176CA8740}">
      <dgm:prSet/>
      <dgm:spPr/>
      <dgm:t>
        <a:bodyPr/>
        <a:lstStyle/>
        <a:p>
          <a:endParaRPr lang="zh-CN" altLang="en-US"/>
        </a:p>
      </dgm:t>
    </dgm:pt>
    <dgm:pt modelId="{8AA6F633-2331-4CB6-AA04-0AA8B481A9B1}" type="sibTrans" cxnId="{13FFB60D-1299-49E6-84F4-EAA176CA8740}">
      <dgm:prSet/>
      <dgm:spPr/>
      <dgm:t>
        <a:bodyPr/>
        <a:lstStyle/>
        <a:p>
          <a:endParaRPr lang="zh-CN" altLang="en-US"/>
        </a:p>
      </dgm:t>
    </dgm:pt>
    <dgm:pt modelId="{CFB34197-1282-43BD-8F18-46B9389E9C2D}">
      <dgm:prSet/>
      <dgm:spPr/>
      <dgm:t>
        <a:bodyPr/>
        <a:lstStyle/>
        <a:p>
          <a:pPr rtl="0"/>
          <a:r>
            <a:rPr lang="en-US" dirty="0" smtClean="0"/>
            <a:t>Maximum entropy distributions are often used as prior distributions when no useful prior information is available</a:t>
          </a:r>
          <a:endParaRPr lang="zh-CN" dirty="0"/>
        </a:p>
      </dgm:t>
    </dgm:pt>
    <dgm:pt modelId="{CBCE1D47-0240-4DDF-A24F-73969F8115F0}" type="parTrans" cxnId="{68577378-A4ED-4BBD-889A-CEE269581D95}">
      <dgm:prSet/>
      <dgm:spPr/>
      <dgm:t>
        <a:bodyPr/>
        <a:lstStyle/>
        <a:p>
          <a:endParaRPr lang="zh-CN" altLang="en-US"/>
        </a:p>
      </dgm:t>
    </dgm:pt>
    <dgm:pt modelId="{86298E17-1AD1-4AD2-B145-1FEBCE755782}" type="sibTrans" cxnId="{68577378-A4ED-4BBD-889A-CEE269581D95}">
      <dgm:prSet/>
      <dgm:spPr/>
      <dgm:t>
        <a:bodyPr/>
        <a:lstStyle/>
        <a:p>
          <a:endParaRPr lang="zh-CN" altLang="en-US"/>
        </a:p>
      </dgm:t>
    </dgm:pt>
    <dgm:pt modelId="{B3F5E856-BD29-4F6E-AE3C-3DF0B431F10D}" type="pres">
      <dgm:prSet presAssocID="{28433C22-B00D-4EAB-9797-8A40CE73DFB2}" presName="linear" presStyleCnt="0">
        <dgm:presLayoutVars>
          <dgm:animLvl val="lvl"/>
          <dgm:resizeHandles val="exact"/>
        </dgm:presLayoutVars>
      </dgm:prSet>
      <dgm:spPr/>
      <dgm:t>
        <a:bodyPr/>
        <a:lstStyle/>
        <a:p>
          <a:endParaRPr lang="zh-CN" altLang="en-US"/>
        </a:p>
      </dgm:t>
    </dgm:pt>
    <dgm:pt modelId="{FA0FD251-BD19-482F-B219-4EA15C57346F}" type="pres">
      <dgm:prSet presAssocID="{B361814F-DDD8-45C4-91A2-E2532D89AC04}" presName="parentText" presStyleLbl="node1" presStyleIdx="0" presStyleCnt="1">
        <dgm:presLayoutVars>
          <dgm:chMax val="0"/>
          <dgm:bulletEnabled val="1"/>
        </dgm:presLayoutVars>
      </dgm:prSet>
      <dgm:spPr/>
      <dgm:t>
        <a:bodyPr/>
        <a:lstStyle/>
        <a:p>
          <a:endParaRPr lang="zh-CN" altLang="en-US"/>
        </a:p>
      </dgm:t>
    </dgm:pt>
    <dgm:pt modelId="{C4B22DDF-7A6C-482B-87AC-4BED717ACB07}" type="pres">
      <dgm:prSet presAssocID="{B361814F-DDD8-45C4-91A2-E2532D89AC04}" presName="childText" presStyleLbl="revTx" presStyleIdx="0" presStyleCnt="1">
        <dgm:presLayoutVars>
          <dgm:bulletEnabled val="1"/>
        </dgm:presLayoutVars>
      </dgm:prSet>
      <dgm:spPr/>
      <dgm:t>
        <a:bodyPr/>
        <a:lstStyle/>
        <a:p>
          <a:endParaRPr lang="zh-CN" altLang="en-US"/>
        </a:p>
      </dgm:t>
    </dgm:pt>
  </dgm:ptLst>
  <dgm:cxnLst>
    <dgm:cxn modelId="{13FFB60D-1299-49E6-84F4-EAA176CA8740}" srcId="{B361814F-DDD8-45C4-91A2-E2532D89AC04}" destId="{C8079834-8C34-4814-A647-C86A37914C69}" srcOrd="1" destOrd="0" parTransId="{0631AD53-4262-4D0F-9F20-DBC12CD6C6DF}" sibTransId="{8AA6F633-2331-4CB6-AA04-0AA8B481A9B1}"/>
    <dgm:cxn modelId="{68577378-A4ED-4BBD-889A-CEE269581D95}" srcId="{B361814F-DDD8-45C4-91A2-E2532D89AC04}" destId="{CFB34197-1282-43BD-8F18-46B9389E9C2D}" srcOrd="2" destOrd="0" parTransId="{CBCE1D47-0240-4DDF-A24F-73969F8115F0}" sibTransId="{86298E17-1AD1-4AD2-B145-1FEBCE755782}"/>
    <dgm:cxn modelId="{7145408B-72AC-4D73-A650-714DF5FD8232}" srcId="{28433C22-B00D-4EAB-9797-8A40CE73DFB2}" destId="{B361814F-DDD8-45C4-91A2-E2532D89AC04}" srcOrd="0" destOrd="0" parTransId="{892C3B75-3B94-4A60-81F6-08A500854E8D}" sibTransId="{D9C667B6-374F-4435-8E5D-5C61974669F7}"/>
    <dgm:cxn modelId="{CFB61EC3-9BC3-4B79-A298-11D2145F89D0}" type="presOf" srcId="{5BB7E575-AF88-4E45-AA7A-48107220A81E}" destId="{C4B22DDF-7A6C-482B-87AC-4BED717ACB07}" srcOrd="0" destOrd="0" presId="urn:microsoft.com/office/officeart/2005/8/layout/vList2"/>
    <dgm:cxn modelId="{E1DF7332-5E40-470F-B53C-4359442EBB73}" type="presOf" srcId="{28433C22-B00D-4EAB-9797-8A40CE73DFB2}" destId="{B3F5E856-BD29-4F6E-AE3C-3DF0B431F10D}" srcOrd="0" destOrd="0" presId="urn:microsoft.com/office/officeart/2005/8/layout/vList2"/>
    <dgm:cxn modelId="{E0A8D001-7DED-4AF2-8E67-19FA2E4FDB73}" type="presOf" srcId="{B361814F-DDD8-45C4-91A2-E2532D89AC04}" destId="{FA0FD251-BD19-482F-B219-4EA15C57346F}" srcOrd="0" destOrd="0" presId="urn:microsoft.com/office/officeart/2005/8/layout/vList2"/>
    <dgm:cxn modelId="{FCA11D3B-F165-41DB-8C2A-2FFD4EDB348B}" type="presOf" srcId="{C8079834-8C34-4814-A647-C86A37914C69}" destId="{C4B22DDF-7A6C-482B-87AC-4BED717ACB07}" srcOrd="0" destOrd="1" presId="urn:microsoft.com/office/officeart/2005/8/layout/vList2"/>
    <dgm:cxn modelId="{2D2EDC70-37FA-47BD-9B6C-A0C82B87BE58}" type="presOf" srcId="{CFB34197-1282-43BD-8F18-46B9389E9C2D}" destId="{C4B22DDF-7A6C-482B-87AC-4BED717ACB07}" srcOrd="0" destOrd="2" presId="urn:microsoft.com/office/officeart/2005/8/layout/vList2"/>
    <dgm:cxn modelId="{D9E55FD1-B138-4721-9DB5-F5C5D195BC64}" srcId="{B361814F-DDD8-45C4-91A2-E2532D89AC04}" destId="{5BB7E575-AF88-4E45-AA7A-48107220A81E}" srcOrd="0" destOrd="0" parTransId="{015C0674-3700-4E08-9474-A06EF2E2ECD2}" sibTransId="{BF7E2CEC-1363-43D5-A858-5440DB9858FC}"/>
    <dgm:cxn modelId="{26F3AF11-1734-48CD-ACE5-E6CA48575886}" type="presParOf" srcId="{B3F5E856-BD29-4F6E-AE3C-3DF0B431F10D}" destId="{FA0FD251-BD19-482F-B219-4EA15C57346F}" srcOrd="0" destOrd="0" presId="urn:microsoft.com/office/officeart/2005/8/layout/vList2"/>
    <dgm:cxn modelId="{D82C9139-C2AC-4135-9266-BFA5D3901D7B}" type="presParOf" srcId="{B3F5E856-BD29-4F6E-AE3C-3DF0B431F10D}" destId="{C4B22DDF-7A6C-482B-87AC-4BED717ACB07}"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8433C22-B00D-4EAB-9797-8A40CE73DFB2}"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B361814F-DDD8-45C4-91A2-E2532D89AC04}">
      <dgm:prSet/>
      <dgm:spPr/>
      <dgm:t>
        <a:bodyPr/>
        <a:lstStyle/>
        <a:p>
          <a:pPr rtl="0"/>
          <a:r>
            <a:rPr lang="en-US" b="1" dirty="0" smtClean="0"/>
            <a:t>In an estimation-theoretic context</a:t>
          </a:r>
          <a:endParaRPr lang="zh-CN" b="1" dirty="0"/>
        </a:p>
      </dgm:t>
    </dgm:pt>
    <dgm:pt modelId="{892C3B75-3B94-4A60-81F6-08A500854E8D}" type="parTrans" cxnId="{7145408B-72AC-4D73-A650-714DF5FD8232}">
      <dgm:prSet/>
      <dgm:spPr/>
      <dgm:t>
        <a:bodyPr/>
        <a:lstStyle/>
        <a:p>
          <a:endParaRPr lang="zh-CN" altLang="en-US"/>
        </a:p>
      </dgm:t>
    </dgm:pt>
    <dgm:pt modelId="{D9C667B6-374F-4435-8E5D-5C61974669F7}" type="sibTrans" cxnId="{7145408B-72AC-4D73-A650-714DF5FD8232}">
      <dgm:prSet/>
      <dgm:spPr/>
      <dgm:t>
        <a:bodyPr/>
        <a:lstStyle/>
        <a:p>
          <a:endParaRPr lang="zh-CN" altLang="en-US"/>
        </a:p>
      </dgm:t>
    </dgm:pt>
    <dgm:pt modelId="{5BB7E575-AF88-4E45-AA7A-48107220A81E}">
      <dgm:prSet/>
      <dgm:spPr/>
      <dgm:t>
        <a:bodyPr/>
        <a:lstStyle/>
        <a:p>
          <a:pPr rtl="0"/>
          <a:r>
            <a:rPr lang="en-US" dirty="0" smtClean="0">
              <a:solidFill>
                <a:schemeClr val="bg1"/>
              </a:solidFill>
            </a:rPr>
            <a:t>it is most natural to think of the “</a:t>
          </a:r>
          <a:r>
            <a:rPr lang="en-US" b="1" i="1" dirty="0" smtClean="0">
              <a:solidFill>
                <a:schemeClr val="bg1"/>
              </a:solidFill>
            </a:rPr>
            <a:t>most informative</a:t>
          </a:r>
          <a:r>
            <a:rPr lang="en-US" dirty="0" smtClean="0">
              <a:solidFill>
                <a:schemeClr val="bg1"/>
              </a:solidFill>
            </a:rPr>
            <a:t>” probability distribution as that which assigns all probability to </a:t>
          </a:r>
          <a:r>
            <a:rPr lang="en-US" b="1" i="1" dirty="0" smtClean="0">
              <a:solidFill>
                <a:schemeClr val="bg1"/>
              </a:solidFill>
            </a:rPr>
            <a:t>a single state</a:t>
          </a:r>
          <a:r>
            <a:rPr lang="en-US" dirty="0" smtClean="0">
              <a:solidFill>
                <a:schemeClr val="bg1"/>
              </a:solidFill>
            </a:rPr>
            <a:t>; logically the most </a:t>
          </a:r>
          <a:r>
            <a:rPr lang="en-US" b="1" i="1" dirty="0" smtClean="0">
              <a:solidFill>
                <a:schemeClr val="bg1"/>
              </a:solidFill>
            </a:rPr>
            <a:t>compact</a:t>
          </a:r>
          <a:r>
            <a:rPr lang="en-US" dirty="0" smtClean="0">
              <a:solidFill>
                <a:schemeClr val="bg1"/>
              </a:solidFill>
            </a:rPr>
            <a:t> of probabilities.</a:t>
          </a:r>
          <a:endParaRPr lang="zh-CN" dirty="0">
            <a:solidFill>
              <a:schemeClr val="bg1"/>
            </a:solidFill>
          </a:endParaRPr>
        </a:p>
      </dgm:t>
    </dgm:pt>
    <dgm:pt modelId="{015C0674-3700-4E08-9474-A06EF2E2ECD2}" type="parTrans" cxnId="{D9E55FD1-B138-4721-9DB5-F5C5D195BC64}">
      <dgm:prSet/>
      <dgm:spPr/>
      <dgm:t>
        <a:bodyPr/>
        <a:lstStyle/>
        <a:p>
          <a:endParaRPr lang="zh-CN" altLang="en-US"/>
        </a:p>
      </dgm:t>
    </dgm:pt>
    <dgm:pt modelId="{BF7E2CEC-1363-43D5-A858-5440DB9858FC}" type="sibTrans" cxnId="{D9E55FD1-B138-4721-9DB5-F5C5D195BC64}">
      <dgm:prSet/>
      <dgm:spPr/>
      <dgm:t>
        <a:bodyPr/>
        <a:lstStyle/>
        <a:p>
          <a:endParaRPr lang="zh-CN" altLang="en-US"/>
        </a:p>
      </dgm:t>
    </dgm:pt>
    <dgm:pt modelId="{C8079834-8C34-4814-A647-C86A37914C69}">
      <dgm:prSet/>
      <dgm:spPr/>
      <dgm:t>
        <a:bodyPr/>
        <a:lstStyle/>
        <a:p>
          <a:pPr rtl="0"/>
          <a:r>
            <a:rPr lang="en-US" dirty="0" smtClean="0">
              <a:solidFill>
                <a:schemeClr val="bg1"/>
              </a:solidFill>
            </a:rPr>
            <a:t>Conversely, the “</a:t>
          </a:r>
          <a:r>
            <a:rPr lang="en-US" b="1" i="1" dirty="0" smtClean="0">
              <a:solidFill>
                <a:schemeClr val="bg1"/>
              </a:solidFill>
            </a:rPr>
            <a:t>least informative</a:t>
          </a:r>
          <a:r>
            <a:rPr lang="en-US" dirty="0" smtClean="0">
              <a:solidFill>
                <a:schemeClr val="bg1"/>
              </a:solidFill>
            </a:rPr>
            <a:t>” distribution is one in which probability is </a:t>
          </a:r>
          <a:r>
            <a:rPr lang="en-US" b="1" i="1" dirty="0" smtClean="0">
              <a:solidFill>
                <a:schemeClr val="bg1"/>
              </a:solidFill>
            </a:rPr>
            <a:t>spread uniformly </a:t>
          </a:r>
          <a:r>
            <a:rPr lang="en-US" dirty="0" smtClean="0">
              <a:solidFill>
                <a:schemeClr val="bg1"/>
              </a:solidFill>
            </a:rPr>
            <a:t>over all states and so entropy is a maximum. </a:t>
          </a:r>
          <a:endParaRPr lang="zh-CN" dirty="0">
            <a:solidFill>
              <a:schemeClr val="bg1"/>
            </a:solidFill>
          </a:endParaRPr>
        </a:p>
      </dgm:t>
    </dgm:pt>
    <dgm:pt modelId="{0631AD53-4262-4D0F-9F20-DBC12CD6C6DF}" type="parTrans" cxnId="{13FFB60D-1299-49E6-84F4-EAA176CA8740}">
      <dgm:prSet/>
      <dgm:spPr/>
      <dgm:t>
        <a:bodyPr/>
        <a:lstStyle/>
        <a:p>
          <a:endParaRPr lang="zh-CN" altLang="en-US"/>
        </a:p>
      </dgm:t>
    </dgm:pt>
    <dgm:pt modelId="{8AA6F633-2331-4CB6-AA04-0AA8B481A9B1}" type="sibTrans" cxnId="{13FFB60D-1299-49E6-84F4-EAA176CA8740}">
      <dgm:prSet/>
      <dgm:spPr/>
      <dgm:t>
        <a:bodyPr/>
        <a:lstStyle/>
        <a:p>
          <a:endParaRPr lang="zh-CN" altLang="en-US"/>
        </a:p>
      </dgm:t>
    </dgm:pt>
    <dgm:pt modelId="{CFB34197-1282-43BD-8F18-46B9389E9C2D}">
      <dgm:prSet/>
      <dgm:spPr/>
      <dgm:t>
        <a:bodyPr/>
        <a:lstStyle/>
        <a:p>
          <a:pPr rtl="0"/>
          <a:r>
            <a:rPr lang="en-US" dirty="0" smtClean="0">
              <a:solidFill>
                <a:schemeClr val="bg1"/>
              </a:solidFill>
            </a:rPr>
            <a:t>Maximum entropy distributions are often used as prior distributions when no useful prior information is available</a:t>
          </a:r>
          <a:endParaRPr lang="zh-CN" dirty="0">
            <a:solidFill>
              <a:schemeClr val="bg1"/>
            </a:solidFill>
          </a:endParaRPr>
        </a:p>
      </dgm:t>
    </dgm:pt>
    <dgm:pt modelId="{CBCE1D47-0240-4DDF-A24F-73969F8115F0}" type="parTrans" cxnId="{68577378-A4ED-4BBD-889A-CEE269581D95}">
      <dgm:prSet/>
      <dgm:spPr/>
      <dgm:t>
        <a:bodyPr/>
        <a:lstStyle/>
        <a:p>
          <a:endParaRPr lang="zh-CN" altLang="en-US"/>
        </a:p>
      </dgm:t>
    </dgm:pt>
    <dgm:pt modelId="{86298E17-1AD1-4AD2-B145-1FEBCE755782}" type="sibTrans" cxnId="{68577378-A4ED-4BBD-889A-CEE269581D95}">
      <dgm:prSet/>
      <dgm:spPr/>
      <dgm:t>
        <a:bodyPr/>
        <a:lstStyle/>
        <a:p>
          <a:endParaRPr lang="zh-CN" altLang="en-US"/>
        </a:p>
      </dgm:t>
    </dgm:pt>
    <dgm:pt modelId="{B3F5E856-BD29-4F6E-AE3C-3DF0B431F10D}" type="pres">
      <dgm:prSet presAssocID="{28433C22-B00D-4EAB-9797-8A40CE73DFB2}" presName="linear" presStyleCnt="0">
        <dgm:presLayoutVars>
          <dgm:animLvl val="lvl"/>
          <dgm:resizeHandles val="exact"/>
        </dgm:presLayoutVars>
      </dgm:prSet>
      <dgm:spPr/>
      <dgm:t>
        <a:bodyPr/>
        <a:lstStyle/>
        <a:p>
          <a:endParaRPr lang="zh-CN" altLang="en-US"/>
        </a:p>
      </dgm:t>
    </dgm:pt>
    <dgm:pt modelId="{FA0FD251-BD19-482F-B219-4EA15C57346F}" type="pres">
      <dgm:prSet presAssocID="{B361814F-DDD8-45C4-91A2-E2532D89AC04}" presName="parentText" presStyleLbl="node1" presStyleIdx="0" presStyleCnt="1">
        <dgm:presLayoutVars>
          <dgm:chMax val="0"/>
          <dgm:bulletEnabled val="1"/>
        </dgm:presLayoutVars>
      </dgm:prSet>
      <dgm:spPr/>
      <dgm:t>
        <a:bodyPr/>
        <a:lstStyle/>
        <a:p>
          <a:endParaRPr lang="zh-CN" altLang="en-US"/>
        </a:p>
      </dgm:t>
    </dgm:pt>
    <dgm:pt modelId="{C4B22DDF-7A6C-482B-87AC-4BED717ACB07}" type="pres">
      <dgm:prSet presAssocID="{B361814F-DDD8-45C4-91A2-E2532D89AC04}" presName="childText" presStyleLbl="revTx" presStyleIdx="0" presStyleCnt="1">
        <dgm:presLayoutVars>
          <dgm:bulletEnabled val="1"/>
        </dgm:presLayoutVars>
      </dgm:prSet>
      <dgm:spPr/>
      <dgm:t>
        <a:bodyPr/>
        <a:lstStyle/>
        <a:p>
          <a:endParaRPr lang="zh-CN" altLang="en-US"/>
        </a:p>
      </dgm:t>
    </dgm:pt>
  </dgm:ptLst>
  <dgm:cxnLst>
    <dgm:cxn modelId="{13FFB60D-1299-49E6-84F4-EAA176CA8740}" srcId="{B361814F-DDD8-45C4-91A2-E2532D89AC04}" destId="{C8079834-8C34-4814-A647-C86A37914C69}" srcOrd="1" destOrd="0" parTransId="{0631AD53-4262-4D0F-9F20-DBC12CD6C6DF}" sibTransId="{8AA6F633-2331-4CB6-AA04-0AA8B481A9B1}"/>
    <dgm:cxn modelId="{68577378-A4ED-4BBD-889A-CEE269581D95}" srcId="{B361814F-DDD8-45C4-91A2-E2532D89AC04}" destId="{CFB34197-1282-43BD-8F18-46B9389E9C2D}" srcOrd="2" destOrd="0" parTransId="{CBCE1D47-0240-4DDF-A24F-73969F8115F0}" sibTransId="{86298E17-1AD1-4AD2-B145-1FEBCE755782}"/>
    <dgm:cxn modelId="{7145408B-72AC-4D73-A650-714DF5FD8232}" srcId="{28433C22-B00D-4EAB-9797-8A40CE73DFB2}" destId="{B361814F-DDD8-45C4-91A2-E2532D89AC04}" srcOrd="0" destOrd="0" parTransId="{892C3B75-3B94-4A60-81F6-08A500854E8D}" sibTransId="{D9C667B6-374F-4435-8E5D-5C61974669F7}"/>
    <dgm:cxn modelId="{3812CD0E-4DD7-4D6D-B494-40FAAF0CBA64}" type="presOf" srcId="{B361814F-DDD8-45C4-91A2-E2532D89AC04}" destId="{FA0FD251-BD19-482F-B219-4EA15C57346F}" srcOrd="0" destOrd="0" presId="urn:microsoft.com/office/officeart/2005/8/layout/vList2"/>
    <dgm:cxn modelId="{BDD53940-3749-4C25-A734-9EF6747AE15C}" type="presOf" srcId="{5BB7E575-AF88-4E45-AA7A-48107220A81E}" destId="{C4B22DDF-7A6C-482B-87AC-4BED717ACB07}" srcOrd="0" destOrd="0" presId="urn:microsoft.com/office/officeart/2005/8/layout/vList2"/>
    <dgm:cxn modelId="{E3DB14A5-5D60-4E78-B428-F148F013D949}" type="presOf" srcId="{CFB34197-1282-43BD-8F18-46B9389E9C2D}" destId="{C4B22DDF-7A6C-482B-87AC-4BED717ACB07}" srcOrd="0" destOrd="2" presId="urn:microsoft.com/office/officeart/2005/8/layout/vList2"/>
    <dgm:cxn modelId="{5756DCFB-91F5-4731-9082-836E3DE924D4}" type="presOf" srcId="{C8079834-8C34-4814-A647-C86A37914C69}" destId="{C4B22DDF-7A6C-482B-87AC-4BED717ACB07}" srcOrd="0" destOrd="1" presId="urn:microsoft.com/office/officeart/2005/8/layout/vList2"/>
    <dgm:cxn modelId="{EFB47697-9E47-49B1-9838-87C36C0AA5D0}" type="presOf" srcId="{28433C22-B00D-4EAB-9797-8A40CE73DFB2}" destId="{B3F5E856-BD29-4F6E-AE3C-3DF0B431F10D}" srcOrd="0" destOrd="0" presId="urn:microsoft.com/office/officeart/2005/8/layout/vList2"/>
    <dgm:cxn modelId="{D9E55FD1-B138-4721-9DB5-F5C5D195BC64}" srcId="{B361814F-DDD8-45C4-91A2-E2532D89AC04}" destId="{5BB7E575-AF88-4E45-AA7A-48107220A81E}" srcOrd="0" destOrd="0" parTransId="{015C0674-3700-4E08-9474-A06EF2E2ECD2}" sibTransId="{BF7E2CEC-1363-43D5-A858-5440DB9858FC}"/>
    <dgm:cxn modelId="{322F4202-B1E5-446A-87BD-03A36A1D2128}" type="presParOf" srcId="{B3F5E856-BD29-4F6E-AE3C-3DF0B431F10D}" destId="{FA0FD251-BD19-482F-B219-4EA15C57346F}" srcOrd="0" destOrd="0" presId="urn:microsoft.com/office/officeart/2005/8/layout/vList2"/>
    <dgm:cxn modelId="{32A2F9D1-FDF8-4F4B-8967-1E396A1C42D5}" type="presParOf" srcId="{B3F5E856-BD29-4F6E-AE3C-3DF0B431F10D}" destId="{C4B22DDF-7A6C-482B-87AC-4BED717ACB07}"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colorful3" csCatId="colorful"/>
      <dgm:spPr/>
      <dgm:t>
        <a:bodyPr/>
        <a:lstStyle/>
        <a:p>
          <a:endParaRPr lang="zh-CN" altLang="en-US"/>
        </a:p>
      </dgm:t>
    </dgm:pt>
    <dgm:pt modelId="{84777DFA-0890-4BE5-91D3-855F0F9C5D17}">
      <dgm:prSet/>
      <dgm:spPr/>
      <dgm:t>
        <a:bodyPr/>
        <a:lstStyle/>
        <a:p>
          <a:pPr rtl="0"/>
          <a:r>
            <a:rPr lang="en-US" b="1" dirty="0" smtClean="0"/>
            <a:t>Entropy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dgm:spPr/>
      <dgm:t>
        <a:bodyPr/>
        <a:lstStyle/>
        <a:p>
          <a:endParaRPr lang="zh-CN" altLang="en-US"/>
        </a:p>
      </dgm:t>
    </dgm:pt>
  </dgm:ptLst>
  <dgm:cxnLst>
    <dgm:cxn modelId="{EB51AB5F-24A2-4EEF-94BD-24DEE3AFA599}"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28546F4B-EC8C-491A-85E4-08AA9D2CAB61}" type="presOf" srcId="{84777DFA-0890-4BE5-91D3-855F0F9C5D17}" destId="{4B21A06F-7B9B-4365-BE7D-49F3C3C4067E}" srcOrd="0" destOrd="0" presId="urn:microsoft.com/office/officeart/2005/8/layout/venn1"/>
    <dgm:cxn modelId="{E2C766B3-6667-46A6-A5E4-7519D2C1E527}"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1_2" csCatId="accent1" phldr="1"/>
      <dgm:spPr/>
      <dgm:t>
        <a:bodyPr/>
        <a:lstStyle/>
        <a:p>
          <a:endParaRPr lang="zh-CN" altLang="en-US"/>
        </a:p>
      </dgm:t>
    </dgm:pt>
    <dgm:pt modelId="{84777DFA-0890-4BE5-91D3-855F0F9C5D17}">
      <dgm:prSet/>
      <dgm:spPr/>
      <dgm:t>
        <a:bodyPr/>
        <a:lstStyle/>
        <a:p>
          <a:pPr rtl="0"/>
          <a:r>
            <a:rPr lang="en-US" b="1" dirty="0" smtClean="0"/>
            <a:t>Informative</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750C3886-966A-42DD-9FFA-0AA28D7E76B1}" type="presOf" srcId="{84777DFA-0890-4BE5-91D3-855F0F9C5D17}" destId="{4B21A06F-7B9B-4365-BE7D-49F3C3C4067E}" srcOrd="0" destOrd="0" presId="urn:microsoft.com/office/officeart/2005/8/layout/venn1"/>
    <dgm:cxn modelId="{0EFDA251-E6C5-4DA8-9883-2F5E91568315}"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B1772588-D406-459B-A2FC-3F0DF86A99CB}"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2_2" csCatId="accent2" phldr="1"/>
      <dgm:spPr/>
      <dgm:t>
        <a:bodyPr/>
        <a:lstStyle/>
        <a:p>
          <a:endParaRPr lang="zh-CN" altLang="en-US"/>
        </a:p>
      </dgm:t>
    </dgm:pt>
    <dgm:pt modelId="{84777DFA-0890-4BE5-91D3-855F0F9C5D17}">
      <dgm:prSet/>
      <dgm:spPr/>
      <dgm:t>
        <a:bodyPr/>
        <a:lstStyle/>
        <a:p>
          <a:pPr rtl="0"/>
          <a:r>
            <a:rPr lang="en-US" b="1" dirty="0" smtClean="0"/>
            <a:t>Uncertainty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BAC3E277-51F6-4C94-85D2-BB91711BE263}" type="presOf" srcId="{1076B2ED-5793-4959-9625-EE5C066FAE82}" destId="{D324407F-4CB6-4779-ABDA-AC0650DE12BC}" srcOrd="0" destOrd="0" presId="urn:microsoft.com/office/officeart/2005/8/layout/venn1"/>
    <dgm:cxn modelId="{025CECA2-2C83-4462-872D-3ADA84D784F9}"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3DB02B9C-C414-4019-B45A-187731ED7207}"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8433C22-B00D-4EAB-9797-8A40CE73DFB2}" type="doc">
      <dgm:prSet loTypeId="urn:microsoft.com/office/officeart/2005/8/layout/vList2" loCatId="list" qsTypeId="urn:microsoft.com/office/officeart/2005/8/quickstyle/simple5" qsCatId="simple" csTypeId="urn:microsoft.com/office/officeart/2005/8/colors/colorful3" csCatId="colorful" phldr="1"/>
      <dgm:spPr/>
      <dgm:t>
        <a:bodyPr/>
        <a:lstStyle/>
        <a:p>
          <a:endParaRPr lang="zh-CN" altLang="en-US"/>
        </a:p>
      </dgm:t>
    </dgm:pt>
    <dgm:pt modelId="{B361814F-DDD8-45C4-91A2-E2532D89AC04}">
      <dgm:prSet/>
      <dgm:spPr/>
      <dgm:t>
        <a:bodyPr/>
        <a:lstStyle/>
        <a:p>
          <a:pPr rtl="0"/>
          <a:r>
            <a:rPr lang="en-US" altLang="zh-CN" b="1" dirty="0" smtClean="0"/>
            <a:t>In a communication context</a:t>
          </a:r>
          <a:endParaRPr lang="zh-CN" b="1" dirty="0"/>
        </a:p>
      </dgm:t>
    </dgm:pt>
    <dgm:pt modelId="{892C3B75-3B94-4A60-81F6-08A500854E8D}" type="parTrans" cxnId="{7145408B-72AC-4D73-A650-714DF5FD8232}">
      <dgm:prSet/>
      <dgm:spPr/>
      <dgm:t>
        <a:bodyPr/>
        <a:lstStyle/>
        <a:p>
          <a:endParaRPr lang="zh-CN" altLang="en-US"/>
        </a:p>
      </dgm:t>
    </dgm:pt>
    <dgm:pt modelId="{D9C667B6-374F-4435-8E5D-5C61974669F7}" type="sibTrans" cxnId="{7145408B-72AC-4D73-A650-714DF5FD8232}">
      <dgm:prSet/>
      <dgm:spPr/>
      <dgm:t>
        <a:bodyPr/>
        <a:lstStyle/>
        <a:p>
          <a:endParaRPr lang="zh-CN" altLang="en-US"/>
        </a:p>
      </dgm:t>
    </dgm:pt>
    <dgm:pt modelId="{5BB7E575-AF88-4E45-AA7A-48107220A81E}">
      <dgm:prSet/>
      <dgm:spPr/>
      <dgm:t>
        <a:bodyPr/>
        <a:lstStyle/>
        <a:p>
          <a:pPr rtl="0"/>
          <a:r>
            <a:rPr lang="en-US" altLang="zh-CN" dirty="0" smtClean="0"/>
            <a:t>If the result of the experiment is known with high probability a </a:t>
          </a:r>
          <a:r>
            <a:rPr lang="en-US" altLang="zh-CN" b="1" i="1" dirty="0" smtClean="0">
              <a:solidFill>
                <a:srgbClr val="FF0000"/>
              </a:solidFill>
            </a:rPr>
            <a:t>priori</a:t>
          </a:r>
          <a:r>
            <a:rPr lang="en-US" altLang="zh-CN" dirty="0" smtClean="0"/>
            <a:t>, then the actual occurrence of the event is not very informative.</a:t>
          </a:r>
          <a:endParaRPr lang="zh-CN" dirty="0"/>
        </a:p>
      </dgm:t>
    </dgm:pt>
    <dgm:pt modelId="{015C0674-3700-4E08-9474-A06EF2E2ECD2}" type="parTrans" cxnId="{D9E55FD1-B138-4721-9DB5-F5C5D195BC64}">
      <dgm:prSet/>
      <dgm:spPr/>
      <dgm:t>
        <a:bodyPr/>
        <a:lstStyle/>
        <a:p>
          <a:endParaRPr lang="zh-CN" altLang="en-US"/>
        </a:p>
      </dgm:t>
    </dgm:pt>
    <dgm:pt modelId="{BF7E2CEC-1363-43D5-A858-5440DB9858FC}" type="sibTrans" cxnId="{D9E55FD1-B138-4721-9DB5-F5C5D195BC64}">
      <dgm:prSet/>
      <dgm:spPr/>
      <dgm:t>
        <a:bodyPr/>
        <a:lstStyle/>
        <a:p>
          <a:endParaRPr lang="zh-CN" altLang="en-US"/>
        </a:p>
      </dgm:t>
    </dgm:pt>
    <dgm:pt modelId="{C8079834-8C34-4814-A647-C86A37914C69}">
      <dgm:prSet/>
      <dgm:spPr/>
      <dgm:t>
        <a:bodyPr/>
        <a:lstStyle/>
        <a:p>
          <a:pPr rtl="0"/>
          <a:r>
            <a:rPr lang="en-US" altLang="zh-CN" dirty="0" smtClean="0"/>
            <a:t>Conversely, if the possibility of each outcome is </a:t>
          </a:r>
          <a:r>
            <a:rPr lang="en-US" altLang="zh-CN" b="1" dirty="0" smtClean="0">
              <a:solidFill>
                <a:srgbClr val="FF0000"/>
              </a:solidFill>
            </a:rPr>
            <a:t>uniformly </a:t>
          </a:r>
          <a:r>
            <a:rPr lang="en-US" altLang="zh-CN" dirty="0" smtClean="0"/>
            <a:t>distributed, then the outcome itself is </a:t>
          </a:r>
          <a:r>
            <a:rPr lang="en-US" altLang="zh-CN" b="1" dirty="0" smtClean="0">
              <a:solidFill>
                <a:srgbClr val="FF0000"/>
              </a:solidFill>
            </a:rPr>
            <a:t>most informative</a:t>
          </a:r>
          <a:r>
            <a:rPr lang="en-US" altLang="zh-CN" dirty="0" smtClean="0"/>
            <a:t>.</a:t>
          </a:r>
          <a:endParaRPr lang="zh-CN" dirty="0"/>
        </a:p>
      </dgm:t>
    </dgm:pt>
    <dgm:pt modelId="{0631AD53-4262-4D0F-9F20-DBC12CD6C6DF}" type="parTrans" cxnId="{13FFB60D-1299-49E6-84F4-EAA176CA8740}">
      <dgm:prSet/>
      <dgm:spPr/>
      <dgm:t>
        <a:bodyPr/>
        <a:lstStyle/>
        <a:p>
          <a:endParaRPr lang="zh-CN" altLang="en-US"/>
        </a:p>
      </dgm:t>
    </dgm:pt>
    <dgm:pt modelId="{8AA6F633-2331-4CB6-AA04-0AA8B481A9B1}" type="sibTrans" cxnId="{13FFB60D-1299-49E6-84F4-EAA176CA8740}">
      <dgm:prSet/>
      <dgm:spPr/>
      <dgm:t>
        <a:bodyPr/>
        <a:lstStyle/>
        <a:p>
          <a:endParaRPr lang="zh-CN" altLang="en-US"/>
        </a:p>
      </dgm:t>
    </dgm:pt>
    <dgm:pt modelId="{CFB34197-1282-43BD-8F18-46B9389E9C2D}">
      <dgm:prSet/>
      <dgm:spPr/>
      <dgm:t>
        <a:bodyPr/>
        <a:lstStyle/>
        <a:p>
          <a:pPr rtl="0"/>
          <a:r>
            <a:rPr lang="en-US" altLang="zh-CN" dirty="0" smtClean="0"/>
            <a:t>The outcome of a random experiment is guaranteed to be most informative if the probability distribution over outcomes is uniform.</a:t>
          </a:r>
          <a:endParaRPr lang="zh-CN" dirty="0"/>
        </a:p>
      </dgm:t>
    </dgm:pt>
    <dgm:pt modelId="{CBCE1D47-0240-4DDF-A24F-73969F8115F0}" type="parTrans" cxnId="{68577378-A4ED-4BBD-889A-CEE269581D95}">
      <dgm:prSet/>
      <dgm:spPr/>
      <dgm:t>
        <a:bodyPr/>
        <a:lstStyle/>
        <a:p>
          <a:endParaRPr lang="zh-CN" altLang="en-US"/>
        </a:p>
      </dgm:t>
    </dgm:pt>
    <dgm:pt modelId="{86298E17-1AD1-4AD2-B145-1FEBCE755782}" type="sibTrans" cxnId="{68577378-A4ED-4BBD-889A-CEE269581D95}">
      <dgm:prSet/>
      <dgm:spPr/>
      <dgm:t>
        <a:bodyPr/>
        <a:lstStyle/>
        <a:p>
          <a:endParaRPr lang="zh-CN" altLang="en-US"/>
        </a:p>
      </dgm:t>
    </dgm:pt>
    <dgm:pt modelId="{B3F5E856-BD29-4F6E-AE3C-3DF0B431F10D}" type="pres">
      <dgm:prSet presAssocID="{28433C22-B00D-4EAB-9797-8A40CE73DFB2}" presName="linear" presStyleCnt="0">
        <dgm:presLayoutVars>
          <dgm:animLvl val="lvl"/>
          <dgm:resizeHandles val="exact"/>
        </dgm:presLayoutVars>
      </dgm:prSet>
      <dgm:spPr/>
      <dgm:t>
        <a:bodyPr/>
        <a:lstStyle/>
        <a:p>
          <a:endParaRPr lang="zh-CN" altLang="en-US"/>
        </a:p>
      </dgm:t>
    </dgm:pt>
    <dgm:pt modelId="{FA0FD251-BD19-482F-B219-4EA15C57346F}" type="pres">
      <dgm:prSet presAssocID="{B361814F-DDD8-45C4-91A2-E2532D89AC04}" presName="parentText" presStyleLbl="node1" presStyleIdx="0" presStyleCnt="1">
        <dgm:presLayoutVars>
          <dgm:chMax val="0"/>
          <dgm:bulletEnabled val="1"/>
        </dgm:presLayoutVars>
      </dgm:prSet>
      <dgm:spPr/>
      <dgm:t>
        <a:bodyPr/>
        <a:lstStyle/>
        <a:p>
          <a:endParaRPr lang="zh-CN" altLang="en-US"/>
        </a:p>
      </dgm:t>
    </dgm:pt>
    <dgm:pt modelId="{C4B22DDF-7A6C-482B-87AC-4BED717ACB07}" type="pres">
      <dgm:prSet presAssocID="{B361814F-DDD8-45C4-91A2-E2532D89AC04}" presName="childText" presStyleLbl="revTx" presStyleIdx="0" presStyleCnt="1">
        <dgm:presLayoutVars>
          <dgm:bulletEnabled val="1"/>
        </dgm:presLayoutVars>
      </dgm:prSet>
      <dgm:spPr/>
      <dgm:t>
        <a:bodyPr/>
        <a:lstStyle/>
        <a:p>
          <a:endParaRPr lang="zh-CN" altLang="en-US"/>
        </a:p>
      </dgm:t>
    </dgm:pt>
  </dgm:ptLst>
  <dgm:cxnLst>
    <dgm:cxn modelId="{13FFB60D-1299-49E6-84F4-EAA176CA8740}" srcId="{B361814F-DDD8-45C4-91A2-E2532D89AC04}" destId="{C8079834-8C34-4814-A647-C86A37914C69}" srcOrd="1" destOrd="0" parTransId="{0631AD53-4262-4D0F-9F20-DBC12CD6C6DF}" sibTransId="{8AA6F633-2331-4CB6-AA04-0AA8B481A9B1}"/>
    <dgm:cxn modelId="{68577378-A4ED-4BBD-889A-CEE269581D95}" srcId="{B361814F-DDD8-45C4-91A2-E2532D89AC04}" destId="{CFB34197-1282-43BD-8F18-46B9389E9C2D}" srcOrd="2" destOrd="0" parTransId="{CBCE1D47-0240-4DDF-A24F-73969F8115F0}" sibTransId="{86298E17-1AD1-4AD2-B145-1FEBCE755782}"/>
    <dgm:cxn modelId="{7145408B-72AC-4D73-A650-714DF5FD8232}" srcId="{28433C22-B00D-4EAB-9797-8A40CE73DFB2}" destId="{B361814F-DDD8-45C4-91A2-E2532D89AC04}" srcOrd="0" destOrd="0" parTransId="{892C3B75-3B94-4A60-81F6-08A500854E8D}" sibTransId="{D9C667B6-374F-4435-8E5D-5C61974669F7}"/>
    <dgm:cxn modelId="{4278CEA8-1A24-4643-9ACB-D4162FA96060}" type="presOf" srcId="{28433C22-B00D-4EAB-9797-8A40CE73DFB2}" destId="{B3F5E856-BD29-4F6E-AE3C-3DF0B431F10D}" srcOrd="0" destOrd="0" presId="urn:microsoft.com/office/officeart/2005/8/layout/vList2"/>
    <dgm:cxn modelId="{04388EE0-CEAD-4A15-8DC6-17BE9CF0B90B}" type="presOf" srcId="{CFB34197-1282-43BD-8F18-46B9389E9C2D}" destId="{C4B22DDF-7A6C-482B-87AC-4BED717ACB07}" srcOrd="0" destOrd="2" presId="urn:microsoft.com/office/officeart/2005/8/layout/vList2"/>
    <dgm:cxn modelId="{43A37CCB-EF43-4BA5-A235-C8B859B4CA30}" type="presOf" srcId="{5BB7E575-AF88-4E45-AA7A-48107220A81E}" destId="{C4B22DDF-7A6C-482B-87AC-4BED717ACB07}" srcOrd="0" destOrd="0" presId="urn:microsoft.com/office/officeart/2005/8/layout/vList2"/>
    <dgm:cxn modelId="{C509A74A-8F56-45BA-9B1A-D398E53F0394}" type="presOf" srcId="{B361814F-DDD8-45C4-91A2-E2532D89AC04}" destId="{FA0FD251-BD19-482F-B219-4EA15C57346F}" srcOrd="0" destOrd="0" presId="urn:microsoft.com/office/officeart/2005/8/layout/vList2"/>
    <dgm:cxn modelId="{BEE16121-5484-42E0-8FB0-C65569BA297E}" type="presOf" srcId="{C8079834-8C34-4814-A647-C86A37914C69}" destId="{C4B22DDF-7A6C-482B-87AC-4BED717ACB07}" srcOrd="0" destOrd="1" presId="urn:microsoft.com/office/officeart/2005/8/layout/vList2"/>
    <dgm:cxn modelId="{D9E55FD1-B138-4721-9DB5-F5C5D195BC64}" srcId="{B361814F-DDD8-45C4-91A2-E2532D89AC04}" destId="{5BB7E575-AF88-4E45-AA7A-48107220A81E}" srcOrd="0" destOrd="0" parTransId="{015C0674-3700-4E08-9474-A06EF2E2ECD2}" sibTransId="{BF7E2CEC-1363-43D5-A858-5440DB9858FC}"/>
    <dgm:cxn modelId="{D7BC2768-5CAF-44C5-9F94-4B1D75B31EC6}" type="presParOf" srcId="{B3F5E856-BD29-4F6E-AE3C-3DF0B431F10D}" destId="{FA0FD251-BD19-482F-B219-4EA15C57346F}" srcOrd="0" destOrd="0" presId="urn:microsoft.com/office/officeart/2005/8/layout/vList2"/>
    <dgm:cxn modelId="{77C8B26A-DA6D-4403-9284-94AA9E410CBD}" type="presParOf" srcId="{B3F5E856-BD29-4F6E-AE3C-3DF0B431F10D}" destId="{C4B22DDF-7A6C-482B-87AC-4BED717ACB07}"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8433C22-B00D-4EAB-9797-8A40CE73DFB2}" type="doc">
      <dgm:prSet loTypeId="urn:microsoft.com/office/officeart/2005/8/layout/vList2" loCatId="list" qsTypeId="urn:microsoft.com/office/officeart/2005/8/quickstyle/simple5" qsCatId="simple" csTypeId="urn:microsoft.com/office/officeart/2005/8/colors/colorful3" csCatId="colorful" phldr="1"/>
      <dgm:spPr/>
      <dgm:t>
        <a:bodyPr/>
        <a:lstStyle/>
        <a:p>
          <a:endParaRPr lang="zh-CN" altLang="en-US"/>
        </a:p>
      </dgm:t>
    </dgm:pt>
    <dgm:pt modelId="{B361814F-DDD8-45C4-91A2-E2532D89AC04}">
      <dgm:prSet/>
      <dgm:spPr/>
      <dgm:t>
        <a:bodyPr/>
        <a:lstStyle/>
        <a:p>
          <a:pPr rtl="0"/>
          <a:r>
            <a:rPr lang="en-US" altLang="zh-CN" b="1" dirty="0" smtClean="0"/>
            <a:t>In a communication context</a:t>
          </a:r>
          <a:endParaRPr lang="zh-CN" b="1" dirty="0"/>
        </a:p>
      </dgm:t>
    </dgm:pt>
    <dgm:pt modelId="{892C3B75-3B94-4A60-81F6-08A500854E8D}" type="parTrans" cxnId="{7145408B-72AC-4D73-A650-714DF5FD8232}">
      <dgm:prSet/>
      <dgm:spPr/>
      <dgm:t>
        <a:bodyPr/>
        <a:lstStyle/>
        <a:p>
          <a:endParaRPr lang="zh-CN" altLang="en-US"/>
        </a:p>
      </dgm:t>
    </dgm:pt>
    <dgm:pt modelId="{D9C667B6-374F-4435-8E5D-5C61974669F7}" type="sibTrans" cxnId="{7145408B-72AC-4D73-A650-714DF5FD8232}">
      <dgm:prSet/>
      <dgm:spPr/>
      <dgm:t>
        <a:bodyPr/>
        <a:lstStyle/>
        <a:p>
          <a:endParaRPr lang="zh-CN" altLang="en-US"/>
        </a:p>
      </dgm:t>
    </dgm:pt>
    <dgm:pt modelId="{5BB7E575-AF88-4E45-AA7A-48107220A81E}">
      <dgm:prSet/>
      <dgm:spPr/>
      <dgm:t>
        <a:bodyPr/>
        <a:lstStyle/>
        <a:p>
          <a:pPr rtl="0"/>
          <a:r>
            <a:rPr lang="en-US" altLang="zh-CN" dirty="0" smtClean="0">
              <a:solidFill>
                <a:schemeClr val="bg1"/>
              </a:solidFill>
            </a:rPr>
            <a:t>If the result of the experiment is known with high probability a </a:t>
          </a:r>
          <a:r>
            <a:rPr lang="en-US" altLang="zh-CN" b="1" i="1" dirty="0" smtClean="0">
              <a:solidFill>
                <a:schemeClr val="bg1"/>
              </a:solidFill>
            </a:rPr>
            <a:t>priori</a:t>
          </a:r>
          <a:r>
            <a:rPr lang="en-US" altLang="zh-CN" dirty="0" smtClean="0">
              <a:solidFill>
                <a:schemeClr val="bg1"/>
              </a:solidFill>
            </a:rPr>
            <a:t>, then the actual occurrence of the event is not very informative.</a:t>
          </a:r>
          <a:endParaRPr lang="zh-CN" dirty="0">
            <a:solidFill>
              <a:schemeClr val="bg1"/>
            </a:solidFill>
          </a:endParaRPr>
        </a:p>
      </dgm:t>
    </dgm:pt>
    <dgm:pt modelId="{015C0674-3700-4E08-9474-A06EF2E2ECD2}" type="parTrans" cxnId="{D9E55FD1-B138-4721-9DB5-F5C5D195BC64}">
      <dgm:prSet/>
      <dgm:spPr/>
      <dgm:t>
        <a:bodyPr/>
        <a:lstStyle/>
        <a:p>
          <a:endParaRPr lang="zh-CN" altLang="en-US"/>
        </a:p>
      </dgm:t>
    </dgm:pt>
    <dgm:pt modelId="{BF7E2CEC-1363-43D5-A858-5440DB9858FC}" type="sibTrans" cxnId="{D9E55FD1-B138-4721-9DB5-F5C5D195BC64}">
      <dgm:prSet/>
      <dgm:spPr/>
      <dgm:t>
        <a:bodyPr/>
        <a:lstStyle/>
        <a:p>
          <a:endParaRPr lang="zh-CN" altLang="en-US"/>
        </a:p>
      </dgm:t>
    </dgm:pt>
    <dgm:pt modelId="{C8079834-8C34-4814-A647-C86A37914C69}">
      <dgm:prSet/>
      <dgm:spPr/>
      <dgm:t>
        <a:bodyPr/>
        <a:lstStyle/>
        <a:p>
          <a:pPr rtl="0"/>
          <a:r>
            <a:rPr lang="en-US" altLang="zh-CN" dirty="0" smtClean="0">
              <a:solidFill>
                <a:schemeClr val="bg1"/>
              </a:solidFill>
            </a:rPr>
            <a:t>Conversely, if the possibility of each outcome is </a:t>
          </a:r>
          <a:r>
            <a:rPr lang="en-US" altLang="zh-CN" b="1" dirty="0" smtClean="0">
              <a:solidFill>
                <a:schemeClr val="bg1"/>
              </a:solidFill>
            </a:rPr>
            <a:t>uniformly </a:t>
          </a:r>
          <a:r>
            <a:rPr lang="en-US" altLang="zh-CN" dirty="0" smtClean="0">
              <a:solidFill>
                <a:schemeClr val="bg1"/>
              </a:solidFill>
            </a:rPr>
            <a:t>distributed, then the outcome itself is </a:t>
          </a:r>
          <a:r>
            <a:rPr lang="en-US" altLang="zh-CN" b="1" dirty="0" smtClean="0">
              <a:solidFill>
                <a:schemeClr val="bg1"/>
              </a:solidFill>
            </a:rPr>
            <a:t>most informative</a:t>
          </a:r>
          <a:r>
            <a:rPr lang="en-US" altLang="zh-CN" dirty="0" smtClean="0">
              <a:solidFill>
                <a:schemeClr val="bg1"/>
              </a:solidFill>
            </a:rPr>
            <a:t>.</a:t>
          </a:r>
          <a:endParaRPr lang="zh-CN" dirty="0">
            <a:solidFill>
              <a:schemeClr val="bg1"/>
            </a:solidFill>
          </a:endParaRPr>
        </a:p>
      </dgm:t>
    </dgm:pt>
    <dgm:pt modelId="{0631AD53-4262-4D0F-9F20-DBC12CD6C6DF}" type="parTrans" cxnId="{13FFB60D-1299-49E6-84F4-EAA176CA8740}">
      <dgm:prSet/>
      <dgm:spPr/>
      <dgm:t>
        <a:bodyPr/>
        <a:lstStyle/>
        <a:p>
          <a:endParaRPr lang="zh-CN" altLang="en-US"/>
        </a:p>
      </dgm:t>
    </dgm:pt>
    <dgm:pt modelId="{8AA6F633-2331-4CB6-AA04-0AA8B481A9B1}" type="sibTrans" cxnId="{13FFB60D-1299-49E6-84F4-EAA176CA8740}">
      <dgm:prSet/>
      <dgm:spPr/>
      <dgm:t>
        <a:bodyPr/>
        <a:lstStyle/>
        <a:p>
          <a:endParaRPr lang="zh-CN" altLang="en-US"/>
        </a:p>
      </dgm:t>
    </dgm:pt>
    <dgm:pt modelId="{CFB34197-1282-43BD-8F18-46B9389E9C2D}">
      <dgm:prSet/>
      <dgm:spPr/>
      <dgm:t>
        <a:bodyPr/>
        <a:lstStyle/>
        <a:p>
          <a:pPr rtl="0"/>
          <a:r>
            <a:rPr lang="en-US" altLang="zh-CN" dirty="0" smtClean="0">
              <a:solidFill>
                <a:schemeClr val="bg1"/>
              </a:solidFill>
            </a:rPr>
            <a:t>The outcome of a random experiment is guaranteed to be most informative if the probability distribution over outcomes is uniform.</a:t>
          </a:r>
          <a:endParaRPr lang="zh-CN" dirty="0">
            <a:solidFill>
              <a:schemeClr val="bg1"/>
            </a:solidFill>
          </a:endParaRPr>
        </a:p>
      </dgm:t>
    </dgm:pt>
    <dgm:pt modelId="{CBCE1D47-0240-4DDF-A24F-73969F8115F0}" type="parTrans" cxnId="{68577378-A4ED-4BBD-889A-CEE269581D95}">
      <dgm:prSet/>
      <dgm:spPr/>
      <dgm:t>
        <a:bodyPr/>
        <a:lstStyle/>
        <a:p>
          <a:endParaRPr lang="zh-CN" altLang="en-US"/>
        </a:p>
      </dgm:t>
    </dgm:pt>
    <dgm:pt modelId="{86298E17-1AD1-4AD2-B145-1FEBCE755782}" type="sibTrans" cxnId="{68577378-A4ED-4BBD-889A-CEE269581D95}">
      <dgm:prSet/>
      <dgm:spPr/>
      <dgm:t>
        <a:bodyPr/>
        <a:lstStyle/>
        <a:p>
          <a:endParaRPr lang="zh-CN" altLang="en-US"/>
        </a:p>
      </dgm:t>
    </dgm:pt>
    <dgm:pt modelId="{B3F5E856-BD29-4F6E-AE3C-3DF0B431F10D}" type="pres">
      <dgm:prSet presAssocID="{28433C22-B00D-4EAB-9797-8A40CE73DFB2}" presName="linear" presStyleCnt="0">
        <dgm:presLayoutVars>
          <dgm:animLvl val="lvl"/>
          <dgm:resizeHandles val="exact"/>
        </dgm:presLayoutVars>
      </dgm:prSet>
      <dgm:spPr/>
      <dgm:t>
        <a:bodyPr/>
        <a:lstStyle/>
        <a:p>
          <a:endParaRPr lang="zh-CN" altLang="en-US"/>
        </a:p>
      </dgm:t>
    </dgm:pt>
    <dgm:pt modelId="{FA0FD251-BD19-482F-B219-4EA15C57346F}" type="pres">
      <dgm:prSet presAssocID="{B361814F-DDD8-45C4-91A2-E2532D89AC04}" presName="parentText" presStyleLbl="node1" presStyleIdx="0" presStyleCnt="1">
        <dgm:presLayoutVars>
          <dgm:chMax val="0"/>
          <dgm:bulletEnabled val="1"/>
        </dgm:presLayoutVars>
      </dgm:prSet>
      <dgm:spPr/>
      <dgm:t>
        <a:bodyPr/>
        <a:lstStyle/>
        <a:p>
          <a:endParaRPr lang="zh-CN" altLang="en-US"/>
        </a:p>
      </dgm:t>
    </dgm:pt>
    <dgm:pt modelId="{C4B22DDF-7A6C-482B-87AC-4BED717ACB07}" type="pres">
      <dgm:prSet presAssocID="{B361814F-DDD8-45C4-91A2-E2532D89AC04}" presName="childText" presStyleLbl="revTx" presStyleIdx="0" presStyleCnt="1">
        <dgm:presLayoutVars>
          <dgm:bulletEnabled val="1"/>
        </dgm:presLayoutVars>
      </dgm:prSet>
      <dgm:spPr/>
      <dgm:t>
        <a:bodyPr/>
        <a:lstStyle/>
        <a:p>
          <a:endParaRPr lang="zh-CN" altLang="en-US"/>
        </a:p>
      </dgm:t>
    </dgm:pt>
  </dgm:ptLst>
  <dgm:cxnLst>
    <dgm:cxn modelId="{13FFB60D-1299-49E6-84F4-EAA176CA8740}" srcId="{B361814F-DDD8-45C4-91A2-E2532D89AC04}" destId="{C8079834-8C34-4814-A647-C86A37914C69}" srcOrd="1" destOrd="0" parTransId="{0631AD53-4262-4D0F-9F20-DBC12CD6C6DF}" sibTransId="{8AA6F633-2331-4CB6-AA04-0AA8B481A9B1}"/>
    <dgm:cxn modelId="{68577378-A4ED-4BBD-889A-CEE269581D95}" srcId="{B361814F-DDD8-45C4-91A2-E2532D89AC04}" destId="{CFB34197-1282-43BD-8F18-46B9389E9C2D}" srcOrd="2" destOrd="0" parTransId="{CBCE1D47-0240-4DDF-A24F-73969F8115F0}" sibTransId="{86298E17-1AD1-4AD2-B145-1FEBCE755782}"/>
    <dgm:cxn modelId="{7145408B-72AC-4D73-A650-714DF5FD8232}" srcId="{28433C22-B00D-4EAB-9797-8A40CE73DFB2}" destId="{B361814F-DDD8-45C4-91A2-E2532D89AC04}" srcOrd="0" destOrd="0" parTransId="{892C3B75-3B94-4A60-81F6-08A500854E8D}" sibTransId="{D9C667B6-374F-4435-8E5D-5C61974669F7}"/>
    <dgm:cxn modelId="{0D485348-126A-4007-88DA-73244288B0E7}" type="presOf" srcId="{28433C22-B00D-4EAB-9797-8A40CE73DFB2}" destId="{B3F5E856-BD29-4F6E-AE3C-3DF0B431F10D}" srcOrd="0" destOrd="0" presId="urn:microsoft.com/office/officeart/2005/8/layout/vList2"/>
    <dgm:cxn modelId="{7FC86D91-9782-425F-BD74-B94453C50712}" type="presOf" srcId="{C8079834-8C34-4814-A647-C86A37914C69}" destId="{C4B22DDF-7A6C-482B-87AC-4BED717ACB07}" srcOrd="0" destOrd="1" presId="urn:microsoft.com/office/officeart/2005/8/layout/vList2"/>
    <dgm:cxn modelId="{73464E7D-06AC-4E9F-A438-A371023595D5}" type="presOf" srcId="{5BB7E575-AF88-4E45-AA7A-48107220A81E}" destId="{C4B22DDF-7A6C-482B-87AC-4BED717ACB07}" srcOrd="0" destOrd="0" presId="urn:microsoft.com/office/officeart/2005/8/layout/vList2"/>
    <dgm:cxn modelId="{5FFEF012-14CA-417C-8CC1-80BC3744E826}" type="presOf" srcId="{CFB34197-1282-43BD-8F18-46B9389E9C2D}" destId="{C4B22DDF-7A6C-482B-87AC-4BED717ACB07}" srcOrd="0" destOrd="2" presId="urn:microsoft.com/office/officeart/2005/8/layout/vList2"/>
    <dgm:cxn modelId="{273C9E82-AFB4-47B8-86B1-F80DF78FF827}" type="presOf" srcId="{B361814F-DDD8-45C4-91A2-E2532D89AC04}" destId="{FA0FD251-BD19-482F-B219-4EA15C57346F}" srcOrd="0" destOrd="0" presId="urn:microsoft.com/office/officeart/2005/8/layout/vList2"/>
    <dgm:cxn modelId="{D9E55FD1-B138-4721-9DB5-F5C5D195BC64}" srcId="{B361814F-DDD8-45C4-91A2-E2532D89AC04}" destId="{5BB7E575-AF88-4E45-AA7A-48107220A81E}" srcOrd="0" destOrd="0" parTransId="{015C0674-3700-4E08-9474-A06EF2E2ECD2}" sibTransId="{BF7E2CEC-1363-43D5-A858-5440DB9858FC}"/>
    <dgm:cxn modelId="{BDD74455-8CF4-41FF-939C-52DFC65EC698}" type="presParOf" srcId="{B3F5E856-BD29-4F6E-AE3C-3DF0B431F10D}" destId="{FA0FD251-BD19-482F-B219-4EA15C57346F}" srcOrd="0" destOrd="0" presId="urn:microsoft.com/office/officeart/2005/8/layout/vList2"/>
    <dgm:cxn modelId="{C61CBB69-062E-418D-B351-11EDE7082779}" type="presParOf" srcId="{B3F5E856-BD29-4F6E-AE3C-3DF0B431F10D}" destId="{C4B22DDF-7A6C-482B-87AC-4BED717ACB07}"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colorful3" csCatId="colorful"/>
      <dgm:spPr/>
      <dgm:t>
        <a:bodyPr/>
        <a:lstStyle/>
        <a:p>
          <a:endParaRPr lang="zh-CN" altLang="en-US"/>
        </a:p>
      </dgm:t>
    </dgm:pt>
    <dgm:pt modelId="{84777DFA-0890-4BE5-91D3-855F0F9C5D17}">
      <dgm:prSet/>
      <dgm:spPr/>
      <dgm:t>
        <a:bodyPr/>
        <a:lstStyle/>
        <a:p>
          <a:pPr rtl="0"/>
          <a:r>
            <a:rPr lang="en-US" b="1" dirty="0" smtClean="0"/>
            <a:t>Entropy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dgm:spPr/>
      <dgm:t>
        <a:bodyPr/>
        <a:lstStyle/>
        <a:p>
          <a:endParaRPr lang="zh-CN" altLang="en-US"/>
        </a:p>
      </dgm:t>
    </dgm:pt>
  </dgm:ptLst>
  <dgm:cxnLst>
    <dgm:cxn modelId="{2C889CC9-7B11-4DC9-8EDA-BC19CFDD4E15}"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73D3FD58-423D-4CB7-85D7-7D7D20036292}" type="presOf" srcId="{1076B2ED-5793-4959-9625-EE5C066FAE82}" destId="{D324407F-4CB6-4779-ABDA-AC0650DE12BC}" srcOrd="0" destOrd="0" presId="urn:microsoft.com/office/officeart/2005/8/layout/venn1"/>
    <dgm:cxn modelId="{A25697E2-660D-4A75-B2B6-6F3ED76786FE}"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1_2" csCatId="accent1" phldr="1"/>
      <dgm:spPr/>
      <dgm:t>
        <a:bodyPr/>
        <a:lstStyle/>
        <a:p>
          <a:endParaRPr lang="zh-CN" altLang="en-US"/>
        </a:p>
      </dgm:t>
    </dgm:pt>
    <dgm:pt modelId="{84777DFA-0890-4BE5-91D3-855F0F9C5D17}">
      <dgm:prSet/>
      <dgm:spPr/>
      <dgm:t>
        <a:bodyPr/>
        <a:lstStyle/>
        <a:p>
          <a:pPr rtl="0"/>
          <a:r>
            <a:rPr lang="en-US" b="1" dirty="0" smtClean="0"/>
            <a:t>Informative</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A5177ECC-6BBC-4EEB-8F42-53BD7F2227E7}" type="presOf" srcId="{1076B2ED-5793-4959-9625-EE5C066FAE82}" destId="{D324407F-4CB6-4779-ABDA-AC0650DE12BC}" srcOrd="0" destOrd="0" presId="urn:microsoft.com/office/officeart/2005/8/layout/venn1"/>
    <dgm:cxn modelId="{A7073048-6C71-4ECD-8B2B-F9BF872E27A2}"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919A148D-3725-477F-A02D-0DE71AD0F8F4}"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2_2" csCatId="accent2" phldr="1"/>
      <dgm:spPr/>
      <dgm:t>
        <a:bodyPr/>
        <a:lstStyle/>
        <a:p>
          <a:endParaRPr lang="zh-CN" altLang="en-US"/>
        </a:p>
      </dgm:t>
    </dgm:pt>
    <dgm:pt modelId="{84777DFA-0890-4BE5-91D3-855F0F9C5D17}">
      <dgm:prSet/>
      <dgm:spPr/>
      <dgm:t>
        <a:bodyPr/>
        <a:lstStyle/>
        <a:p>
          <a:pPr rtl="0"/>
          <a:r>
            <a:rPr lang="en-US" b="1" dirty="0" smtClean="0"/>
            <a:t>Uncertainty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158319A4-A7F9-4508-8EBF-075BF48B1D7C}" type="presOf" srcId="{1076B2ED-5793-4959-9625-EE5C066FAE82}" destId="{D324407F-4CB6-4779-ABDA-AC0650DE12BC}" srcOrd="0" destOrd="0" presId="urn:microsoft.com/office/officeart/2005/8/layout/venn1"/>
    <dgm:cxn modelId="{D0878594-4972-4BD8-912B-0C13D9414295}"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534B6661-9F73-4562-9582-91CF6001EEE9}"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1_2" csCatId="accent1" phldr="1"/>
      <dgm:spPr/>
      <dgm:t>
        <a:bodyPr/>
        <a:lstStyle/>
        <a:p>
          <a:endParaRPr lang="zh-CN" altLang="en-US"/>
        </a:p>
      </dgm:t>
    </dgm:pt>
    <dgm:pt modelId="{1915BC4B-BCA9-40D7-A723-DC8DF4ED6355}">
      <dgm:prSet phldrT="[文本]"/>
      <dgm:spPr/>
      <dgm:t>
        <a:bodyPr/>
        <a:lstStyle/>
        <a:p>
          <a:r>
            <a:rPr lang="en-US" altLang="zh-CN" dirty="0" smtClean="0"/>
            <a:t>Update / Measurement update</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BD1DE35B-0C14-47ED-B466-88793DC09762}" type="presOf" srcId="{AC2AEF6C-1096-4726-91D4-CCE0F520C5DF}" destId="{4961F13F-D00D-4620-8830-CF56D0B1432D}" srcOrd="0" destOrd="0" presId="urn:microsoft.com/office/officeart/2005/8/layout/default"/>
    <dgm:cxn modelId="{DD4CD29B-66F0-4C1F-A11C-412C638A23A9}" type="presOf" srcId="{1915BC4B-BCA9-40D7-A723-DC8DF4ED6355}" destId="{28D6E456-030F-4910-AFC7-6831EC9E9452}" srcOrd="0" destOrd="0" presId="urn:microsoft.com/office/officeart/2005/8/layout/default"/>
    <dgm:cxn modelId="{8622E989-27BC-4223-9EBB-90ADE0E15B85}"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colorful3" csCatId="colorful"/>
      <dgm:spPr/>
      <dgm:t>
        <a:bodyPr/>
        <a:lstStyle/>
        <a:p>
          <a:endParaRPr lang="zh-CN" altLang="en-US"/>
        </a:p>
      </dgm:t>
    </dgm:pt>
    <dgm:pt modelId="{84777DFA-0890-4BE5-91D3-855F0F9C5D17}">
      <dgm:prSet/>
      <dgm:spPr/>
      <dgm:t>
        <a:bodyPr/>
        <a:lstStyle/>
        <a:p>
          <a:pPr rtl="0"/>
          <a:r>
            <a:rPr lang="en-US" b="1" dirty="0" smtClean="0"/>
            <a:t>Entropy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dgm:spPr/>
      <dgm:t>
        <a:bodyPr/>
        <a:lstStyle/>
        <a:p>
          <a:endParaRPr lang="zh-CN" altLang="en-US"/>
        </a:p>
      </dgm:t>
    </dgm:pt>
  </dgm:ptLst>
  <dgm:cxnLst>
    <dgm:cxn modelId="{CD5C1BEF-1E88-42F9-A104-3814F2CD4284}"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6CBAAE67-1845-47EE-B781-FBAD5C396880}" type="presOf" srcId="{1076B2ED-5793-4959-9625-EE5C066FAE82}" destId="{D324407F-4CB6-4779-ABDA-AC0650DE12BC}" srcOrd="0" destOrd="0" presId="urn:microsoft.com/office/officeart/2005/8/layout/venn1"/>
    <dgm:cxn modelId="{478AD4BF-DC87-4D89-8B5C-49E228CD9CF3}"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1_2" csCatId="accent1" phldr="1"/>
      <dgm:spPr/>
      <dgm:t>
        <a:bodyPr/>
        <a:lstStyle/>
        <a:p>
          <a:endParaRPr lang="zh-CN" altLang="en-US"/>
        </a:p>
      </dgm:t>
    </dgm:pt>
    <dgm:pt modelId="{84777DFA-0890-4BE5-91D3-855F0F9C5D17}">
      <dgm:prSet/>
      <dgm:spPr/>
      <dgm:t>
        <a:bodyPr/>
        <a:lstStyle/>
        <a:p>
          <a:pPr rtl="0"/>
          <a:r>
            <a:rPr lang="en-US" b="1" dirty="0" smtClean="0"/>
            <a:t>Informative</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1D783A5E-76C7-4E85-BDAC-98216EE57DB9}"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2F0A2AB8-4ABB-4A57-93DE-6F448AE43F83}" type="presOf" srcId="{84777DFA-0890-4BE5-91D3-855F0F9C5D17}" destId="{4B21A06F-7B9B-4365-BE7D-49F3C3C4067E}" srcOrd="0" destOrd="0" presId="urn:microsoft.com/office/officeart/2005/8/layout/venn1"/>
    <dgm:cxn modelId="{86022AAA-1B48-4EE4-89AB-CD3A64EEF8CE}"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2_2" csCatId="accent2" phldr="1"/>
      <dgm:spPr/>
      <dgm:t>
        <a:bodyPr/>
        <a:lstStyle/>
        <a:p>
          <a:endParaRPr lang="zh-CN" altLang="en-US"/>
        </a:p>
      </dgm:t>
    </dgm:pt>
    <dgm:pt modelId="{84777DFA-0890-4BE5-91D3-855F0F9C5D17}">
      <dgm:prSet/>
      <dgm:spPr/>
      <dgm:t>
        <a:bodyPr/>
        <a:lstStyle/>
        <a:p>
          <a:pPr rtl="0"/>
          <a:r>
            <a:rPr lang="en-US" b="1" dirty="0" smtClean="0"/>
            <a:t>Uncertainty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F5376338-41AB-4D7E-84BC-8198DDF3F14F}" type="presOf" srcId="{84777DFA-0890-4BE5-91D3-855F0F9C5D17}" destId="{4B21A06F-7B9B-4365-BE7D-49F3C3C4067E}" srcOrd="0" destOrd="0" presId="urn:microsoft.com/office/officeart/2005/8/layout/venn1"/>
    <dgm:cxn modelId="{6633D2A2-42E6-42E4-87FD-E79AC7363507}"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43E23189-3168-4CD5-A1EF-85753DEBA4A3}"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colorful3" csCatId="colorful"/>
      <dgm:spPr/>
      <dgm:t>
        <a:bodyPr/>
        <a:lstStyle/>
        <a:p>
          <a:endParaRPr lang="zh-CN" altLang="en-US"/>
        </a:p>
      </dgm:t>
    </dgm:pt>
    <dgm:pt modelId="{84777DFA-0890-4BE5-91D3-855F0F9C5D17}">
      <dgm:prSet/>
      <dgm:spPr/>
      <dgm:t>
        <a:bodyPr/>
        <a:lstStyle/>
        <a:p>
          <a:pPr rtl="0"/>
          <a:r>
            <a:rPr lang="en-US" b="1" dirty="0" smtClean="0"/>
            <a:t>Entropy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dgm:spPr/>
      <dgm:t>
        <a:bodyPr/>
        <a:lstStyle/>
        <a:p>
          <a:endParaRPr lang="zh-CN" altLang="en-US"/>
        </a:p>
      </dgm:t>
    </dgm:pt>
  </dgm:ptLst>
  <dgm:cxnLst>
    <dgm:cxn modelId="{8C0B8872-5783-41CB-929B-7224274B4A55}" type="presOf" srcId="{84777DFA-0890-4BE5-91D3-855F0F9C5D17}" destId="{4B21A06F-7B9B-4365-BE7D-49F3C3C4067E}" srcOrd="0" destOrd="0" presId="urn:microsoft.com/office/officeart/2005/8/layout/venn1"/>
    <dgm:cxn modelId="{C3D3DC98-07B9-41B7-964F-E651AE6D52E3}"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337539F5-AEFD-4CEC-B64C-1000968B9386}"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1_2" csCatId="accent1" phldr="1"/>
      <dgm:spPr/>
      <dgm:t>
        <a:bodyPr/>
        <a:lstStyle/>
        <a:p>
          <a:endParaRPr lang="zh-CN" altLang="en-US"/>
        </a:p>
      </dgm:t>
    </dgm:pt>
    <dgm:pt modelId="{84777DFA-0890-4BE5-91D3-855F0F9C5D17}">
      <dgm:prSet/>
      <dgm:spPr/>
      <dgm:t>
        <a:bodyPr/>
        <a:lstStyle/>
        <a:p>
          <a:pPr rtl="0"/>
          <a:r>
            <a:rPr lang="en-US" b="1" dirty="0" smtClean="0"/>
            <a:t>Informative</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03AA271B-45DA-40D8-862A-84D0A3BE41EF}" type="presOf" srcId="{1076B2ED-5793-4959-9625-EE5C066FAE82}" destId="{D324407F-4CB6-4779-ABDA-AC0650DE12BC}" srcOrd="0" destOrd="0" presId="urn:microsoft.com/office/officeart/2005/8/layout/venn1"/>
    <dgm:cxn modelId="{E8BC716A-EB03-4FE0-8A26-490EDE336524}"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085D4309-8B18-434E-BAE1-1E260955A816}"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2_2" csCatId="accent2" phldr="1"/>
      <dgm:spPr/>
      <dgm:t>
        <a:bodyPr/>
        <a:lstStyle/>
        <a:p>
          <a:endParaRPr lang="zh-CN" altLang="en-US"/>
        </a:p>
      </dgm:t>
    </dgm:pt>
    <dgm:pt modelId="{84777DFA-0890-4BE5-91D3-855F0F9C5D17}">
      <dgm:prSet/>
      <dgm:spPr/>
      <dgm:t>
        <a:bodyPr/>
        <a:lstStyle/>
        <a:p>
          <a:pPr rtl="0"/>
          <a:r>
            <a:rPr lang="en-US" b="1" dirty="0" smtClean="0"/>
            <a:t>Uncertainty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1D41B86B-961D-4A6B-BA5C-160C8FD34B36}" type="presOf" srcId="{1076B2ED-5793-4959-9625-EE5C066FAE82}" destId="{D324407F-4CB6-4779-ABDA-AC0650DE12BC}" srcOrd="0" destOrd="0" presId="urn:microsoft.com/office/officeart/2005/8/layout/venn1"/>
    <dgm:cxn modelId="{F6EFA257-86A8-4719-9915-6DF3A7524CA4}"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AFF9F014-282D-44A3-B043-B9F68B535E83}"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colorful3" csCatId="colorful"/>
      <dgm:spPr/>
      <dgm:t>
        <a:bodyPr/>
        <a:lstStyle/>
        <a:p>
          <a:endParaRPr lang="zh-CN" altLang="en-US"/>
        </a:p>
      </dgm:t>
    </dgm:pt>
    <dgm:pt modelId="{84777DFA-0890-4BE5-91D3-855F0F9C5D17}">
      <dgm:prSet/>
      <dgm:spPr/>
      <dgm:t>
        <a:bodyPr/>
        <a:lstStyle/>
        <a:p>
          <a:pPr rtl="0"/>
          <a:r>
            <a:rPr lang="en-US" b="1" dirty="0" smtClean="0"/>
            <a:t>Entropy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dgm:spPr/>
      <dgm:t>
        <a:bodyPr/>
        <a:lstStyle/>
        <a:p>
          <a:endParaRPr lang="zh-CN" altLang="en-US"/>
        </a:p>
      </dgm:t>
    </dgm:pt>
  </dgm:ptLst>
  <dgm:cxnLst>
    <dgm:cxn modelId="{F24D9C0C-B686-4A34-8B88-023AE7C99D0B}" type="presOf" srcId="{84777DFA-0890-4BE5-91D3-855F0F9C5D17}" destId="{4B21A06F-7B9B-4365-BE7D-49F3C3C4067E}" srcOrd="0" destOrd="0" presId="urn:microsoft.com/office/officeart/2005/8/layout/venn1"/>
    <dgm:cxn modelId="{63E369DD-5671-4416-A691-785370317F8A}"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6EABAC1D-931E-4E64-B0B3-E38E7D29C929}"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1_2" csCatId="accent1" phldr="1"/>
      <dgm:spPr/>
      <dgm:t>
        <a:bodyPr/>
        <a:lstStyle/>
        <a:p>
          <a:endParaRPr lang="zh-CN" altLang="en-US"/>
        </a:p>
      </dgm:t>
    </dgm:pt>
    <dgm:pt modelId="{84777DFA-0890-4BE5-91D3-855F0F9C5D17}">
      <dgm:prSet/>
      <dgm:spPr/>
      <dgm:t>
        <a:bodyPr/>
        <a:lstStyle/>
        <a:p>
          <a:pPr rtl="0"/>
          <a:r>
            <a:rPr lang="en-US" b="1" dirty="0" smtClean="0"/>
            <a:t>Informative</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27943D18-C0ED-4BB7-B84B-082812F66F75}"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875AED9D-EC78-420C-B737-407A0595E346}" type="presOf" srcId="{1076B2ED-5793-4959-9625-EE5C066FAE82}" destId="{D324407F-4CB6-4779-ABDA-AC0650DE12BC}" srcOrd="0" destOrd="0" presId="urn:microsoft.com/office/officeart/2005/8/layout/venn1"/>
    <dgm:cxn modelId="{8E1E2D50-AFB1-4BCA-9347-E43D943B4CB4}"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2_2" csCatId="accent2" phldr="1"/>
      <dgm:spPr/>
      <dgm:t>
        <a:bodyPr/>
        <a:lstStyle/>
        <a:p>
          <a:endParaRPr lang="zh-CN" altLang="en-US"/>
        </a:p>
      </dgm:t>
    </dgm:pt>
    <dgm:pt modelId="{84777DFA-0890-4BE5-91D3-855F0F9C5D17}">
      <dgm:prSet/>
      <dgm:spPr/>
      <dgm:t>
        <a:bodyPr/>
        <a:lstStyle/>
        <a:p>
          <a:pPr rtl="0"/>
          <a:r>
            <a:rPr lang="en-US" b="1" dirty="0" smtClean="0"/>
            <a:t>Uncertainty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B4C08559-A3AB-407A-9DA4-80F341C86166}"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D46FA137-DA56-4068-B0EF-0E890D0CAF5F}" type="presOf" srcId="{1076B2ED-5793-4959-9625-EE5C066FAE82}" destId="{D324407F-4CB6-4779-ABDA-AC0650DE12BC}" srcOrd="0" destOrd="0" presId="urn:microsoft.com/office/officeart/2005/8/layout/venn1"/>
    <dgm:cxn modelId="{26038239-DF7A-4058-989B-307F005DFC33}"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colorful3" csCatId="colorful"/>
      <dgm:spPr/>
      <dgm:t>
        <a:bodyPr/>
        <a:lstStyle/>
        <a:p>
          <a:endParaRPr lang="zh-CN" altLang="en-US"/>
        </a:p>
      </dgm:t>
    </dgm:pt>
    <dgm:pt modelId="{84777DFA-0890-4BE5-91D3-855F0F9C5D17}">
      <dgm:prSet/>
      <dgm:spPr/>
      <dgm:t>
        <a:bodyPr/>
        <a:lstStyle/>
        <a:p>
          <a:pPr rtl="0"/>
          <a:r>
            <a:rPr lang="en-US" b="1" dirty="0" smtClean="0"/>
            <a:t>Entropy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dgm:spPr/>
      <dgm:t>
        <a:bodyPr/>
        <a:lstStyle/>
        <a:p>
          <a:endParaRPr lang="zh-CN" altLang="en-US"/>
        </a:p>
      </dgm:t>
    </dgm:pt>
  </dgm:ptLst>
  <dgm:cxnLst>
    <dgm:cxn modelId="{64D88955-7AE1-40A2-878E-17EB5F4A26B3}" type="presOf" srcId="{1076B2ED-5793-4959-9625-EE5C066FAE82}" destId="{D324407F-4CB6-4779-ABDA-AC0650DE12BC}" srcOrd="0" destOrd="0" presId="urn:microsoft.com/office/officeart/2005/8/layout/venn1"/>
    <dgm:cxn modelId="{38C433D5-7582-4C72-B91F-F3A9355B3C37}"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0A2AD6C0-4AC5-4C6D-A646-770C5ECAA715}"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1_2" csCatId="accent1" phldr="1"/>
      <dgm:spPr/>
      <dgm:t>
        <a:bodyPr/>
        <a:lstStyle/>
        <a:p>
          <a:endParaRPr lang="zh-CN" altLang="en-US"/>
        </a:p>
      </dgm:t>
    </dgm:pt>
    <dgm:pt modelId="{1915BC4B-BCA9-40D7-A723-DC8DF4ED6355}">
      <dgm:prSet phldrT="[文本]"/>
      <dgm:spPr/>
      <dgm:t>
        <a:bodyPr/>
        <a:lstStyle/>
        <a:p>
          <a:r>
            <a:rPr lang="en-US" altLang="zh-CN" dirty="0" smtClean="0"/>
            <a:t>Predict / Process update</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0C8786CD-A126-4C53-99A8-14DBFB27E232}" type="presOf" srcId="{AC2AEF6C-1096-4726-91D4-CCE0F520C5DF}" destId="{4961F13F-D00D-4620-8830-CF56D0B1432D}" srcOrd="0" destOrd="0" presId="urn:microsoft.com/office/officeart/2005/8/layout/default"/>
    <dgm:cxn modelId="{4B7CE0B3-0679-4189-A3BC-14CAD04CAA08}" type="presOf" srcId="{1915BC4B-BCA9-40D7-A723-DC8DF4ED6355}" destId="{28D6E456-030F-4910-AFC7-6831EC9E9452}" srcOrd="0" destOrd="0" presId="urn:microsoft.com/office/officeart/2005/8/layout/default"/>
    <dgm:cxn modelId="{04225728-FA4E-4513-B3B1-A6D96324636E}"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1_2" csCatId="accent1" phldr="1"/>
      <dgm:spPr/>
      <dgm:t>
        <a:bodyPr/>
        <a:lstStyle/>
        <a:p>
          <a:endParaRPr lang="zh-CN" altLang="en-US"/>
        </a:p>
      </dgm:t>
    </dgm:pt>
    <dgm:pt modelId="{84777DFA-0890-4BE5-91D3-855F0F9C5D17}">
      <dgm:prSet/>
      <dgm:spPr/>
      <dgm:t>
        <a:bodyPr/>
        <a:lstStyle/>
        <a:p>
          <a:pPr rtl="0"/>
          <a:r>
            <a:rPr lang="en-US" b="1" dirty="0" smtClean="0"/>
            <a:t>Informative</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8ED5FF6A-95A4-4777-99E3-ED9DF4334960}"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155D93E2-5AE8-46A4-9177-C8598CF97F94}" type="presOf" srcId="{84777DFA-0890-4BE5-91D3-855F0F9C5D17}" destId="{4B21A06F-7B9B-4365-BE7D-49F3C3C4067E}" srcOrd="0" destOrd="0" presId="urn:microsoft.com/office/officeart/2005/8/layout/venn1"/>
    <dgm:cxn modelId="{DA7374EB-42D4-4A00-87B3-A3A15E10ADA9}"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2_2" csCatId="accent2" phldr="1"/>
      <dgm:spPr/>
      <dgm:t>
        <a:bodyPr/>
        <a:lstStyle/>
        <a:p>
          <a:endParaRPr lang="zh-CN" altLang="en-US"/>
        </a:p>
      </dgm:t>
    </dgm:pt>
    <dgm:pt modelId="{84777DFA-0890-4BE5-91D3-855F0F9C5D17}">
      <dgm:prSet/>
      <dgm:spPr/>
      <dgm:t>
        <a:bodyPr/>
        <a:lstStyle/>
        <a:p>
          <a:pPr rtl="0"/>
          <a:r>
            <a:rPr lang="en-US" b="1" dirty="0" smtClean="0"/>
            <a:t>Uncertainty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F224461B-70C2-4900-805D-CB33C611A3F9}" srcId="{1076B2ED-5793-4959-9625-EE5C066FAE82}" destId="{84777DFA-0890-4BE5-91D3-855F0F9C5D17}" srcOrd="0" destOrd="0" parTransId="{27429937-B7C8-4DC8-9C4C-E128D617571E}" sibTransId="{7D5EFD66-40FA-40AB-9DA3-D2E0A5E342EE}"/>
    <dgm:cxn modelId="{CCBA4F33-8A8F-4BA0-87BC-82F3AD4DCF2A}" type="presOf" srcId="{1076B2ED-5793-4959-9625-EE5C066FAE82}" destId="{D324407F-4CB6-4779-ABDA-AC0650DE12BC}" srcOrd="0" destOrd="0" presId="urn:microsoft.com/office/officeart/2005/8/layout/venn1"/>
    <dgm:cxn modelId="{6ABC65B8-B961-45FE-896B-A6256FC4D3F9}" type="presOf" srcId="{84777DFA-0890-4BE5-91D3-855F0F9C5D17}" destId="{4B21A06F-7B9B-4365-BE7D-49F3C3C4067E}" srcOrd="0" destOrd="0" presId="urn:microsoft.com/office/officeart/2005/8/layout/venn1"/>
    <dgm:cxn modelId="{5413FD11-6435-49D3-ADAA-3999B6945007}"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colorful3" csCatId="colorful"/>
      <dgm:spPr/>
      <dgm:t>
        <a:bodyPr/>
        <a:lstStyle/>
        <a:p>
          <a:endParaRPr lang="zh-CN" altLang="en-US"/>
        </a:p>
      </dgm:t>
    </dgm:pt>
    <dgm:pt modelId="{84777DFA-0890-4BE5-91D3-855F0F9C5D17}">
      <dgm:prSet/>
      <dgm:spPr/>
      <dgm:t>
        <a:bodyPr/>
        <a:lstStyle/>
        <a:p>
          <a:pPr rtl="0"/>
          <a:r>
            <a:rPr lang="en-US" b="1" dirty="0" smtClean="0"/>
            <a:t>Entropy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dgm:spPr/>
      <dgm:t>
        <a:bodyPr/>
        <a:lstStyle/>
        <a:p>
          <a:endParaRPr lang="zh-CN" altLang="en-US"/>
        </a:p>
      </dgm:t>
    </dgm:pt>
  </dgm:ptLst>
  <dgm:cxnLst>
    <dgm:cxn modelId="{05FADA25-0C4E-4CEE-B466-70999540C33F}" type="presOf" srcId="{84777DFA-0890-4BE5-91D3-855F0F9C5D17}" destId="{4B21A06F-7B9B-4365-BE7D-49F3C3C4067E}" srcOrd="0" destOrd="0" presId="urn:microsoft.com/office/officeart/2005/8/layout/venn1"/>
    <dgm:cxn modelId="{D56F7F1A-F3FB-4F96-BD1A-046E1EC56381}"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EA18A90E-805E-447A-9773-F3C45554B8BB}"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1_2" csCatId="accent1" phldr="1"/>
      <dgm:spPr/>
      <dgm:t>
        <a:bodyPr/>
        <a:lstStyle/>
        <a:p>
          <a:endParaRPr lang="zh-CN" altLang="en-US"/>
        </a:p>
      </dgm:t>
    </dgm:pt>
    <dgm:pt modelId="{84777DFA-0890-4BE5-91D3-855F0F9C5D17}">
      <dgm:prSet/>
      <dgm:spPr/>
      <dgm:t>
        <a:bodyPr/>
        <a:lstStyle/>
        <a:p>
          <a:pPr rtl="0"/>
          <a:r>
            <a:rPr lang="en-US" b="1" dirty="0" smtClean="0"/>
            <a:t>Informative</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97C8117C-7117-47B3-BB56-ABAA524295BC}" type="presOf" srcId="{84777DFA-0890-4BE5-91D3-855F0F9C5D17}" destId="{4B21A06F-7B9B-4365-BE7D-49F3C3C4067E}" srcOrd="0" destOrd="0" presId="urn:microsoft.com/office/officeart/2005/8/layout/venn1"/>
    <dgm:cxn modelId="{480F9B11-4C7B-4ECA-90EF-68C878601EAF}"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A35A5FD2-13FC-40C3-B2F4-860B1D7D9BD0}"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2_2" csCatId="accent2" phldr="1"/>
      <dgm:spPr/>
      <dgm:t>
        <a:bodyPr/>
        <a:lstStyle/>
        <a:p>
          <a:endParaRPr lang="zh-CN" altLang="en-US"/>
        </a:p>
      </dgm:t>
    </dgm:pt>
    <dgm:pt modelId="{84777DFA-0890-4BE5-91D3-855F0F9C5D17}">
      <dgm:prSet/>
      <dgm:spPr/>
      <dgm:t>
        <a:bodyPr/>
        <a:lstStyle/>
        <a:p>
          <a:pPr rtl="0"/>
          <a:r>
            <a:rPr lang="en-US" b="1" dirty="0" smtClean="0"/>
            <a:t>Uncertainty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CEF0F2A6-E81E-4C62-AB16-C982B0D90FE2}" type="presOf" srcId="{84777DFA-0890-4BE5-91D3-855F0F9C5D17}" destId="{4B21A06F-7B9B-4365-BE7D-49F3C3C4067E}" srcOrd="0" destOrd="0" presId="urn:microsoft.com/office/officeart/2005/8/layout/venn1"/>
    <dgm:cxn modelId="{94B656A1-82DA-4BBA-9200-DA62346FF56F}"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6EF907F9-074D-4853-8C3B-DD95E71BAE8A}"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colorful3" csCatId="colorful"/>
      <dgm:spPr/>
      <dgm:t>
        <a:bodyPr/>
        <a:lstStyle/>
        <a:p>
          <a:endParaRPr lang="zh-CN" altLang="en-US"/>
        </a:p>
      </dgm:t>
    </dgm:pt>
    <dgm:pt modelId="{84777DFA-0890-4BE5-91D3-855F0F9C5D17}">
      <dgm:prSet/>
      <dgm:spPr/>
      <dgm:t>
        <a:bodyPr/>
        <a:lstStyle/>
        <a:p>
          <a:pPr rtl="0"/>
          <a:r>
            <a:rPr lang="en-US" b="1" dirty="0" smtClean="0"/>
            <a:t>Entropy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dgm:spPr/>
      <dgm:t>
        <a:bodyPr/>
        <a:lstStyle/>
        <a:p>
          <a:endParaRPr lang="zh-CN" altLang="en-US"/>
        </a:p>
      </dgm:t>
    </dgm:pt>
  </dgm:ptLst>
  <dgm:cxnLst>
    <dgm:cxn modelId="{8EA02937-7A59-4556-96F9-9C46398EAD8E}" type="presOf" srcId="{1076B2ED-5793-4959-9625-EE5C066FAE82}" destId="{D324407F-4CB6-4779-ABDA-AC0650DE12BC}" srcOrd="0" destOrd="0" presId="urn:microsoft.com/office/officeart/2005/8/layout/venn1"/>
    <dgm:cxn modelId="{64538A6E-3FB2-410D-84B7-12F89CF24C6A}"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3767A0CA-DE15-41E7-94F8-96C519D89B68}"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1_2" csCatId="accent1" phldr="1"/>
      <dgm:spPr/>
      <dgm:t>
        <a:bodyPr/>
        <a:lstStyle/>
        <a:p>
          <a:endParaRPr lang="zh-CN" altLang="en-US"/>
        </a:p>
      </dgm:t>
    </dgm:pt>
    <dgm:pt modelId="{84777DFA-0890-4BE5-91D3-855F0F9C5D17}">
      <dgm:prSet/>
      <dgm:spPr/>
      <dgm:t>
        <a:bodyPr/>
        <a:lstStyle/>
        <a:p>
          <a:pPr rtl="0"/>
          <a:r>
            <a:rPr lang="en-US" b="1" dirty="0" smtClean="0"/>
            <a:t>Informative</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A9226F8C-A8E4-4B61-9950-06EE096D2299}" type="presOf" srcId="{84777DFA-0890-4BE5-91D3-855F0F9C5D17}" destId="{4B21A06F-7B9B-4365-BE7D-49F3C3C4067E}" srcOrd="0" destOrd="0" presId="urn:microsoft.com/office/officeart/2005/8/layout/venn1"/>
    <dgm:cxn modelId="{9F5513B3-BAE0-4D03-98F5-2E983BA4CFA9}"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0516E898-7D57-4051-8309-675A88503F44}"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2_2" csCatId="accent2" phldr="1"/>
      <dgm:spPr/>
      <dgm:t>
        <a:bodyPr/>
        <a:lstStyle/>
        <a:p>
          <a:endParaRPr lang="zh-CN" altLang="en-US"/>
        </a:p>
      </dgm:t>
    </dgm:pt>
    <dgm:pt modelId="{84777DFA-0890-4BE5-91D3-855F0F9C5D17}">
      <dgm:prSet/>
      <dgm:spPr/>
      <dgm:t>
        <a:bodyPr/>
        <a:lstStyle/>
        <a:p>
          <a:pPr rtl="0"/>
          <a:r>
            <a:rPr lang="en-US" b="1" dirty="0" smtClean="0"/>
            <a:t>Uncertainty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06E22441-3211-447F-9125-64B6F3C76460}"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D5F7D95A-9B5F-4D4C-B2D2-EB491DB84BC6}" type="presOf" srcId="{1076B2ED-5793-4959-9625-EE5C066FAE82}" destId="{D324407F-4CB6-4779-ABDA-AC0650DE12BC}" srcOrd="0" destOrd="0" presId="urn:microsoft.com/office/officeart/2005/8/layout/venn1"/>
    <dgm:cxn modelId="{072862BE-3C18-41E0-9AE2-169BA993EAA4}"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79C68EE2-413B-4342-99F4-8548E991AEDF}" type="doc">
      <dgm:prSet loTypeId="urn:microsoft.com/office/officeart/2005/8/layout/vList2" loCatId="list" qsTypeId="urn:microsoft.com/office/officeart/2005/8/quickstyle/3d5" qsCatId="3D" csTypeId="urn:microsoft.com/office/officeart/2005/8/colors/colorful3" csCatId="colorful"/>
      <dgm:spPr/>
      <dgm:t>
        <a:bodyPr/>
        <a:lstStyle/>
        <a:p>
          <a:endParaRPr lang="zh-CN" altLang="en-US"/>
        </a:p>
      </dgm:t>
    </dgm:pt>
    <dgm:pt modelId="{94CCDEC8-03F1-4AD3-B9F8-3D6BB4DE6BB2}">
      <dgm:prSet/>
      <dgm:spPr/>
      <dgm:t>
        <a:bodyPr/>
        <a:lstStyle/>
        <a:p>
          <a:pPr rtl="0"/>
          <a:r>
            <a:rPr lang="en-US" dirty="0" smtClean="0"/>
            <a:t>Second configuration</a:t>
          </a:r>
          <a:endParaRPr lang="zh-CN" dirty="0"/>
        </a:p>
      </dgm:t>
    </dgm:pt>
    <dgm:pt modelId="{41D367A1-2C63-42E5-93B4-92032FEE28D2}" type="parTrans" cxnId="{C2CBB88A-3CC9-481A-AA01-ACA30A2690DF}">
      <dgm:prSet/>
      <dgm:spPr/>
      <dgm:t>
        <a:bodyPr/>
        <a:lstStyle/>
        <a:p>
          <a:endParaRPr lang="zh-CN" altLang="en-US"/>
        </a:p>
      </dgm:t>
    </dgm:pt>
    <dgm:pt modelId="{7D974260-AC0B-493E-B61E-BE6414D7B87B}" type="sibTrans" cxnId="{C2CBB88A-3CC9-481A-AA01-ACA30A2690DF}">
      <dgm:prSet/>
      <dgm:spPr/>
      <dgm:t>
        <a:bodyPr/>
        <a:lstStyle/>
        <a:p>
          <a:endParaRPr lang="zh-CN" altLang="en-US"/>
        </a:p>
      </dgm:t>
    </dgm:pt>
    <dgm:pt modelId="{E9B3E167-80F3-44B1-8FE7-514EDEC199B3}" type="pres">
      <dgm:prSet presAssocID="{79C68EE2-413B-4342-99F4-8548E991AEDF}" presName="linear" presStyleCnt="0">
        <dgm:presLayoutVars>
          <dgm:animLvl val="lvl"/>
          <dgm:resizeHandles val="exact"/>
        </dgm:presLayoutVars>
      </dgm:prSet>
      <dgm:spPr/>
      <dgm:t>
        <a:bodyPr/>
        <a:lstStyle/>
        <a:p>
          <a:endParaRPr lang="zh-CN" altLang="en-US"/>
        </a:p>
      </dgm:t>
    </dgm:pt>
    <dgm:pt modelId="{8785422D-5A5A-4257-91E3-37CE0E2F2A06}" type="pres">
      <dgm:prSet presAssocID="{94CCDEC8-03F1-4AD3-B9F8-3D6BB4DE6BB2}" presName="parentText" presStyleLbl="node1" presStyleIdx="0" presStyleCnt="1">
        <dgm:presLayoutVars>
          <dgm:chMax val="0"/>
          <dgm:bulletEnabled val="1"/>
        </dgm:presLayoutVars>
      </dgm:prSet>
      <dgm:spPr/>
      <dgm:t>
        <a:bodyPr/>
        <a:lstStyle/>
        <a:p>
          <a:endParaRPr lang="zh-CN" altLang="en-US"/>
        </a:p>
      </dgm:t>
    </dgm:pt>
  </dgm:ptLst>
  <dgm:cxnLst>
    <dgm:cxn modelId="{A04D5D7E-DAE1-495E-9139-DC00A7EE2025}" type="presOf" srcId="{94CCDEC8-03F1-4AD3-B9F8-3D6BB4DE6BB2}" destId="{8785422D-5A5A-4257-91E3-37CE0E2F2A06}" srcOrd="0" destOrd="0" presId="urn:microsoft.com/office/officeart/2005/8/layout/vList2"/>
    <dgm:cxn modelId="{C2CBB88A-3CC9-481A-AA01-ACA30A2690DF}" srcId="{79C68EE2-413B-4342-99F4-8548E991AEDF}" destId="{94CCDEC8-03F1-4AD3-B9F8-3D6BB4DE6BB2}" srcOrd="0" destOrd="0" parTransId="{41D367A1-2C63-42E5-93B4-92032FEE28D2}" sibTransId="{7D974260-AC0B-493E-B61E-BE6414D7B87B}"/>
    <dgm:cxn modelId="{37B7C593-8A67-4737-91B0-2CB84182617A}" type="presOf" srcId="{79C68EE2-413B-4342-99F4-8548E991AEDF}" destId="{E9B3E167-80F3-44B1-8FE7-514EDEC199B3}" srcOrd="0" destOrd="0" presId="urn:microsoft.com/office/officeart/2005/8/layout/vList2"/>
    <dgm:cxn modelId="{AD1B4A82-5F2D-4736-B865-A4985F415731}" type="presParOf" srcId="{E9B3E167-80F3-44B1-8FE7-514EDEC199B3}" destId="{8785422D-5A5A-4257-91E3-37CE0E2F2A0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79C68EE2-413B-4342-99F4-8548E991AEDF}" type="doc">
      <dgm:prSet loTypeId="urn:microsoft.com/office/officeart/2005/8/layout/vList2" loCatId="list" qsTypeId="urn:microsoft.com/office/officeart/2005/8/quickstyle/3d5" qsCatId="3D" csTypeId="urn:microsoft.com/office/officeart/2005/8/colors/colorful3" csCatId="colorful" phldr="1"/>
      <dgm:spPr/>
      <dgm:t>
        <a:bodyPr/>
        <a:lstStyle/>
        <a:p>
          <a:endParaRPr lang="zh-CN" altLang="en-US"/>
        </a:p>
      </dgm:t>
    </dgm:pt>
    <dgm:pt modelId="{4AF21862-E458-445F-AA18-07853E58DDA8}">
      <dgm:prSet/>
      <dgm:spPr/>
      <dgm:t>
        <a:bodyPr/>
        <a:lstStyle/>
        <a:p>
          <a:pPr rtl="0"/>
          <a:r>
            <a:rPr lang="en-US" dirty="0" smtClean="0"/>
            <a:t>Third configuration</a:t>
          </a:r>
          <a:endParaRPr lang="zh-CN" dirty="0"/>
        </a:p>
      </dgm:t>
    </dgm:pt>
    <dgm:pt modelId="{69A04E4D-5AD0-4C50-8350-C2F721D4D01D}" type="parTrans" cxnId="{B1B9EA36-72B1-4A3D-B0CE-23E76FD451DB}">
      <dgm:prSet/>
      <dgm:spPr/>
      <dgm:t>
        <a:bodyPr/>
        <a:lstStyle/>
        <a:p>
          <a:endParaRPr lang="zh-CN" altLang="en-US"/>
        </a:p>
      </dgm:t>
    </dgm:pt>
    <dgm:pt modelId="{459ED105-A6CA-4574-89C0-6E69E98B59F9}" type="sibTrans" cxnId="{B1B9EA36-72B1-4A3D-B0CE-23E76FD451DB}">
      <dgm:prSet/>
      <dgm:spPr/>
      <dgm:t>
        <a:bodyPr/>
        <a:lstStyle/>
        <a:p>
          <a:endParaRPr lang="zh-CN" altLang="en-US"/>
        </a:p>
      </dgm:t>
    </dgm:pt>
    <dgm:pt modelId="{E9B3E167-80F3-44B1-8FE7-514EDEC199B3}" type="pres">
      <dgm:prSet presAssocID="{79C68EE2-413B-4342-99F4-8548E991AEDF}" presName="linear" presStyleCnt="0">
        <dgm:presLayoutVars>
          <dgm:animLvl val="lvl"/>
          <dgm:resizeHandles val="exact"/>
        </dgm:presLayoutVars>
      </dgm:prSet>
      <dgm:spPr/>
      <dgm:t>
        <a:bodyPr/>
        <a:lstStyle/>
        <a:p>
          <a:endParaRPr lang="zh-CN" altLang="en-US"/>
        </a:p>
      </dgm:t>
    </dgm:pt>
    <dgm:pt modelId="{C703AD74-72D7-4C65-93B0-460DEEE32F79}" type="pres">
      <dgm:prSet presAssocID="{4AF21862-E458-445F-AA18-07853E58DDA8}" presName="parentText" presStyleLbl="node1" presStyleIdx="0" presStyleCnt="1">
        <dgm:presLayoutVars>
          <dgm:chMax val="0"/>
          <dgm:bulletEnabled val="1"/>
        </dgm:presLayoutVars>
      </dgm:prSet>
      <dgm:spPr/>
      <dgm:t>
        <a:bodyPr/>
        <a:lstStyle/>
        <a:p>
          <a:endParaRPr lang="zh-CN" altLang="en-US"/>
        </a:p>
      </dgm:t>
    </dgm:pt>
  </dgm:ptLst>
  <dgm:cxnLst>
    <dgm:cxn modelId="{48E0718F-37EE-4DDF-ABF4-5A9ED856DC80}" type="presOf" srcId="{4AF21862-E458-445F-AA18-07853E58DDA8}" destId="{C703AD74-72D7-4C65-93B0-460DEEE32F79}" srcOrd="0" destOrd="0" presId="urn:microsoft.com/office/officeart/2005/8/layout/vList2"/>
    <dgm:cxn modelId="{FAAE1FFE-C5B9-4E81-8FC7-B97D4AD0B868}" type="presOf" srcId="{79C68EE2-413B-4342-99F4-8548E991AEDF}" destId="{E9B3E167-80F3-44B1-8FE7-514EDEC199B3}" srcOrd="0" destOrd="0" presId="urn:microsoft.com/office/officeart/2005/8/layout/vList2"/>
    <dgm:cxn modelId="{B1B9EA36-72B1-4A3D-B0CE-23E76FD451DB}" srcId="{79C68EE2-413B-4342-99F4-8548E991AEDF}" destId="{4AF21862-E458-445F-AA18-07853E58DDA8}" srcOrd="0" destOrd="0" parTransId="{69A04E4D-5AD0-4C50-8350-C2F721D4D01D}" sibTransId="{459ED105-A6CA-4574-89C0-6E69E98B59F9}"/>
    <dgm:cxn modelId="{64687F0D-126C-436D-B9C2-8113584745A8}" type="presParOf" srcId="{E9B3E167-80F3-44B1-8FE7-514EDEC199B3}" destId="{C703AD74-72D7-4C65-93B0-460DEEE32F79}"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1_2" csCatId="accent1" phldr="1"/>
      <dgm:spPr/>
      <dgm:t>
        <a:bodyPr/>
        <a:lstStyle/>
        <a:p>
          <a:endParaRPr lang="zh-CN" altLang="en-US"/>
        </a:p>
      </dgm:t>
    </dgm:pt>
    <dgm:pt modelId="{1915BC4B-BCA9-40D7-A723-DC8DF4ED6355}">
      <dgm:prSet phldrT="[文本]"/>
      <dgm:spPr/>
      <dgm:t>
        <a:bodyPr/>
        <a:lstStyle/>
        <a:p>
          <a:r>
            <a:rPr lang="en-US" altLang="zh-CN" dirty="0" smtClean="0"/>
            <a:t>Update / Measurement update</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B1613AD5-8377-4DB2-B469-5A0E2EDA1CFF}" type="presOf" srcId="{1915BC4B-BCA9-40D7-A723-DC8DF4ED6355}" destId="{28D6E456-030F-4910-AFC7-6831EC9E9452}" srcOrd="0" destOrd="0" presId="urn:microsoft.com/office/officeart/2005/8/layout/default"/>
    <dgm:cxn modelId="{E8B944B6-CF3A-4769-AE73-FA6AC565B1A6}" type="presOf" srcId="{AC2AEF6C-1096-4726-91D4-CCE0F520C5DF}" destId="{4961F13F-D00D-4620-8830-CF56D0B1432D}" srcOrd="0" destOrd="0" presId="urn:microsoft.com/office/officeart/2005/8/layout/default"/>
    <dgm:cxn modelId="{BFF3341A-A5AC-40C4-9BC8-7DCF57D21552}"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79C68EE2-413B-4342-99F4-8548E991AEDF}" type="doc">
      <dgm:prSet loTypeId="urn:microsoft.com/office/officeart/2005/8/layout/vList2" loCatId="list" qsTypeId="urn:microsoft.com/office/officeart/2005/8/quickstyle/3d5" qsCatId="3D" csTypeId="urn:microsoft.com/office/officeart/2005/8/colors/colorful3" csCatId="colorful" phldr="1"/>
      <dgm:spPr/>
      <dgm:t>
        <a:bodyPr/>
        <a:lstStyle/>
        <a:p>
          <a:endParaRPr lang="zh-CN" altLang="en-US"/>
        </a:p>
      </dgm:t>
    </dgm:pt>
    <dgm:pt modelId="{94CCDEC8-03F1-4AD3-B9F8-3D6BB4DE6BB2}">
      <dgm:prSet/>
      <dgm:spPr/>
      <dgm:t>
        <a:bodyPr/>
        <a:lstStyle/>
        <a:p>
          <a:pPr rtl="0"/>
          <a:r>
            <a:rPr lang="en-US" dirty="0" smtClean="0"/>
            <a:t>Fourth configuration</a:t>
          </a:r>
          <a:endParaRPr lang="zh-CN" dirty="0"/>
        </a:p>
      </dgm:t>
    </dgm:pt>
    <dgm:pt modelId="{41D367A1-2C63-42E5-93B4-92032FEE28D2}" type="parTrans" cxnId="{C2CBB88A-3CC9-481A-AA01-ACA30A2690DF}">
      <dgm:prSet/>
      <dgm:spPr/>
      <dgm:t>
        <a:bodyPr/>
        <a:lstStyle/>
        <a:p>
          <a:endParaRPr lang="zh-CN" altLang="en-US"/>
        </a:p>
      </dgm:t>
    </dgm:pt>
    <dgm:pt modelId="{7D974260-AC0B-493E-B61E-BE6414D7B87B}" type="sibTrans" cxnId="{C2CBB88A-3CC9-481A-AA01-ACA30A2690DF}">
      <dgm:prSet/>
      <dgm:spPr/>
      <dgm:t>
        <a:bodyPr/>
        <a:lstStyle/>
        <a:p>
          <a:endParaRPr lang="zh-CN" altLang="en-US"/>
        </a:p>
      </dgm:t>
    </dgm:pt>
    <dgm:pt modelId="{E9B3E167-80F3-44B1-8FE7-514EDEC199B3}" type="pres">
      <dgm:prSet presAssocID="{79C68EE2-413B-4342-99F4-8548E991AEDF}" presName="linear" presStyleCnt="0">
        <dgm:presLayoutVars>
          <dgm:animLvl val="lvl"/>
          <dgm:resizeHandles val="exact"/>
        </dgm:presLayoutVars>
      </dgm:prSet>
      <dgm:spPr/>
      <dgm:t>
        <a:bodyPr/>
        <a:lstStyle/>
        <a:p>
          <a:endParaRPr lang="zh-CN" altLang="en-US"/>
        </a:p>
      </dgm:t>
    </dgm:pt>
    <dgm:pt modelId="{8785422D-5A5A-4257-91E3-37CE0E2F2A06}" type="pres">
      <dgm:prSet presAssocID="{94CCDEC8-03F1-4AD3-B9F8-3D6BB4DE6BB2}" presName="parentText" presStyleLbl="node1" presStyleIdx="0" presStyleCnt="1">
        <dgm:presLayoutVars>
          <dgm:chMax val="0"/>
          <dgm:bulletEnabled val="1"/>
        </dgm:presLayoutVars>
      </dgm:prSet>
      <dgm:spPr/>
      <dgm:t>
        <a:bodyPr/>
        <a:lstStyle/>
        <a:p>
          <a:endParaRPr lang="zh-CN" altLang="en-US"/>
        </a:p>
      </dgm:t>
    </dgm:pt>
  </dgm:ptLst>
  <dgm:cxnLst>
    <dgm:cxn modelId="{E10E8DDD-BC85-4BCF-8BF7-C4E403283A57}" type="presOf" srcId="{94CCDEC8-03F1-4AD3-B9F8-3D6BB4DE6BB2}" destId="{8785422D-5A5A-4257-91E3-37CE0E2F2A06}" srcOrd="0" destOrd="0" presId="urn:microsoft.com/office/officeart/2005/8/layout/vList2"/>
    <dgm:cxn modelId="{BBECF9DF-5759-4E41-B42A-EAE505FD3907}" type="presOf" srcId="{79C68EE2-413B-4342-99F4-8548E991AEDF}" destId="{E9B3E167-80F3-44B1-8FE7-514EDEC199B3}" srcOrd="0" destOrd="0" presId="urn:microsoft.com/office/officeart/2005/8/layout/vList2"/>
    <dgm:cxn modelId="{C2CBB88A-3CC9-481A-AA01-ACA30A2690DF}" srcId="{79C68EE2-413B-4342-99F4-8548E991AEDF}" destId="{94CCDEC8-03F1-4AD3-B9F8-3D6BB4DE6BB2}" srcOrd="0" destOrd="0" parTransId="{41D367A1-2C63-42E5-93B4-92032FEE28D2}" sibTransId="{7D974260-AC0B-493E-B61E-BE6414D7B87B}"/>
    <dgm:cxn modelId="{1B33CDE9-43D3-41D8-A665-CB48254B290B}" type="presParOf" srcId="{E9B3E167-80F3-44B1-8FE7-514EDEC199B3}" destId="{8785422D-5A5A-4257-91E3-37CE0E2F2A0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79C68EE2-413B-4342-99F4-8548E991AEDF}" type="doc">
      <dgm:prSet loTypeId="urn:microsoft.com/office/officeart/2005/8/layout/vList2" loCatId="list" qsTypeId="urn:microsoft.com/office/officeart/2005/8/quickstyle/3d5" qsCatId="3D" csTypeId="urn:microsoft.com/office/officeart/2005/8/colors/accent2_5" csCatId="accent2" phldr="1"/>
      <dgm:spPr/>
      <dgm:t>
        <a:bodyPr/>
        <a:lstStyle/>
        <a:p>
          <a:endParaRPr lang="zh-CN" altLang="en-US"/>
        </a:p>
      </dgm:t>
    </dgm:pt>
    <dgm:pt modelId="{94CCDEC8-03F1-4AD3-B9F8-3D6BB4DE6BB2}">
      <dgm:prSet/>
      <dgm:spPr/>
      <dgm:t>
        <a:bodyPr/>
        <a:lstStyle/>
        <a:p>
          <a:pPr rtl="0"/>
          <a:r>
            <a:rPr lang="en-US" dirty="0" smtClean="0"/>
            <a:t>Fifth configuration</a:t>
          </a:r>
          <a:endParaRPr lang="zh-CN" dirty="0"/>
        </a:p>
      </dgm:t>
    </dgm:pt>
    <dgm:pt modelId="{41D367A1-2C63-42E5-93B4-92032FEE28D2}" type="parTrans" cxnId="{C2CBB88A-3CC9-481A-AA01-ACA30A2690DF}">
      <dgm:prSet/>
      <dgm:spPr/>
      <dgm:t>
        <a:bodyPr/>
        <a:lstStyle/>
        <a:p>
          <a:endParaRPr lang="zh-CN" altLang="en-US"/>
        </a:p>
      </dgm:t>
    </dgm:pt>
    <dgm:pt modelId="{7D974260-AC0B-493E-B61E-BE6414D7B87B}" type="sibTrans" cxnId="{C2CBB88A-3CC9-481A-AA01-ACA30A2690DF}">
      <dgm:prSet/>
      <dgm:spPr/>
      <dgm:t>
        <a:bodyPr/>
        <a:lstStyle/>
        <a:p>
          <a:endParaRPr lang="zh-CN" altLang="en-US"/>
        </a:p>
      </dgm:t>
    </dgm:pt>
    <dgm:pt modelId="{E9B3E167-80F3-44B1-8FE7-514EDEC199B3}" type="pres">
      <dgm:prSet presAssocID="{79C68EE2-413B-4342-99F4-8548E991AEDF}" presName="linear" presStyleCnt="0">
        <dgm:presLayoutVars>
          <dgm:animLvl val="lvl"/>
          <dgm:resizeHandles val="exact"/>
        </dgm:presLayoutVars>
      </dgm:prSet>
      <dgm:spPr/>
      <dgm:t>
        <a:bodyPr/>
        <a:lstStyle/>
        <a:p>
          <a:endParaRPr lang="zh-CN" altLang="en-US"/>
        </a:p>
      </dgm:t>
    </dgm:pt>
    <dgm:pt modelId="{8785422D-5A5A-4257-91E3-37CE0E2F2A06}" type="pres">
      <dgm:prSet presAssocID="{94CCDEC8-03F1-4AD3-B9F8-3D6BB4DE6BB2}" presName="parentText" presStyleLbl="node1" presStyleIdx="0" presStyleCnt="1">
        <dgm:presLayoutVars>
          <dgm:chMax val="0"/>
          <dgm:bulletEnabled val="1"/>
        </dgm:presLayoutVars>
      </dgm:prSet>
      <dgm:spPr/>
      <dgm:t>
        <a:bodyPr/>
        <a:lstStyle/>
        <a:p>
          <a:endParaRPr lang="zh-CN" altLang="en-US"/>
        </a:p>
      </dgm:t>
    </dgm:pt>
  </dgm:ptLst>
  <dgm:cxnLst>
    <dgm:cxn modelId="{936C790F-EC55-4C64-BCED-357A7829A21A}" type="presOf" srcId="{79C68EE2-413B-4342-99F4-8548E991AEDF}" destId="{E9B3E167-80F3-44B1-8FE7-514EDEC199B3}" srcOrd="0" destOrd="0" presId="urn:microsoft.com/office/officeart/2005/8/layout/vList2"/>
    <dgm:cxn modelId="{C37FD2C6-4938-4961-9315-774CF5FEC440}" type="presOf" srcId="{94CCDEC8-03F1-4AD3-B9F8-3D6BB4DE6BB2}" destId="{8785422D-5A5A-4257-91E3-37CE0E2F2A06}" srcOrd="0" destOrd="0" presId="urn:microsoft.com/office/officeart/2005/8/layout/vList2"/>
    <dgm:cxn modelId="{C2CBB88A-3CC9-481A-AA01-ACA30A2690DF}" srcId="{79C68EE2-413B-4342-99F4-8548E991AEDF}" destId="{94CCDEC8-03F1-4AD3-B9F8-3D6BB4DE6BB2}" srcOrd="0" destOrd="0" parTransId="{41D367A1-2C63-42E5-93B4-92032FEE28D2}" sibTransId="{7D974260-AC0B-493E-B61E-BE6414D7B87B}"/>
    <dgm:cxn modelId="{3C69B684-BA9C-4B13-9B3A-BD7E1F5021AB}" type="presParOf" srcId="{E9B3E167-80F3-44B1-8FE7-514EDEC199B3}" destId="{8785422D-5A5A-4257-91E3-37CE0E2F2A0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79C68EE2-413B-4342-99F4-8548E991AEDF}" type="doc">
      <dgm:prSet loTypeId="urn:microsoft.com/office/officeart/2005/8/layout/vList2" loCatId="list" qsTypeId="urn:microsoft.com/office/officeart/2005/8/quickstyle/3d5" qsCatId="3D" csTypeId="urn:microsoft.com/office/officeart/2005/8/colors/accent2_5" csCatId="accent2" phldr="1"/>
      <dgm:spPr/>
      <dgm:t>
        <a:bodyPr/>
        <a:lstStyle/>
        <a:p>
          <a:endParaRPr lang="zh-CN" altLang="en-US"/>
        </a:p>
      </dgm:t>
    </dgm:pt>
    <dgm:pt modelId="{94CCDEC8-03F1-4AD3-B9F8-3D6BB4DE6BB2}">
      <dgm:prSet/>
      <dgm:spPr/>
      <dgm:t>
        <a:bodyPr/>
        <a:lstStyle/>
        <a:p>
          <a:pPr rtl="0"/>
          <a:r>
            <a:rPr lang="en-US" dirty="0" smtClean="0"/>
            <a:t>Sixth configuration</a:t>
          </a:r>
          <a:endParaRPr lang="zh-CN" dirty="0"/>
        </a:p>
      </dgm:t>
    </dgm:pt>
    <dgm:pt modelId="{41D367A1-2C63-42E5-93B4-92032FEE28D2}" type="parTrans" cxnId="{C2CBB88A-3CC9-481A-AA01-ACA30A2690DF}">
      <dgm:prSet/>
      <dgm:spPr/>
      <dgm:t>
        <a:bodyPr/>
        <a:lstStyle/>
        <a:p>
          <a:endParaRPr lang="zh-CN" altLang="en-US"/>
        </a:p>
      </dgm:t>
    </dgm:pt>
    <dgm:pt modelId="{7D974260-AC0B-493E-B61E-BE6414D7B87B}" type="sibTrans" cxnId="{C2CBB88A-3CC9-481A-AA01-ACA30A2690DF}">
      <dgm:prSet/>
      <dgm:spPr/>
      <dgm:t>
        <a:bodyPr/>
        <a:lstStyle/>
        <a:p>
          <a:endParaRPr lang="zh-CN" altLang="en-US"/>
        </a:p>
      </dgm:t>
    </dgm:pt>
    <dgm:pt modelId="{E9B3E167-80F3-44B1-8FE7-514EDEC199B3}" type="pres">
      <dgm:prSet presAssocID="{79C68EE2-413B-4342-99F4-8548E991AEDF}" presName="linear" presStyleCnt="0">
        <dgm:presLayoutVars>
          <dgm:animLvl val="lvl"/>
          <dgm:resizeHandles val="exact"/>
        </dgm:presLayoutVars>
      </dgm:prSet>
      <dgm:spPr/>
      <dgm:t>
        <a:bodyPr/>
        <a:lstStyle/>
        <a:p>
          <a:endParaRPr lang="zh-CN" altLang="en-US"/>
        </a:p>
      </dgm:t>
    </dgm:pt>
    <dgm:pt modelId="{8785422D-5A5A-4257-91E3-37CE0E2F2A06}" type="pres">
      <dgm:prSet presAssocID="{94CCDEC8-03F1-4AD3-B9F8-3D6BB4DE6BB2}" presName="parentText" presStyleLbl="node1" presStyleIdx="0" presStyleCnt="1">
        <dgm:presLayoutVars>
          <dgm:chMax val="0"/>
          <dgm:bulletEnabled val="1"/>
        </dgm:presLayoutVars>
      </dgm:prSet>
      <dgm:spPr/>
      <dgm:t>
        <a:bodyPr/>
        <a:lstStyle/>
        <a:p>
          <a:endParaRPr lang="zh-CN" altLang="en-US"/>
        </a:p>
      </dgm:t>
    </dgm:pt>
  </dgm:ptLst>
  <dgm:cxnLst>
    <dgm:cxn modelId="{FFB15E9E-4E70-46F6-B544-FD6C03D8A6EE}" type="presOf" srcId="{94CCDEC8-03F1-4AD3-B9F8-3D6BB4DE6BB2}" destId="{8785422D-5A5A-4257-91E3-37CE0E2F2A06}" srcOrd="0" destOrd="0" presId="urn:microsoft.com/office/officeart/2005/8/layout/vList2"/>
    <dgm:cxn modelId="{C2CBB88A-3CC9-481A-AA01-ACA30A2690DF}" srcId="{79C68EE2-413B-4342-99F4-8548E991AEDF}" destId="{94CCDEC8-03F1-4AD3-B9F8-3D6BB4DE6BB2}" srcOrd="0" destOrd="0" parTransId="{41D367A1-2C63-42E5-93B4-92032FEE28D2}" sibTransId="{7D974260-AC0B-493E-B61E-BE6414D7B87B}"/>
    <dgm:cxn modelId="{209A52D4-693C-4D6B-A8D3-5627755B7913}" type="presOf" srcId="{79C68EE2-413B-4342-99F4-8548E991AEDF}" destId="{E9B3E167-80F3-44B1-8FE7-514EDEC199B3}" srcOrd="0" destOrd="0" presId="urn:microsoft.com/office/officeart/2005/8/layout/vList2"/>
    <dgm:cxn modelId="{B598B724-657C-4522-83ED-55704DEC01A7}" type="presParOf" srcId="{E9B3E167-80F3-44B1-8FE7-514EDEC199B3}" destId="{8785422D-5A5A-4257-91E3-37CE0E2F2A0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88E1CDA6-B2D6-4499-BA8C-9256B27CC632}" type="doc">
      <dgm:prSet loTypeId="urn:microsoft.com/office/officeart/2005/8/layout/vList2" loCatId="list" qsTypeId="urn:microsoft.com/office/officeart/2005/8/quickstyle/3d7" qsCatId="3D" csTypeId="urn:microsoft.com/office/officeart/2005/8/colors/accent3_2" csCatId="accent3" phldr="1"/>
      <dgm:spPr/>
      <dgm:t>
        <a:bodyPr/>
        <a:lstStyle/>
        <a:p>
          <a:endParaRPr lang="zh-CN" altLang="en-US"/>
        </a:p>
      </dgm:t>
    </dgm:pt>
    <dgm:pt modelId="{E21A4973-CC2C-45E6-9AE2-E78173E66959}">
      <dgm:prSet phldrT="[文本]"/>
      <dgm:spPr/>
      <dgm:t>
        <a:bodyPr/>
        <a:lstStyle/>
        <a:p>
          <a:r>
            <a:rPr lang="en-US" altLang="en-US" dirty="0" smtClean="0"/>
            <a:t>The probability distribution we pursuit should have two qualities:</a:t>
          </a:r>
          <a:endParaRPr lang="zh-CN" altLang="en-US" dirty="0"/>
        </a:p>
      </dgm:t>
    </dgm:pt>
    <dgm:pt modelId="{54B18ED7-9515-44A7-8A5D-F3D6AF1F046A}" type="parTrans" cxnId="{48D314D2-CD97-4795-A508-63314A5A2E95}">
      <dgm:prSet/>
      <dgm:spPr/>
      <dgm:t>
        <a:bodyPr/>
        <a:lstStyle/>
        <a:p>
          <a:endParaRPr lang="zh-CN" altLang="en-US"/>
        </a:p>
      </dgm:t>
    </dgm:pt>
    <dgm:pt modelId="{22B93CBC-1ED7-4562-80F1-502596DA66C9}" type="sibTrans" cxnId="{48D314D2-CD97-4795-A508-63314A5A2E95}">
      <dgm:prSet/>
      <dgm:spPr/>
      <dgm:t>
        <a:bodyPr/>
        <a:lstStyle/>
        <a:p>
          <a:endParaRPr lang="zh-CN" altLang="en-US"/>
        </a:p>
      </dgm:t>
    </dgm:pt>
    <dgm:pt modelId="{9F5A93E2-6008-4344-9F73-EEDA11D7CE92}">
      <dgm:prSet phldrT="[文本]"/>
      <dgm:spPr/>
      <dgm:t>
        <a:bodyPr/>
        <a:lstStyle/>
        <a:p>
          <a:r>
            <a:rPr lang="en-US" altLang="en-US" dirty="0" smtClean="0"/>
            <a:t>It should have one sharp peak. This indicates that the robot has a very specific belief about its current location.</a:t>
          </a:r>
          <a:endParaRPr lang="zh-CN" altLang="en-US" dirty="0"/>
        </a:p>
      </dgm:t>
    </dgm:pt>
    <dgm:pt modelId="{FE114459-4885-4F1D-B4DA-C33D9723ADA4}" type="parTrans" cxnId="{751C7BA6-80C5-4261-8FC1-B14E8ED44DF4}">
      <dgm:prSet/>
      <dgm:spPr/>
      <dgm:t>
        <a:bodyPr/>
        <a:lstStyle/>
        <a:p>
          <a:endParaRPr lang="zh-CN" altLang="en-US"/>
        </a:p>
      </dgm:t>
    </dgm:pt>
    <dgm:pt modelId="{6777F669-6990-4E65-A2DB-7317E7C6F94B}" type="sibTrans" cxnId="{751C7BA6-80C5-4261-8FC1-B14E8ED44DF4}">
      <dgm:prSet/>
      <dgm:spPr/>
      <dgm:t>
        <a:bodyPr/>
        <a:lstStyle/>
        <a:p>
          <a:endParaRPr lang="zh-CN" altLang="en-US"/>
        </a:p>
      </dgm:t>
    </dgm:pt>
    <dgm:pt modelId="{6B6861AD-180A-4CAE-A712-B486D6838476}">
      <dgm:prSet phldrT="[文本]"/>
      <dgm:spPr/>
      <dgm:t>
        <a:bodyPr/>
        <a:lstStyle/>
        <a:p>
          <a:r>
            <a:rPr lang="en-US" altLang="en-US" dirty="0" smtClean="0"/>
            <a:t>The peak should be correct! If this weren't true, the car would believe--very strongly--that it was in the wrong location. This would be bad .</a:t>
          </a:r>
          <a:endParaRPr lang="zh-CN" altLang="en-US" dirty="0"/>
        </a:p>
      </dgm:t>
    </dgm:pt>
    <dgm:pt modelId="{E45A8FF4-5EBA-4FA7-9F1E-1A6C0CF4C938}" type="parTrans" cxnId="{399D4C2C-D53F-47F4-87A8-3AA155D7DA9F}">
      <dgm:prSet/>
      <dgm:spPr/>
      <dgm:t>
        <a:bodyPr/>
        <a:lstStyle/>
        <a:p>
          <a:endParaRPr lang="zh-CN" altLang="en-US"/>
        </a:p>
      </dgm:t>
    </dgm:pt>
    <dgm:pt modelId="{B5412DFA-D4C9-4171-AE34-3F130E34D906}" type="sibTrans" cxnId="{399D4C2C-D53F-47F4-87A8-3AA155D7DA9F}">
      <dgm:prSet/>
      <dgm:spPr/>
      <dgm:t>
        <a:bodyPr/>
        <a:lstStyle/>
        <a:p>
          <a:endParaRPr lang="zh-CN" altLang="en-US"/>
        </a:p>
      </dgm:t>
    </dgm:pt>
    <dgm:pt modelId="{DA8357D3-3BF1-4EF2-8E7A-1A11C1BAA2BB}" type="pres">
      <dgm:prSet presAssocID="{88E1CDA6-B2D6-4499-BA8C-9256B27CC632}" presName="linear" presStyleCnt="0">
        <dgm:presLayoutVars>
          <dgm:animLvl val="lvl"/>
          <dgm:resizeHandles val="exact"/>
        </dgm:presLayoutVars>
      </dgm:prSet>
      <dgm:spPr/>
      <dgm:t>
        <a:bodyPr/>
        <a:lstStyle/>
        <a:p>
          <a:endParaRPr lang="zh-CN" altLang="en-US"/>
        </a:p>
      </dgm:t>
    </dgm:pt>
    <dgm:pt modelId="{13C662CE-61A9-4A65-B8AB-4BFE7F667227}" type="pres">
      <dgm:prSet presAssocID="{E21A4973-CC2C-45E6-9AE2-E78173E66959}" presName="parentText" presStyleLbl="node1" presStyleIdx="0" presStyleCnt="1" custScaleY="51574">
        <dgm:presLayoutVars>
          <dgm:chMax val="0"/>
          <dgm:bulletEnabled val="1"/>
        </dgm:presLayoutVars>
      </dgm:prSet>
      <dgm:spPr/>
      <dgm:t>
        <a:bodyPr/>
        <a:lstStyle/>
        <a:p>
          <a:endParaRPr lang="zh-CN" altLang="en-US"/>
        </a:p>
      </dgm:t>
    </dgm:pt>
    <dgm:pt modelId="{96FA4949-6929-49D1-BA48-CB5433C8CEAA}" type="pres">
      <dgm:prSet presAssocID="{E21A4973-CC2C-45E6-9AE2-E78173E66959}" presName="childText" presStyleLbl="revTx" presStyleIdx="0" presStyleCnt="1">
        <dgm:presLayoutVars>
          <dgm:bulletEnabled val="1"/>
        </dgm:presLayoutVars>
      </dgm:prSet>
      <dgm:spPr/>
      <dgm:t>
        <a:bodyPr/>
        <a:lstStyle/>
        <a:p>
          <a:endParaRPr lang="zh-CN" altLang="en-US"/>
        </a:p>
      </dgm:t>
    </dgm:pt>
  </dgm:ptLst>
  <dgm:cxnLst>
    <dgm:cxn modelId="{48D314D2-CD97-4795-A508-63314A5A2E95}" srcId="{88E1CDA6-B2D6-4499-BA8C-9256B27CC632}" destId="{E21A4973-CC2C-45E6-9AE2-E78173E66959}" srcOrd="0" destOrd="0" parTransId="{54B18ED7-9515-44A7-8A5D-F3D6AF1F046A}" sibTransId="{22B93CBC-1ED7-4562-80F1-502596DA66C9}"/>
    <dgm:cxn modelId="{DDF2FF1B-D7BB-4B10-BA12-463423978B71}" type="presOf" srcId="{88E1CDA6-B2D6-4499-BA8C-9256B27CC632}" destId="{DA8357D3-3BF1-4EF2-8E7A-1A11C1BAA2BB}" srcOrd="0" destOrd="0" presId="urn:microsoft.com/office/officeart/2005/8/layout/vList2"/>
    <dgm:cxn modelId="{3BA1861F-1540-48F2-9C8A-253120E25FAC}" type="presOf" srcId="{9F5A93E2-6008-4344-9F73-EEDA11D7CE92}" destId="{96FA4949-6929-49D1-BA48-CB5433C8CEAA}" srcOrd="0" destOrd="0" presId="urn:microsoft.com/office/officeart/2005/8/layout/vList2"/>
    <dgm:cxn modelId="{8797F339-2954-4EA5-8E05-9D4E3720477A}" type="presOf" srcId="{6B6861AD-180A-4CAE-A712-B486D6838476}" destId="{96FA4949-6929-49D1-BA48-CB5433C8CEAA}" srcOrd="0" destOrd="1" presId="urn:microsoft.com/office/officeart/2005/8/layout/vList2"/>
    <dgm:cxn modelId="{BAA1D533-64D5-47C1-A84A-BB8D4BA181F5}" type="presOf" srcId="{E21A4973-CC2C-45E6-9AE2-E78173E66959}" destId="{13C662CE-61A9-4A65-B8AB-4BFE7F667227}" srcOrd="0" destOrd="0" presId="urn:microsoft.com/office/officeart/2005/8/layout/vList2"/>
    <dgm:cxn modelId="{751C7BA6-80C5-4261-8FC1-B14E8ED44DF4}" srcId="{E21A4973-CC2C-45E6-9AE2-E78173E66959}" destId="{9F5A93E2-6008-4344-9F73-EEDA11D7CE92}" srcOrd="0" destOrd="0" parTransId="{FE114459-4885-4F1D-B4DA-C33D9723ADA4}" sibTransId="{6777F669-6990-4E65-A2DB-7317E7C6F94B}"/>
    <dgm:cxn modelId="{399D4C2C-D53F-47F4-87A8-3AA155D7DA9F}" srcId="{E21A4973-CC2C-45E6-9AE2-E78173E66959}" destId="{6B6861AD-180A-4CAE-A712-B486D6838476}" srcOrd="1" destOrd="0" parTransId="{E45A8FF4-5EBA-4FA7-9F1E-1A6C0CF4C938}" sibTransId="{B5412DFA-D4C9-4171-AE34-3F130E34D906}"/>
    <dgm:cxn modelId="{682A27E4-66BC-42BA-AA63-AF4CECD94DBE}" type="presParOf" srcId="{DA8357D3-3BF1-4EF2-8E7A-1A11C1BAA2BB}" destId="{13C662CE-61A9-4A65-B8AB-4BFE7F667227}" srcOrd="0" destOrd="0" presId="urn:microsoft.com/office/officeart/2005/8/layout/vList2"/>
    <dgm:cxn modelId="{750B305C-1A3C-4440-AC21-6AF5091FC604}" type="presParOf" srcId="{DA8357D3-3BF1-4EF2-8E7A-1A11C1BAA2BB}" destId="{96FA4949-6929-49D1-BA48-CB5433C8CEAA}"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37DB3948-6308-4778-952F-14EEDDB9D163}" type="doc">
      <dgm:prSet loTypeId="urn:microsoft.com/office/officeart/2005/8/layout/process2" loCatId="process" qsTypeId="urn:microsoft.com/office/officeart/2005/8/quickstyle/3d2" qsCatId="3D" csTypeId="urn:microsoft.com/office/officeart/2005/8/colors/colorful2" csCatId="colorful" phldr="1"/>
      <dgm:spPr/>
      <dgm:t>
        <a:bodyPr/>
        <a:lstStyle/>
        <a:p>
          <a:endParaRPr lang="zh-CN" altLang="en-US"/>
        </a:p>
      </dgm:t>
    </dgm:pt>
    <dgm:pt modelId="{4FDFAD9A-4F96-4012-8046-B23E58367FF6}">
      <dgm:prSet custT="1"/>
      <dgm:spPr/>
      <dgm:t>
        <a:bodyPr/>
        <a:lstStyle/>
        <a:p>
          <a:pPr rtl="0"/>
          <a:r>
            <a:rPr lang="en-US" sz="2000" b="1" dirty="0" smtClean="0">
              <a:latin typeface="Arial" pitchFamily="34" charset="0"/>
              <a:cs typeface="Arial" pitchFamily="34" charset="0"/>
            </a:rPr>
            <a:t>1. Start with a belief set about our current location.</a:t>
          </a:r>
          <a:endParaRPr lang="zh-CN" sz="2000" b="1">
            <a:latin typeface="Arial" pitchFamily="34" charset="0"/>
            <a:cs typeface="Arial" pitchFamily="34" charset="0"/>
          </a:endParaRPr>
        </a:p>
      </dgm:t>
    </dgm:pt>
    <dgm:pt modelId="{12E0D640-D65D-4684-82F5-826226F4491E}" type="parTrans" cxnId="{9F31A033-BDD6-40F4-B8B1-69BD35463573}">
      <dgm:prSet/>
      <dgm:spPr/>
      <dgm:t>
        <a:bodyPr/>
        <a:lstStyle/>
        <a:p>
          <a:endParaRPr lang="zh-CN" altLang="en-US"/>
        </a:p>
      </dgm:t>
    </dgm:pt>
    <dgm:pt modelId="{09E11B95-76B3-412C-91BE-C8BB8D76A072}" type="sibTrans" cxnId="{9F31A033-BDD6-40F4-B8B1-69BD35463573}">
      <dgm:prSet/>
      <dgm:spPr/>
      <dgm:t>
        <a:bodyPr/>
        <a:lstStyle/>
        <a:p>
          <a:endParaRPr lang="zh-CN" altLang="en-US"/>
        </a:p>
      </dgm:t>
    </dgm:pt>
    <dgm:pt modelId="{7ECC69E4-727C-4E28-8541-9500AB05364F}">
      <dgm:prSet custT="1"/>
      <dgm:spPr/>
      <dgm:t>
        <a:bodyPr/>
        <a:lstStyle/>
        <a:p>
          <a:pPr rtl="0"/>
          <a:r>
            <a:rPr lang="en-US" sz="2000" b="1" dirty="0" smtClean="0">
              <a:latin typeface="Arial" pitchFamily="34" charset="0"/>
              <a:cs typeface="Arial" pitchFamily="34" charset="0"/>
            </a:rPr>
            <a:t>2. Multiply this distribution by the results of our sense measurement.</a:t>
          </a:r>
          <a:endParaRPr lang="zh-CN" sz="2000" b="1" dirty="0">
            <a:latin typeface="Arial" pitchFamily="34" charset="0"/>
            <a:cs typeface="Arial" pitchFamily="34" charset="0"/>
          </a:endParaRPr>
        </a:p>
      </dgm:t>
    </dgm:pt>
    <dgm:pt modelId="{0F70212F-89AD-4AAD-9F5F-AA07D3E050CA}" type="parTrans" cxnId="{E87D9F72-22C8-46E8-842E-13C7157365BD}">
      <dgm:prSet/>
      <dgm:spPr/>
      <dgm:t>
        <a:bodyPr/>
        <a:lstStyle/>
        <a:p>
          <a:endParaRPr lang="zh-CN" altLang="en-US"/>
        </a:p>
      </dgm:t>
    </dgm:pt>
    <dgm:pt modelId="{B39EDA9C-391C-4EB2-ADBC-ADBC005048A1}" type="sibTrans" cxnId="{E87D9F72-22C8-46E8-842E-13C7157365BD}">
      <dgm:prSet/>
      <dgm:spPr/>
      <dgm:t>
        <a:bodyPr/>
        <a:lstStyle/>
        <a:p>
          <a:endParaRPr lang="zh-CN" altLang="en-US"/>
        </a:p>
      </dgm:t>
    </dgm:pt>
    <dgm:pt modelId="{958DDC77-00DA-4D75-BE65-CF4AC70C7E00}">
      <dgm:prSet custT="1"/>
      <dgm:spPr/>
      <dgm:t>
        <a:bodyPr/>
        <a:lstStyle/>
        <a:p>
          <a:pPr rtl="0"/>
          <a:r>
            <a:rPr lang="en-US" sz="2000" b="1" dirty="0" smtClean="0">
              <a:latin typeface="Arial" pitchFamily="34" charset="0"/>
              <a:cs typeface="Arial" pitchFamily="34" charset="0"/>
            </a:rPr>
            <a:t>3. Normalize the resulting distribution.</a:t>
          </a:r>
          <a:endParaRPr lang="zh-CN" sz="2000" b="1">
            <a:latin typeface="Arial" pitchFamily="34" charset="0"/>
            <a:cs typeface="Arial" pitchFamily="34" charset="0"/>
          </a:endParaRPr>
        </a:p>
      </dgm:t>
    </dgm:pt>
    <dgm:pt modelId="{C772485C-9B98-4CC4-923C-978532B41B6A}" type="parTrans" cxnId="{F924E18E-7E94-4C7D-9EF5-EEF63B14B945}">
      <dgm:prSet/>
      <dgm:spPr/>
      <dgm:t>
        <a:bodyPr/>
        <a:lstStyle/>
        <a:p>
          <a:endParaRPr lang="zh-CN" altLang="en-US"/>
        </a:p>
      </dgm:t>
    </dgm:pt>
    <dgm:pt modelId="{C91DB3E8-4F6E-46C1-9624-9D7C712215C9}" type="sibTrans" cxnId="{F924E18E-7E94-4C7D-9EF5-EEF63B14B945}">
      <dgm:prSet/>
      <dgm:spPr/>
      <dgm:t>
        <a:bodyPr/>
        <a:lstStyle/>
        <a:p>
          <a:endParaRPr lang="zh-CN" altLang="en-US"/>
        </a:p>
      </dgm:t>
    </dgm:pt>
    <dgm:pt modelId="{66CCACAF-0DC9-4745-8499-C4AB78301B6B}">
      <dgm:prSet custT="1"/>
      <dgm:spPr/>
      <dgm:t>
        <a:bodyPr/>
        <a:lstStyle/>
        <a:p>
          <a:pPr rtl="0"/>
          <a:r>
            <a:rPr lang="en-US" sz="2000" b="1" dirty="0" smtClean="0">
              <a:latin typeface="Arial" pitchFamily="34" charset="0"/>
              <a:cs typeface="Arial" pitchFamily="34" charset="0"/>
            </a:rPr>
            <a:t>4. Move by performing a convolution. This sounds more complicated than it really is: this step really involved multiplication and addition to obtain the new probabilities at each</a:t>
          </a:r>
          <a:endParaRPr lang="zh-CN" sz="2000" b="1" dirty="0">
            <a:latin typeface="Arial" pitchFamily="34" charset="0"/>
            <a:cs typeface="Arial" pitchFamily="34" charset="0"/>
          </a:endParaRPr>
        </a:p>
      </dgm:t>
    </dgm:pt>
    <dgm:pt modelId="{1C9213AD-3D80-4D5D-8A56-D0B079CBA767}" type="parTrans" cxnId="{10BDFA10-E5B4-48E2-9959-22B6CD804097}">
      <dgm:prSet/>
      <dgm:spPr/>
      <dgm:t>
        <a:bodyPr/>
        <a:lstStyle/>
        <a:p>
          <a:endParaRPr lang="zh-CN" altLang="en-US"/>
        </a:p>
      </dgm:t>
    </dgm:pt>
    <dgm:pt modelId="{0D0C956D-733F-488F-BA93-33B568DED77A}" type="sibTrans" cxnId="{10BDFA10-E5B4-48E2-9959-22B6CD804097}">
      <dgm:prSet/>
      <dgm:spPr/>
      <dgm:t>
        <a:bodyPr/>
        <a:lstStyle/>
        <a:p>
          <a:endParaRPr lang="zh-CN" altLang="en-US"/>
        </a:p>
      </dgm:t>
    </dgm:pt>
    <dgm:pt modelId="{E95EBD8A-84F2-46D5-9922-F59E47031F4A}" type="pres">
      <dgm:prSet presAssocID="{37DB3948-6308-4778-952F-14EEDDB9D163}" presName="linearFlow" presStyleCnt="0">
        <dgm:presLayoutVars>
          <dgm:resizeHandles val="exact"/>
        </dgm:presLayoutVars>
      </dgm:prSet>
      <dgm:spPr/>
      <dgm:t>
        <a:bodyPr/>
        <a:lstStyle/>
        <a:p>
          <a:endParaRPr lang="zh-CN" altLang="en-US"/>
        </a:p>
      </dgm:t>
    </dgm:pt>
    <dgm:pt modelId="{94820DEA-EDD9-4259-94B4-6CA1B00398A6}" type="pres">
      <dgm:prSet presAssocID="{4FDFAD9A-4F96-4012-8046-B23E58367FF6}" presName="node" presStyleLbl="node1" presStyleIdx="0" presStyleCnt="4" custScaleX="242096">
        <dgm:presLayoutVars>
          <dgm:bulletEnabled val="1"/>
        </dgm:presLayoutVars>
      </dgm:prSet>
      <dgm:spPr/>
      <dgm:t>
        <a:bodyPr/>
        <a:lstStyle/>
        <a:p>
          <a:endParaRPr lang="zh-CN" altLang="en-US"/>
        </a:p>
      </dgm:t>
    </dgm:pt>
    <dgm:pt modelId="{3140B0AB-5BE2-4E7A-AEC8-9B4E36132217}" type="pres">
      <dgm:prSet presAssocID="{09E11B95-76B3-412C-91BE-C8BB8D76A072}" presName="sibTrans" presStyleLbl="sibTrans2D1" presStyleIdx="0" presStyleCnt="3"/>
      <dgm:spPr/>
      <dgm:t>
        <a:bodyPr/>
        <a:lstStyle/>
        <a:p>
          <a:endParaRPr lang="zh-CN" altLang="en-US"/>
        </a:p>
      </dgm:t>
    </dgm:pt>
    <dgm:pt modelId="{A70AA984-A041-4114-90D4-CDF9CD41AE25}" type="pres">
      <dgm:prSet presAssocID="{09E11B95-76B3-412C-91BE-C8BB8D76A072}" presName="connectorText" presStyleLbl="sibTrans2D1" presStyleIdx="0" presStyleCnt="3"/>
      <dgm:spPr/>
      <dgm:t>
        <a:bodyPr/>
        <a:lstStyle/>
        <a:p>
          <a:endParaRPr lang="zh-CN" altLang="en-US"/>
        </a:p>
      </dgm:t>
    </dgm:pt>
    <dgm:pt modelId="{FA020A77-AFE4-4940-A108-40F8182594E9}" type="pres">
      <dgm:prSet presAssocID="{7ECC69E4-727C-4E28-8541-9500AB05364F}" presName="node" presStyleLbl="node1" presStyleIdx="1" presStyleCnt="4" custScaleX="242751">
        <dgm:presLayoutVars>
          <dgm:bulletEnabled val="1"/>
        </dgm:presLayoutVars>
      </dgm:prSet>
      <dgm:spPr/>
      <dgm:t>
        <a:bodyPr/>
        <a:lstStyle/>
        <a:p>
          <a:endParaRPr lang="zh-CN" altLang="en-US"/>
        </a:p>
      </dgm:t>
    </dgm:pt>
    <dgm:pt modelId="{A1754C77-1110-48F5-8CB7-BA20EE948A24}" type="pres">
      <dgm:prSet presAssocID="{B39EDA9C-391C-4EB2-ADBC-ADBC005048A1}" presName="sibTrans" presStyleLbl="sibTrans2D1" presStyleIdx="1" presStyleCnt="3"/>
      <dgm:spPr/>
      <dgm:t>
        <a:bodyPr/>
        <a:lstStyle/>
        <a:p>
          <a:endParaRPr lang="zh-CN" altLang="en-US"/>
        </a:p>
      </dgm:t>
    </dgm:pt>
    <dgm:pt modelId="{7EF4C540-B2FD-4EDC-809C-EE0F49472B5F}" type="pres">
      <dgm:prSet presAssocID="{B39EDA9C-391C-4EB2-ADBC-ADBC005048A1}" presName="connectorText" presStyleLbl="sibTrans2D1" presStyleIdx="1" presStyleCnt="3"/>
      <dgm:spPr/>
      <dgm:t>
        <a:bodyPr/>
        <a:lstStyle/>
        <a:p>
          <a:endParaRPr lang="zh-CN" altLang="en-US"/>
        </a:p>
      </dgm:t>
    </dgm:pt>
    <dgm:pt modelId="{BCEA7D35-E5F3-412D-805E-982427D306A6}" type="pres">
      <dgm:prSet presAssocID="{958DDC77-00DA-4D75-BE65-CF4AC70C7E00}" presName="node" presStyleLbl="node1" presStyleIdx="2" presStyleCnt="4" custScaleX="242751">
        <dgm:presLayoutVars>
          <dgm:bulletEnabled val="1"/>
        </dgm:presLayoutVars>
      </dgm:prSet>
      <dgm:spPr/>
      <dgm:t>
        <a:bodyPr/>
        <a:lstStyle/>
        <a:p>
          <a:endParaRPr lang="zh-CN" altLang="en-US"/>
        </a:p>
      </dgm:t>
    </dgm:pt>
    <dgm:pt modelId="{F33E0815-C6F7-43DC-92EF-575437535C30}" type="pres">
      <dgm:prSet presAssocID="{C91DB3E8-4F6E-46C1-9624-9D7C712215C9}" presName="sibTrans" presStyleLbl="sibTrans2D1" presStyleIdx="2" presStyleCnt="3"/>
      <dgm:spPr/>
      <dgm:t>
        <a:bodyPr/>
        <a:lstStyle/>
        <a:p>
          <a:endParaRPr lang="zh-CN" altLang="en-US"/>
        </a:p>
      </dgm:t>
    </dgm:pt>
    <dgm:pt modelId="{16CC89D0-F47E-43DC-B283-3258AD54EC65}" type="pres">
      <dgm:prSet presAssocID="{C91DB3E8-4F6E-46C1-9624-9D7C712215C9}" presName="connectorText" presStyleLbl="sibTrans2D1" presStyleIdx="2" presStyleCnt="3"/>
      <dgm:spPr/>
      <dgm:t>
        <a:bodyPr/>
        <a:lstStyle/>
        <a:p>
          <a:endParaRPr lang="zh-CN" altLang="en-US"/>
        </a:p>
      </dgm:t>
    </dgm:pt>
    <dgm:pt modelId="{9D8DBB11-DD52-482F-B9C4-DC36B8ABDC7D}" type="pres">
      <dgm:prSet presAssocID="{66CCACAF-0DC9-4745-8499-C4AB78301B6B}" presName="node" presStyleLbl="node1" presStyleIdx="3" presStyleCnt="4" custScaleX="242751">
        <dgm:presLayoutVars>
          <dgm:bulletEnabled val="1"/>
        </dgm:presLayoutVars>
      </dgm:prSet>
      <dgm:spPr/>
      <dgm:t>
        <a:bodyPr/>
        <a:lstStyle/>
        <a:p>
          <a:endParaRPr lang="zh-CN" altLang="en-US"/>
        </a:p>
      </dgm:t>
    </dgm:pt>
  </dgm:ptLst>
  <dgm:cxnLst>
    <dgm:cxn modelId="{E563F1F4-9844-4901-9B59-4F36A7D7107B}" type="presOf" srcId="{4FDFAD9A-4F96-4012-8046-B23E58367FF6}" destId="{94820DEA-EDD9-4259-94B4-6CA1B00398A6}" srcOrd="0" destOrd="0" presId="urn:microsoft.com/office/officeart/2005/8/layout/process2"/>
    <dgm:cxn modelId="{82203B86-AB52-4BB4-A4CE-D6A5D6374318}" type="presOf" srcId="{09E11B95-76B3-412C-91BE-C8BB8D76A072}" destId="{3140B0AB-5BE2-4E7A-AEC8-9B4E36132217}" srcOrd="0" destOrd="0" presId="urn:microsoft.com/office/officeart/2005/8/layout/process2"/>
    <dgm:cxn modelId="{7576F86C-AA90-4DA6-9DDE-BFCCE39C6FE0}" type="presOf" srcId="{C91DB3E8-4F6E-46C1-9624-9D7C712215C9}" destId="{16CC89D0-F47E-43DC-B283-3258AD54EC65}" srcOrd="1" destOrd="0" presId="urn:microsoft.com/office/officeart/2005/8/layout/process2"/>
    <dgm:cxn modelId="{10BDFA10-E5B4-48E2-9959-22B6CD804097}" srcId="{37DB3948-6308-4778-952F-14EEDDB9D163}" destId="{66CCACAF-0DC9-4745-8499-C4AB78301B6B}" srcOrd="3" destOrd="0" parTransId="{1C9213AD-3D80-4D5D-8A56-D0B079CBA767}" sibTransId="{0D0C956D-733F-488F-BA93-33B568DED77A}"/>
    <dgm:cxn modelId="{15B5F27F-7CE9-4914-9F8A-23F486C72C4A}" type="presOf" srcId="{C91DB3E8-4F6E-46C1-9624-9D7C712215C9}" destId="{F33E0815-C6F7-43DC-92EF-575437535C30}" srcOrd="0" destOrd="0" presId="urn:microsoft.com/office/officeart/2005/8/layout/process2"/>
    <dgm:cxn modelId="{B74C6186-F9DE-4240-A0AC-124F2CDFD6D2}" type="presOf" srcId="{66CCACAF-0DC9-4745-8499-C4AB78301B6B}" destId="{9D8DBB11-DD52-482F-B9C4-DC36B8ABDC7D}" srcOrd="0" destOrd="0" presId="urn:microsoft.com/office/officeart/2005/8/layout/process2"/>
    <dgm:cxn modelId="{3BDAFF8C-33E0-4668-8885-3B5A4FF8A7E7}" type="presOf" srcId="{37DB3948-6308-4778-952F-14EEDDB9D163}" destId="{E95EBD8A-84F2-46D5-9922-F59E47031F4A}" srcOrd="0" destOrd="0" presId="urn:microsoft.com/office/officeart/2005/8/layout/process2"/>
    <dgm:cxn modelId="{9F31A033-BDD6-40F4-B8B1-69BD35463573}" srcId="{37DB3948-6308-4778-952F-14EEDDB9D163}" destId="{4FDFAD9A-4F96-4012-8046-B23E58367FF6}" srcOrd="0" destOrd="0" parTransId="{12E0D640-D65D-4684-82F5-826226F4491E}" sibTransId="{09E11B95-76B3-412C-91BE-C8BB8D76A072}"/>
    <dgm:cxn modelId="{E87D9F72-22C8-46E8-842E-13C7157365BD}" srcId="{37DB3948-6308-4778-952F-14EEDDB9D163}" destId="{7ECC69E4-727C-4E28-8541-9500AB05364F}" srcOrd="1" destOrd="0" parTransId="{0F70212F-89AD-4AAD-9F5F-AA07D3E050CA}" sibTransId="{B39EDA9C-391C-4EB2-ADBC-ADBC005048A1}"/>
    <dgm:cxn modelId="{664E72A5-F05E-4AA2-BD1A-33340F2EBCE3}" type="presOf" srcId="{09E11B95-76B3-412C-91BE-C8BB8D76A072}" destId="{A70AA984-A041-4114-90D4-CDF9CD41AE25}" srcOrd="1" destOrd="0" presId="urn:microsoft.com/office/officeart/2005/8/layout/process2"/>
    <dgm:cxn modelId="{936D445E-3945-4311-BBE3-FBE477EEC7AE}" type="presOf" srcId="{B39EDA9C-391C-4EB2-ADBC-ADBC005048A1}" destId="{A1754C77-1110-48F5-8CB7-BA20EE948A24}" srcOrd="0" destOrd="0" presId="urn:microsoft.com/office/officeart/2005/8/layout/process2"/>
    <dgm:cxn modelId="{F924E18E-7E94-4C7D-9EF5-EEF63B14B945}" srcId="{37DB3948-6308-4778-952F-14EEDDB9D163}" destId="{958DDC77-00DA-4D75-BE65-CF4AC70C7E00}" srcOrd="2" destOrd="0" parTransId="{C772485C-9B98-4CC4-923C-978532B41B6A}" sibTransId="{C91DB3E8-4F6E-46C1-9624-9D7C712215C9}"/>
    <dgm:cxn modelId="{37D6056A-992F-40C4-A480-BA6836BCF806}" type="presOf" srcId="{7ECC69E4-727C-4E28-8541-9500AB05364F}" destId="{FA020A77-AFE4-4940-A108-40F8182594E9}" srcOrd="0" destOrd="0" presId="urn:microsoft.com/office/officeart/2005/8/layout/process2"/>
    <dgm:cxn modelId="{CEE30F4F-CAD2-4BB2-9BA2-AA5628145CCD}" type="presOf" srcId="{958DDC77-00DA-4D75-BE65-CF4AC70C7E00}" destId="{BCEA7D35-E5F3-412D-805E-982427D306A6}" srcOrd="0" destOrd="0" presId="urn:microsoft.com/office/officeart/2005/8/layout/process2"/>
    <dgm:cxn modelId="{0A6D0782-1F2E-471E-94C9-26F30590944E}" type="presOf" srcId="{B39EDA9C-391C-4EB2-ADBC-ADBC005048A1}" destId="{7EF4C540-B2FD-4EDC-809C-EE0F49472B5F}" srcOrd="1" destOrd="0" presId="urn:microsoft.com/office/officeart/2005/8/layout/process2"/>
    <dgm:cxn modelId="{D1B3D187-E873-4562-8A90-695DB9C50D83}" type="presParOf" srcId="{E95EBD8A-84F2-46D5-9922-F59E47031F4A}" destId="{94820DEA-EDD9-4259-94B4-6CA1B00398A6}" srcOrd="0" destOrd="0" presId="urn:microsoft.com/office/officeart/2005/8/layout/process2"/>
    <dgm:cxn modelId="{9687A2C7-86F7-4B3C-BF5E-67301C07DE27}" type="presParOf" srcId="{E95EBD8A-84F2-46D5-9922-F59E47031F4A}" destId="{3140B0AB-5BE2-4E7A-AEC8-9B4E36132217}" srcOrd="1" destOrd="0" presId="urn:microsoft.com/office/officeart/2005/8/layout/process2"/>
    <dgm:cxn modelId="{A6BFA200-CEDD-43BF-A834-015AEE8855E3}" type="presParOf" srcId="{3140B0AB-5BE2-4E7A-AEC8-9B4E36132217}" destId="{A70AA984-A041-4114-90D4-CDF9CD41AE25}" srcOrd="0" destOrd="0" presId="urn:microsoft.com/office/officeart/2005/8/layout/process2"/>
    <dgm:cxn modelId="{AD5FC232-9C47-4657-9C69-933B602A110F}" type="presParOf" srcId="{E95EBD8A-84F2-46D5-9922-F59E47031F4A}" destId="{FA020A77-AFE4-4940-A108-40F8182594E9}" srcOrd="2" destOrd="0" presId="urn:microsoft.com/office/officeart/2005/8/layout/process2"/>
    <dgm:cxn modelId="{859F337E-66CB-4CE9-9C9F-F284E6274BFE}" type="presParOf" srcId="{E95EBD8A-84F2-46D5-9922-F59E47031F4A}" destId="{A1754C77-1110-48F5-8CB7-BA20EE948A24}" srcOrd="3" destOrd="0" presId="urn:microsoft.com/office/officeart/2005/8/layout/process2"/>
    <dgm:cxn modelId="{C6016D6F-F6BC-494E-8E15-47AFF0C20D0A}" type="presParOf" srcId="{A1754C77-1110-48F5-8CB7-BA20EE948A24}" destId="{7EF4C540-B2FD-4EDC-809C-EE0F49472B5F}" srcOrd="0" destOrd="0" presId="urn:microsoft.com/office/officeart/2005/8/layout/process2"/>
    <dgm:cxn modelId="{99B7ADE1-B2B8-486A-A486-CDE21F4DBD6F}" type="presParOf" srcId="{E95EBD8A-84F2-46D5-9922-F59E47031F4A}" destId="{BCEA7D35-E5F3-412D-805E-982427D306A6}" srcOrd="4" destOrd="0" presId="urn:microsoft.com/office/officeart/2005/8/layout/process2"/>
    <dgm:cxn modelId="{3E87CD52-AD3E-4AFE-9B73-4425C9AD5342}" type="presParOf" srcId="{E95EBD8A-84F2-46D5-9922-F59E47031F4A}" destId="{F33E0815-C6F7-43DC-92EF-575437535C30}" srcOrd="5" destOrd="0" presId="urn:microsoft.com/office/officeart/2005/8/layout/process2"/>
    <dgm:cxn modelId="{0D27EDB4-4FD8-449B-8C9E-3F2CE03F9368}" type="presParOf" srcId="{F33E0815-C6F7-43DC-92EF-575437535C30}" destId="{16CC89D0-F47E-43DC-B283-3258AD54EC65}" srcOrd="0" destOrd="0" presId="urn:microsoft.com/office/officeart/2005/8/layout/process2"/>
    <dgm:cxn modelId="{6BB8B844-1606-478E-9459-11B1C8DFFAF9}" type="presParOf" srcId="{E95EBD8A-84F2-46D5-9922-F59E47031F4A}" destId="{9D8DBB11-DD52-482F-B9C4-DC36B8ABDC7D}"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83577499-EDCB-4CF5-8B4C-F10BA2AC293B}" type="doc">
      <dgm:prSet loTypeId="urn:microsoft.com/office/officeart/2005/8/layout/vList2" loCatId="list" qsTypeId="urn:microsoft.com/office/officeart/2005/8/quickstyle/3d1" qsCatId="3D" csTypeId="urn:microsoft.com/office/officeart/2005/8/colors/accent2_5" csCatId="accent2"/>
      <dgm:spPr/>
      <dgm:t>
        <a:bodyPr/>
        <a:lstStyle/>
        <a:p>
          <a:endParaRPr lang="zh-CN" altLang="en-US"/>
        </a:p>
      </dgm:t>
    </dgm:pt>
    <dgm:pt modelId="{A4903220-A9EC-4710-94C8-094989963186}">
      <dgm:prSet/>
      <dgm:spPr/>
      <dgm:t>
        <a:bodyPr/>
        <a:lstStyle/>
        <a:p>
          <a:pPr rtl="0"/>
          <a:r>
            <a:rPr lang="en-US" b="1" dirty="0" smtClean="0"/>
            <a:t>To use continuous probability distributions to describe beliefs, we need Kalman filter-liked algorithms…</a:t>
          </a:r>
          <a:endParaRPr lang="zh-CN" b="1" dirty="0"/>
        </a:p>
      </dgm:t>
    </dgm:pt>
    <dgm:pt modelId="{9413BF98-B7A1-492F-B744-AD77C823C00E}" type="parTrans" cxnId="{2E7565EB-9F40-4FA4-90DC-D3960B990EB9}">
      <dgm:prSet/>
      <dgm:spPr/>
      <dgm:t>
        <a:bodyPr/>
        <a:lstStyle/>
        <a:p>
          <a:endParaRPr lang="zh-CN" altLang="en-US"/>
        </a:p>
      </dgm:t>
    </dgm:pt>
    <dgm:pt modelId="{5EFD5E5C-712B-438F-B922-878E68EB1F60}" type="sibTrans" cxnId="{2E7565EB-9F40-4FA4-90DC-D3960B990EB9}">
      <dgm:prSet/>
      <dgm:spPr/>
      <dgm:t>
        <a:bodyPr/>
        <a:lstStyle/>
        <a:p>
          <a:endParaRPr lang="zh-CN" altLang="en-US"/>
        </a:p>
      </dgm:t>
    </dgm:pt>
    <dgm:pt modelId="{2F1B889B-E275-4205-9F29-2576B95B9C88}" type="pres">
      <dgm:prSet presAssocID="{83577499-EDCB-4CF5-8B4C-F10BA2AC293B}" presName="linear" presStyleCnt="0">
        <dgm:presLayoutVars>
          <dgm:animLvl val="lvl"/>
          <dgm:resizeHandles val="exact"/>
        </dgm:presLayoutVars>
      </dgm:prSet>
      <dgm:spPr/>
      <dgm:t>
        <a:bodyPr/>
        <a:lstStyle/>
        <a:p>
          <a:endParaRPr lang="zh-CN" altLang="en-US"/>
        </a:p>
      </dgm:t>
    </dgm:pt>
    <dgm:pt modelId="{4CAD1EE6-3FE8-4FBC-9D14-888A700E7BC6}" type="pres">
      <dgm:prSet presAssocID="{A4903220-A9EC-4710-94C8-094989963186}" presName="parentText" presStyleLbl="node1" presStyleIdx="0" presStyleCnt="1">
        <dgm:presLayoutVars>
          <dgm:chMax val="0"/>
          <dgm:bulletEnabled val="1"/>
        </dgm:presLayoutVars>
      </dgm:prSet>
      <dgm:spPr/>
      <dgm:t>
        <a:bodyPr/>
        <a:lstStyle/>
        <a:p>
          <a:endParaRPr lang="zh-CN" altLang="en-US"/>
        </a:p>
      </dgm:t>
    </dgm:pt>
  </dgm:ptLst>
  <dgm:cxnLst>
    <dgm:cxn modelId="{2E7565EB-9F40-4FA4-90DC-D3960B990EB9}" srcId="{83577499-EDCB-4CF5-8B4C-F10BA2AC293B}" destId="{A4903220-A9EC-4710-94C8-094989963186}" srcOrd="0" destOrd="0" parTransId="{9413BF98-B7A1-492F-B744-AD77C823C00E}" sibTransId="{5EFD5E5C-712B-438F-B922-878E68EB1F60}"/>
    <dgm:cxn modelId="{B6FCAC38-C7B6-4703-9373-25F23140ED25}" type="presOf" srcId="{A4903220-A9EC-4710-94C8-094989963186}" destId="{4CAD1EE6-3FE8-4FBC-9D14-888A700E7BC6}" srcOrd="0" destOrd="0" presId="urn:microsoft.com/office/officeart/2005/8/layout/vList2"/>
    <dgm:cxn modelId="{B9153713-0DB9-4D64-BA11-C86A0A5C5497}" type="presOf" srcId="{83577499-EDCB-4CF5-8B4C-F10BA2AC293B}" destId="{2F1B889B-E275-4205-9F29-2576B95B9C88}" srcOrd="0" destOrd="0" presId="urn:microsoft.com/office/officeart/2005/8/layout/vList2"/>
    <dgm:cxn modelId="{EE6B1C95-884D-4FD6-8B6D-59BDE09992A0}" type="presParOf" srcId="{2F1B889B-E275-4205-9F29-2576B95B9C88}" destId="{4CAD1EE6-3FE8-4FBC-9D14-888A700E7BC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CA1B73AA-3A07-4C48-A0BC-FD6701F692BB}"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D01B3B4D-E89A-407B-B492-ED48641CFFC4}">
      <dgm:prSet/>
      <dgm:spPr/>
      <dgm:t>
        <a:bodyPr/>
        <a:lstStyle/>
        <a:p>
          <a:pPr rtl="0"/>
          <a:r>
            <a:rPr lang="en-US" b="1" dirty="0" smtClean="0"/>
            <a:t>The motion is executed correctly at a probability of </a:t>
          </a:r>
          <a:r>
            <a:rPr lang="en-US" b="1" dirty="0" smtClean="0">
              <a:solidFill>
                <a:srgbClr val="FFFF00"/>
              </a:solidFill>
            </a:rPr>
            <a:t>0.8. When the motion fails, the robot won’t move at all</a:t>
          </a:r>
          <a:endParaRPr lang="zh-CN" b="1" dirty="0">
            <a:solidFill>
              <a:srgbClr val="FFFF00"/>
            </a:solidFill>
          </a:endParaRPr>
        </a:p>
      </dgm:t>
    </dgm:pt>
    <dgm:pt modelId="{9ECE0AA6-E941-45E7-81E1-DC0652FA7715}" type="parTrans" cxnId="{467FF2BA-B880-4DE0-8485-CCBB4AAFE753}">
      <dgm:prSet/>
      <dgm:spPr/>
      <dgm:t>
        <a:bodyPr/>
        <a:lstStyle/>
        <a:p>
          <a:endParaRPr lang="zh-CN" altLang="en-US"/>
        </a:p>
      </dgm:t>
    </dgm:pt>
    <dgm:pt modelId="{1B3E0F3D-7990-4AFE-945F-4278E341DFEB}" type="sibTrans" cxnId="{467FF2BA-B880-4DE0-8485-CCBB4AAFE753}">
      <dgm:prSet/>
      <dgm:spPr/>
      <dgm:t>
        <a:bodyPr/>
        <a:lstStyle/>
        <a:p>
          <a:endParaRPr lang="zh-CN" altLang="en-US"/>
        </a:p>
      </dgm:t>
    </dgm:pt>
    <dgm:pt modelId="{8B7CC526-D8A0-4E21-91F8-208F9D319C2C}" type="pres">
      <dgm:prSet presAssocID="{CA1B73AA-3A07-4C48-A0BC-FD6701F692BB}" presName="linear" presStyleCnt="0">
        <dgm:presLayoutVars>
          <dgm:animLvl val="lvl"/>
          <dgm:resizeHandles val="exact"/>
        </dgm:presLayoutVars>
      </dgm:prSet>
      <dgm:spPr/>
      <dgm:t>
        <a:bodyPr/>
        <a:lstStyle/>
        <a:p>
          <a:endParaRPr lang="zh-CN" altLang="en-US"/>
        </a:p>
      </dgm:t>
    </dgm:pt>
    <dgm:pt modelId="{09530B1A-5C87-4A28-936E-FDB058E70DEC}" type="pres">
      <dgm:prSet presAssocID="{D01B3B4D-E89A-407B-B492-ED48641CFFC4}" presName="parentText" presStyleLbl="node1" presStyleIdx="0" presStyleCnt="1">
        <dgm:presLayoutVars>
          <dgm:chMax val="0"/>
          <dgm:bulletEnabled val="1"/>
        </dgm:presLayoutVars>
      </dgm:prSet>
      <dgm:spPr/>
      <dgm:t>
        <a:bodyPr/>
        <a:lstStyle/>
        <a:p>
          <a:endParaRPr lang="zh-CN" altLang="en-US"/>
        </a:p>
      </dgm:t>
    </dgm:pt>
  </dgm:ptLst>
  <dgm:cxnLst>
    <dgm:cxn modelId="{467FF2BA-B880-4DE0-8485-CCBB4AAFE753}" srcId="{CA1B73AA-3A07-4C48-A0BC-FD6701F692BB}" destId="{D01B3B4D-E89A-407B-B492-ED48641CFFC4}" srcOrd="0" destOrd="0" parTransId="{9ECE0AA6-E941-45E7-81E1-DC0652FA7715}" sibTransId="{1B3E0F3D-7990-4AFE-945F-4278E341DFEB}"/>
    <dgm:cxn modelId="{FA00A1F6-9D1F-4DBC-891C-6B77C097CD4A}" type="presOf" srcId="{D01B3B4D-E89A-407B-B492-ED48641CFFC4}" destId="{09530B1A-5C87-4A28-936E-FDB058E70DEC}" srcOrd="0" destOrd="0" presId="urn:microsoft.com/office/officeart/2005/8/layout/vList2"/>
    <dgm:cxn modelId="{7009A053-596B-4499-BA65-AC26A30DB9D7}" type="presOf" srcId="{CA1B73AA-3A07-4C48-A0BC-FD6701F692BB}" destId="{8B7CC526-D8A0-4E21-91F8-208F9D319C2C}" srcOrd="0" destOrd="0" presId="urn:microsoft.com/office/officeart/2005/8/layout/vList2"/>
    <dgm:cxn modelId="{C6767276-433D-4E5B-9711-26850A8EC9C0}" type="presParOf" srcId="{8B7CC526-D8A0-4E21-91F8-208F9D319C2C}" destId="{09530B1A-5C87-4A28-936E-FDB058E70DE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CA1B73AA-3A07-4C48-A0BC-FD6701F692BB}"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7FC05E42-7708-4C57-AC5E-4AAC76C3D773}">
      <dgm:prSet custT="1"/>
      <dgm:spPr/>
      <dgm:t>
        <a:bodyPr/>
        <a:lstStyle/>
        <a:p>
          <a:pPr rtl="0"/>
          <a:r>
            <a:rPr lang="en-US" altLang="zh-CN" sz="4000" b="1" dirty="0" smtClean="0"/>
            <a:t>The sensor measurement is correct at a probability of </a:t>
          </a:r>
          <a:r>
            <a:rPr lang="en-US" altLang="zh-CN" sz="4000" b="1" dirty="0" smtClean="0">
              <a:solidFill>
                <a:srgbClr val="FFFF00"/>
              </a:solidFill>
            </a:rPr>
            <a:t>0.7</a:t>
          </a:r>
          <a:endParaRPr lang="zh-CN" sz="4000" b="1" dirty="0">
            <a:solidFill>
              <a:srgbClr val="FFFF00"/>
            </a:solidFill>
          </a:endParaRPr>
        </a:p>
      </dgm:t>
    </dgm:pt>
    <dgm:pt modelId="{6B193713-CA0D-4147-96D1-DDA3753B2354}" type="parTrans" cxnId="{C3AE6FAB-7A63-444B-B41C-E8EABDE50FE0}">
      <dgm:prSet/>
      <dgm:spPr/>
      <dgm:t>
        <a:bodyPr/>
        <a:lstStyle/>
        <a:p>
          <a:endParaRPr lang="zh-CN" altLang="en-US"/>
        </a:p>
      </dgm:t>
    </dgm:pt>
    <dgm:pt modelId="{C2D591A4-A645-4A36-80BF-95002D1E8D86}" type="sibTrans" cxnId="{C3AE6FAB-7A63-444B-B41C-E8EABDE50FE0}">
      <dgm:prSet/>
      <dgm:spPr/>
      <dgm:t>
        <a:bodyPr/>
        <a:lstStyle/>
        <a:p>
          <a:endParaRPr lang="zh-CN" altLang="en-US"/>
        </a:p>
      </dgm:t>
    </dgm:pt>
    <dgm:pt modelId="{8B7CC526-D8A0-4E21-91F8-208F9D319C2C}" type="pres">
      <dgm:prSet presAssocID="{CA1B73AA-3A07-4C48-A0BC-FD6701F692BB}" presName="linear" presStyleCnt="0">
        <dgm:presLayoutVars>
          <dgm:animLvl val="lvl"/>
          <dgm:resizeHandles val="exact"/>
        </dgm:presLayoutVars>
      </dgm:prSet>
      <dgm:spPr/>
      <dgm:t>
        <a:bodyPr/>
        <a:lstStyle/>
        <a:p>
          <a:endParaRPr lang="zh-CN" altLang="en-US"/>
        </a:p>
      </dgm:t>
    </dgm:pt>
    <dgm:pt modelId="{F5AA797D-E4B6-4530-85EB-E8AEBD2303F8}" type="pres">
      <dgm:prSet presAssocID="{7FC05E42-7708-4C57-AC5E-4AAC76C3D773}" presName="parentText" presStyleLbl="node1" presStyleIdx="0" presStyleCnt="1" custLinFactNeighborX="29497" custLinFactNeighborY="-6000">
        <dgm:presLayoutVars>
          <dgm:chMax val="0"/>
          <dgm:bulletEnabled val="1"/>
        </dgm:presLayoutVars>
      </dgm:prSet>
      <dgm:spPr/>
      <dgm:t>
        <a:bodyPr/>
        <a:lstStyle/>
        <a:p>
          <a:endParaRPr lang="zh-CN" altLang="en-US"/>
        </a:p>
      </dgm:t>
    </dgm:pt>
  </dgm:ptLst>
  <dgm:cxnLst>
    <dgm:cxn modelId="{36B0B615-477E-4C8F-919E-87118EF86662}" type="presOf" srcId="{CA1B73AA-3A07-4C48-A0BC-FD6701F692BB}" destId="{8B7CC526-D8A0-4E21-91F8-208F9D319C2C}" srcOrd="0" destOrd="0" presId="urn:microsoft.com/office/officeart/2005/8/layout/vList2"/>
    <dgm:cxn modelId="{C3AE6FAB-7A63-444B-B41C-E8EABDE50FE0}" srcId="{CA1B73AA-3A07-4C48-A0BC-FD6701F692BB}" destId="{7FC05E42-7708-4C57-AC5E-4AAC76C3D773}" srcOrd="0" destOrd="0" parTransId="{6B193713-CA0D-4147-96D1-DDA3753B2354}" sibTransId="{C2D591A4-A645-4A36-80BF-95002D1E8D86}"/>
    <dgm:cxn modelId="{76CBC55C-59E8-43E6-AA3C-B8644875ABE1}" type="presOf" srcId="{7FC05E42-7708-4C57-AC5E-4AAC76C3D773}" destId="{F5AA797D-E4B6-4530-85EB-E8AEBD2303F8}" srcOrd="0" destOrd="0" presId="urn:microsoft.com/office/officeart/2005/8/layout/vList2"/>
    <dgm:cxn modelId="{61E2A716-EA72-4E18-9244-4A753AC0BCEB}" type="presParOf" srcId="{8B7CC526-D8A0-4E21-91F8-208F9D319C2C}" destId="{F5AA797D-E4B6-4530-85EB-E8AEBD2303F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colorful3" csCatId="colorful"/>
      <dgm:spPr/>
      <dgm:t>
        <a:bodyPr/>
        <a:lstStyle/>
        <a:p>
          <a:endParaRPr lang="zh-CN" altLang="en-US"/>
        </a:p>
      </dgm:t>
    </dgm:pt>
    <dgm:pt modelId="{84777DFA-0890-4BE5-91D3-855F0F9C5D17}">
      <dgm:prSet/>
      <dgm:spPr/>
      <dgm:t>
        <a:bodyPr/>
        <a:lstStyle/>
        <a:p>
          <a:pPr rtl="0"/>
          <a:r>
            <a:rPr lang="en-US" b="1" dirty="0" smtClean="0"/>
            <a:t>Entropy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dgm:spPr/>
      <dgm:t>
        <a:bodyPr/>
        <a:lstStyle/>
        <a:p>
          <a:endParaRPr lang="zh-CN" altLang="en-US"/>
        </a:p>
      </dgm:t>
    </dgm:pt>
  </dgm:ptLst>
  <dgm:cxnLst>
    <dgm:cxn modelId="{86BAB565-F76E-4000-9E7A-EFE147BA2E97}" type="presOf" srcId="{84777DFA-0890-4BE5-91D3-855F0F9C5D17}" destId="{4B21A06F-7B9B-4365-BE7D-49F3C3C4067E}"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2ADA8B0F-F602-46E2-8018-0F113EDBB94E}" type="presOf" srcId="{1076B2ED-5793-4959-9625-EE5C066FAE82}" destId="{D324407F-4CB6-4779-ABDA-AC0650DE12BC}" srcOrd="0" destOrd="0" presId="urn:microsoft.com/office/officeart/2005/8/layout/venn1"/>
    <dgm:cxn modelId="{8780880A-3460-46F5-8521-496489A1BB89}"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1_2" csCatId="accent1" phldr="1"/>
      <dgm:spPr/>
      <dgm:t>
        <a:bodyPr/>
        <a:lstStyle/>
        <a:p>
          <a:endParaRPr lang="zh-CN" altLang="en-US"/>
        </a:p>
      </dgm:t>
    </dgm:pt>
    <dgm:pt modelId="{84777DFA-0890-4BE5-91D3-855F0F9C5D17}">
      <dgm:prSet/>
      <dgm:spPr/>
      <dgm:t>
        <a:bodyPr/>
        <a:lstStyle/>
        <a:p>
          <a:pPr rtl="0"/>
          <a:r>
            <a:rPr lang="en-US" b="1" dirty="0" smtClean="0"/>
            <a:t>Informative</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F224461B-70C2-4900-805D-CB33C611A3F9}" srcId="{1076B2ED-5793-4959-9625-EE5C066FAE82}" destId="{84777DFA-0890-4BE5-91D3-855F0F9C5D17}" srcOrd="0" destOrd="0" parTransId="{27429937-B7C8-4DC8-9C4C-E128D617571E}" sibTransId="{7D5EFD66-40FA-40AB-9DA3-D2E0A5E342EE}"/>
    <dgm:cxn modelId="{91397FB0-2A5D-45A7-ABA9-599A2181BE51}" type="presOf" srcId="{1076B2ED-5793-4959-9625-EE5C066FAE82}" destId="{D324407F-4CB6-4779-ABDA-AC0650DE12BC}" srcOrd="0" destOrd="0" presId="urn:microsoft.com/office/officeart/2005/8/layout/venn1"/>
    <dgm:cxn modelId="{D9262100-B873-41FF-8F53-F55763FE7C29}" type="presOf" srcId="{84777DFA-0890-4BE5-91D3-855F0F9C5D17}" destId="{4B21A06F-7B9B-4365-BE7D-49F3C3C4067E}" srcOrd="0" destOrd="0" presId="urn:microsoft.com/office/officeart/2005/8/layout/venn1"/>
    <dgm:cxn modelId="{42EBCB5B-22BA-4153-9BAA-3F6AACE61E21}"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1_2" csCatId="accent1" phldr="1"/>
      <dgm:spPr/>
      <dgm:t>
        <a:bodyPr/>
        <a:lstStyle/>
        <a:p>
          <a:endParaRPr lang="zh-CN" altLang="en-US"/>
        </a:p>
      </dgm:t>
    </dgm:pt>
    <dgm:pt modelId="{1915BC4B-BCA9-40D7-A723-DC8DF4ED6355}">
      <dgm:prSet phldrT="[文本]"/>
      <dgm:spPr/>
      <dgm:t>
        <a:bodyPr/>
        <a:lstStyle/>
        <a:p>
          <a:r>
            <a:rPr lang="en-US" altLang="zh-CN" dirty="0" smtClean="0"/>
            <a:t>Update / Measurement update</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0B045FF6-9F46-4A69-981E-D9411C190E6B}" type="presOf" srcId="{AC2AEF6C-1096-4726-91D4-CCE0F520C5DF}" destId="{4961F13F-D00D-4620-8830-CF56D0B1432D}" srcOrd="0" destOrd="0" presId="urn:microsoft.com/office/officeart/2005/8/layout/default"/>
    <dgm:cxn modelId="{231FEF4D-CECD-4812-8C83-8409ACDE7A56}" type="presOf" srcId="{1915BC4B-BCA9-40D7-A723-DC8DF4ED6355}" destId="{28D6E456-030F-4910-AFC7-6831EC9E9452}" srcOrd="0" destOrd="0" presId="urn:microsoft.com/office/officeart/2005/8/layout/default"/>
    <dgm:cxn modelId="{68A62A9F-FC72-4BBA-BC59-BF38BAC3B2A9}"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1076B2ED-5793-4959-9625-EE5C066FAE82}" type="doc">
      <dgm:prSet loTypeId="urn:microsoft.com/office/officeart/2005/8/layout/venn1" loCatId="relationship" qsTypeId="urn:microsoft.com/office/officeart/2005/8/quickstyle/3d4" qsCatId="3D" csTypeId="urn:microsoft.com/office/officeart/2005/8/colors/accent2_2" csCatId="accent2" phldr="1"/>
      <dgm:spPr/>
      <dgm:t>
        <a:bodyPr/>
        <a:lstStyle/>
        <a:p>
          <a:endParaRPr lang="zh-CN" altLang="en-US"/>
        </a:p>
      </dgm:t>
    </dgm:pt>
    <dgm:pt modelId="{84777DFA-0890-4BE5-91D3-855F0F9C5D17}">
      <dgm:prSet/>
      <dgm:spPr/>
      <dgm:t>
        <a:bodyPr/>
        <a:lstStyle/>
        <a:p>
          <a:pPr rtl="0"/>
          <a:r>
            <a:rPr lang="en-US" b="1" dirty="0" smtClean="0"/>
            <a:t>Uncertainty</a:t>
          </a:r>
          <a:endParaRPr lang="zh-CN" b="1" dirty="0"/>
        </a:p>
      </dgm:t>
    </dgm:pt>
    <dgm:pt modelId="{27429937-B7C8-4DC8-9C4C-E128D617571E}" type="parTrans" cxnId="{F224461B-70C2-4900-805D-CB33C611A3F9}">
      <dgm:prSet/>
      <dgm:spPr/>
      <dgm:t>
        <a:bodyPr/>
        <a:lstStyle/>
        <a:p>
          <a:endParaRPr lang="zh-CN" altLang="en-US"/>
        </a:p>
      </dgm:t>
    </dgm:pt>
    <dgm:pt modelId="{7D5EFD66-40FA-40AB-9DA3-D2E0A5E342EE}" type="sibTrans" cxnId="{F224461B-70C2-4900-805D-CB33C611A3F9}">
      <dgm:prSet/>
      <dgm:spPr/>
      <dgm:t>
        <a:bodyPr/>
        <a:lstStyle/>
        <a:p>
          <a:endParaRPr lang="zh-CN" altLang="en-US"/>
        </a:p>
      </dgm:t>
    </dgm:pt>
    <dgm:pt modelId="{D324407F-4CB6-4779-ABDA-AC0650DE12BC}" type="pres">
      <dgm:prSet presAssocID="{1076B2ED-5793-4959-9625-EE5C066FAE82}" presName="compositeShape" presStyleCnt="0">
        <dgm:presLayoutVars>
          <dgm:chMax val="7"/>
          <dgm:dir/>
          <dgm:resizeHandles val="exact"/>
        </dgm:presLayoutVars>
      </dgm:prSet>
      <dgm:spPr/>
      <dgm:t>
        <a:bodyPr/>
        <a:lstStyle/>
        <a:p>
          <a:endParaRPr lang="zh-CN" altLang="en-US"/>
        </a:p>
      </dgm:t>
    </dgm:pt>
    <dgm:pt modelId="{4B21A06F-7B9B-4365-BE7D-49F3C3C4067E}" type="pres">
      <dgm:prSet presAssocID="{84777DFA-0890-4BE5-91D3-855F0F9C5D17}" presName="circ1TxSh" presStyleLbl="vennNode1" presStyleIdx="0" presStyleCnt="1" custLinFactNeighborX="-39343"/>
      <dgm:spPr/>
      <dgm:t>
        <a:bodyPr/>
        <a:lstStyle/>
        <a:p>
          <a:endParaRPr lang="zh-CN" altLang="en-US"/>
        </a:p>
      </dgm:t>
    </dgm:pt>
  </dgm:ptLst>
  <dgm:cxnLst>
    <dgm:cxn modelId="{62A51FCC-E9BE-43A8-B1F4-B922D7DBD1EB}" type="presOf" srcId="{84777DFA-0890-4BE5-91D3-855F0F9C5D17}" destId="{4B21A06F-7B9B-4365-BE7D-49F3C3C4067E}" srcOrd="0" destOrd="0" presId="urn:microsoft.com/office/officeart/2005/8/layout/venn1"/>
    <dgm:cxn modelId="{2A80F8CB-BD61-484B-A3A5-11AB6B672F1B}" type="presOf" srcId="{1076B2ED-5793-4959-9625-EE5C066FAE82}" destId="{D324407F-4CB6-4779-ABDA-AC0650DE12BC}" srcOrd="0" destOrd="0" presId="urn:microsoft.com/office/officeart/2005/8/layout/venn1"/>
    <dgm:cxn modelId="{F224461B-70C2-4900-805D-CB33C611A3F9}" srcId="{1076B2ED-5793-4959-9625-EE5C066FAE82}" destId="{84777DFA-0890-4BE5-91D3-855F0F9C5D17}" srcOrd="0" destOrd="0" parTransId="{27429937-B7C8-4DC8-9C4C-E128D617571E}" sibTransId="{7D5EFD66-40FA-40AB-9DA3-D2E0A5E342EE}"/>
    <dgm:cxn modelId="{78CF7D84-08A6-45CA-B4BA-04F811E72210}" type="presParOf" srcId="{D324407F-4CB6-4779-ABDA-AC0650DE12BC}" destId="{4B21A06F-7B9B-4365-BE7D-49F3C3C4067E}" srcOrd="0" destOrd="0" presId="urn:microsoft.com/office/officeart/2005/8/layout/ven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3_3" csCatId="accent3" phldr="1"/>
      <dgm:spPr/>
      <dgm:t>
        <a:bodyPr/>
        <a:lstStyle/>
        <a:p>
          <a:endParaRPr lang="zh-CN" altLang="en-US"/>
        </a:p>
      </dgm:t>
    </dgm:pt>
    <dgm:pt modelId="{1915BC4B-BCA9-40D7-A723-DC8DF4ED6355}">
      <dgm:prSet phldrT="[文本]"/>
      <dgm:spPr/>
      <dgm:t>
        <a:bodyPr/>
        <a:lstStyle/>
        <a:p>
          <a:r>
            <a:rPr lang="en-US" altLang="zh-CN" dirty="0" smtClean="0"/>
            <a:t>Predict / Process update</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custLinFactY="31117" custLinFactNeighborX="-3081" custLinFactNeighborY="100000">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404932B2-2044-46B0-B049-B4A4B9ABFCC1}" type="presOf" srcId="{AC2AEF6C-1096-4726-91D4-CCE0F520C5DF}" destId="{4961F13F-D00D-4620-8830-CF56D0B1432D}" srcOrd="0" destOrd="0" presId="urn:microsoft.com/office/officeart/2005/8/layout/default"/>
    <dgm:cxn modelId="{B644698D-5F78-4992-B12E-9386BAF04BE5}" type="presOf" srcId="{1915BC4B-BCA9-40D7-A723-DC8DF4ED6355}" destId="{28D6E456-030F-4910-AFC7-6831EC9E9452}" srcOrd="0" destOrd="0" presId="urn:microsoft.com/office/officeart/2005/8/layout/default"/>
    <dgm:cxn modelId="{231165A0-DCFE-4309-BCEB-38BD8896BB41}"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DE681E1-6B70-4FB2-85F5-38A24A6F556D}" type="doc">
      <dgm:prSet loTypeId="urn:microsoft.com/office/officeart/2005/8/layout/vList5" loCatId="list" qsTypeId="urn:microsoft.com/office/officeart/2005/8/quickstyle/3d1" qsCatId="3D" csTypeId="urn:microsoft.com/office/officeart/2005/8/colors/accent2_2" csCatId="accent2" phldr="1"/>
      <dgm:spPr/>
      <dgm:t>
        <a:bodyPr/>
        <a:lstStyle/>
        <a:p>
          <a:endParaRPr lang="zh-CN" altLang="en-US"/>
        </a:p>
      </dgm:t>
    </dgm:pt>
    <dgm:pt modelId="{9CFCDFF9-7B47-464F-A3E5-E2F523A1AE3A}">
      <dgm:prSet/>
      <dgm:spPr/>
      <dgm:t>
        <a:bodyPr/>
        <a:lstStyle/>
        <a:p>
          <a:pPr rtl="0"/>
          <a:r>
            <a:rPr lang="en-US" smtClean="0"/>
            <a:t>Conditional probability</a:t>
          </a:r>
          <a:endParaRPr lang="zh-CN"/>
        </a:p>
      </dgm:t>
    </dgm:pt>
    <dgm:pt modelId="{259FE6B9-35C5-491B-A04F-462D15323F27}" type="parTrans" cxnId="{7D066036-6B09-4C79-ABE7-375C11601826}">
      <dgm:prSet/>
      <dgm:spPr/>
      <dgm:t>
        <a:bodyPr/>
        <a:lstStyle/>
        <a:p>
          <a:endParaRPr lang="zh-CN" altLang="en-US"/>
        </a:p>
      </dgm:t>
    </dgm:pt>
    <dgm:pt modelId="{54E43868-3211-4C8F-AE34-04ED857B1D44}" type="sibTrans" cxnId="{7D066036-6B09-4C79-ABE7-375C11601826}">
      <dgm:prSet/>
      <dgm:spPr/>
      <dgm:t>
        <a:bodyPr/>
        <a:lstStyle/>
        <a:p>
          <a:endParaRPr lang="zh-CN" altLang="en-US"/>
        </a:p>
      </dgm:t>
    </dgm:pt>
    <dgm:pt modelId="{80FEF677-64C2-4914-BBBD-649CE2876573}" type="pres">
      <dgm:prSet presAssocID="{1DE681E1-6B70-4FB2-85F5-38A24A6F556D}" presName="Name0" presStyleCnt="0">
        <dgm:presLayoutVars>
          <dgm:dir/>
          <dgm:animLvl val="lvl"/>
          <dgm:resizeHandles val="exact"/>
        </dgm:presLayoutVars>
      </dgm:prSet>
      <dgm:spPr/>
      <dgm:t>
        <a:bodyPr/>
        <a:lstStyle/>
        <a:p>
          <a:endParaRPr lang="zh-CN" altLang="en-US"/>
        </a:p>
      </dgm:t>
    </dgm:pt>
    <dgm:pt modelId="{2B533BEF-C5F6-46B8-B109-C34D12C748A6}" type="pres">
      <dgm:prSet presAssocID="{9CFCDFF9-7B47-464F-A3E5-E2F523A1AE3A}" presName="linNode" presStyleCnt="0"/>
      <dgm:spPr/>
    </dgm:pt>
    <dgm:pt modelId="{8C7CDBB3-C13F-469A-9935-B836363F3252}" type="pres">
      <dgm:prSet presAssocID="{9CFCDFF9-7B47-464F-A3E5-E2F523A1AE3A}" presName="parentText" presStyleLbl="node1" presStyleIdx="0" presStyleCnt="1" custScaleX="220369">
        <dgm:presLayoutVars>
          <dgm:chMax val="1"/>
          <dgm:bulletEnabled val="1"/>
        </dgm:presLayoutVars>
      </dgm:prSet>
      <dgm:spPr/>
      <dgm:t>
        <a:bodyPr/>
        <a:lstStyle/>
        <a:p>
          <a:endParaRPr lang="zh-CN" altLang="en-US"/>
        </a:p>
      </dgm:t>
    </dgm:pt>
  </dgm:ptLst>
  <dgm:cxnLst>
    <dgm:cxn modelId="{7D066036-6B09-4C79-ABE7-375C11601826}" srcId="{1DE681E1-6B70-4FB2-85F5-38A24A6F556D}" destId="{9CFCDFF9-7B47-464F-A3E5-E2F523A1AE3A}" srcOrd="0" destOrd="0" parTransId="{259FE6B9-35C5-491B-A04F-462D15323F27}" sibTransId="{54E43868-3211-4C8F-AE34-04ED857B1D44}"/>
    <dgm:cxn modelId="{E51BF069-6F39-484A-9187-67A5D032EEC0}" type="presOf" srcId="{1DE681E1-6B70-4FB2-85F5-38A24A6F556D}" destId="{80FEF677-64C2-4914-BBBD-649CE2876573}" srcOrd="0" destOrd="0" presId="urn:microsoft.com/office/officeart/2005/8/layout/vList5"/>
    <dgm:cxn modelId="{B008EC04-B42C-4C02-96A7-5C573F28A583}" type="presOf" srcId="{9CFCDFF9-7B47-464F-A3E5-E2F523A1AE3A}" destId="{8C7CDBB3-C13F-469A-9935-B836363F3252}" srcOrd="0" destOrd="0" presId="urn:microsoft.com/office/officeart/2005/8/layout/vList5"/>
    <dgm:cxn modelId="{B01AA842-6A93-4A75-90C1-868636F246D2}" type="presParOf" srcId="{80FEF677-64C2-4914-BBBD-649CE2876573}" destId="{2B533BEF-C5F6-46B8-B109-C34D12C748A6}" srcOrd="0" destOrd="0" presId="urn:microsoft.com/office/officeart/2005/8/layout/vList5"/>
    <dgm:cxn modelId="{D57A6569-9B63-4E03-A06A-0B567DAD28E6}" type="presParOf" srcId="{2B533BEF-C5F6-46B8-B109-C34D12C748A6}" destId="{8C7CDBB3-C13F-469A-9935-B836363F3252}" srcOrd="0" destOrd="0" presId="urn:microsoft.com/office/officeart/2005/8/layout/vList5"/>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DE681E1-6B70-4FB2-85F5-38A24A6F556D}" type="doc">
      <dgm:prSet loTypeId="urn:microsoft.com/office/officeart/2005/8/layout/vList5" loCatId="list" qsTypeId="urn:microsoft.com/office/officeart/2005/8/quickstyle/3d1" qsCatId="3D" csTypeId="urn:microsoft.com/office/officeart/2005/8/colors/accent2_2" csCatId="accent2" phldr="1"/>
      <dgm:spPr/>
      <dgm:t>
        <a:bodyPr/>
        <a:lstStyle/>
        <a:p>
          <a:endParaRPr lang="zh-CN" altLang="en-US"/>
        </a:p>
      </dgm:t>
    </dgm:pt>
    <dgm:pt modelId="{9CFCDFF9-7B47-464F-A3E5-E2F523A1AE3A}">
      <dgm:prSet/>
      <dgm:spPr/>
      <dgm:t>
        <a:bodyPr/>
        <a:lstStyle/>
        <a:p>
          <a:pPr rtl="0"/>
          <a:r>
            <a:rPr lang="en-US" smtClean="0"/>
            <a:t>Conditional probability</a:t>
          </a:r>
          <a:endParaRPr lang="zh-CN"/>
        </a:p>
      </dgm:t>
    </dgm:pt>
    <dgm:pt modelId="{259FE6B9-35C5-491B-A04F-462D15323F27}" type="parTrans" cxnId="{7D066036-6B09-4C79-ABE7-375C11601826}">
      <dgm:prSet/>
      <dgm:spPr/>
      <dgm:t>
        <a:bodyPr/>
        <a:lstStyle/>
        <a:p>
          <a:endParaRPr lang="zh-CN" altLang="en-US"/>
        </a:p>
      </dgm:t>
    </dgm:pt>
    <dgm:pt modelId="{54E43868-3211-4C8F-AE34-04ED857B1D44}" type="sibTrans" cxnId="{7D066036-6B09-4C79-ABE7-375C11601826}">
      <dgm:prSet/>
      <dgm:spPr/>
      <dgm:t>
        <a:bodyPr/>
        <a:lstStyle/>
        <a:p>
          <a:endParaRPr lang="zh-CN" altLang="en-US"/>
        </a:p>
      </dgm:t>
    </dgm:pt>
    <dgm:pt modelId="{80FEF677-64C2-4914-BBBD-649CE2876573}" type="pres">
      <dgm:prSet presAssocID="{1DE681E1-6B70-4FB2-85F5-38A24A6F556D}" presName="Name0" presStyleCnt="0">
        <dgm:presLayoutVars>
          <dgm:dir/>
          <dgm:animLvl val="lvl"/>
          <dgm:resizeHandles val="exact"/>
        </dgm:presLayoutVars>
      </dgm:prSet>
      <dgm:spPr/>
      <dgm:t>
        <a:bodyPr/>
        <a:lstStyle/>
        <a:p>
          <a:endParaRPr lang="zh-CN" altLang="en-US"/>
        </a:p>
      </dgm:t>
    </dgm:pt>
    <dgm:pt modelId="{2B533BEF-C5F6-46B8-B109-C34D12C748A6}" type="pres">
      <dgm:prSet presAssocID="{9CFCDFF9-7B47-464F-A3E5-E2F523A1AE3A}" presName="linNode" presStyleCnt="0"/>
      <dgm:spPr/>
    </dgm:pt>
    <dgm:pt modelId="{8C7CDBB3-C13F-469A-9935-B836363F3252}" type="pres">
      <dgm:prSet presAssocID="{9CFCDFF9-7B47-464F-A3E5-E2F523A1AE3A}" presName="parentText" presStyleLbl="node1" presStyleIdx="0" presStyleCnt="1" custScaleX="220369">
        <dgm:presLayoutVars>
          <dgm:chMax val="1"/>
          <dgm:bulletEnabled val="1"/>
        </dgm:presLayoutVars>
      </dgm:prSet>
      <dgm:spPr/>
      <dgm:t>
        <a:bodyPr/>
        <a:lstStyle/>
        <a:p>
          <a:endParaRPr lang="zh-CN" altLang="en-US"/>
        </a:p>
      </dgm:t>
    </dgm:pt>
  </dgm:ptLst>
  <dgm:cxnLst>
    <dgm:cxn modelId="{0F4195A2-95CF-423B-A32E-782814997AD1}" type="presOf" srcId="{1DE681E1-6B70-4FB2-85F5-38A24A6F556D}" destId="{80FEF677-64C2-4914-BBBD-649CE2876573}" srcOrd="0" destOrd="0" presId="urn:microsoft.com/office/officeart/2005/8/layout/vList5"/>
    <dgm:cxn modelId="{7D066036-6B09-4C79-ABE7-375C11601826}" srcId="{1DE681E1-6B70-4FB2-85F5-38A24A6F556D}" destId="{9CFCDFF9-7B47-464F-A3E5-E2F523A1AE3A}" srcOrd="0" destOrd="0" parTransId="{259FE6B9-35C5-491B-A04F-462D15323F27}" sibTransId="{54E43868-3211-4C8F-AE34-04ED857B1D44}"/>
    <dgm:cxn modelId="{380394D8-8024-4D18-9D68-6B2FD9BF64D9}" type="presOf" srcId="{9CFCDFF9-7B47-464F-A3E5-E2F523A1AE3A}" destId="{8C7CDBB3-C13F-469A-9935-B836363F3252}" srcOrd="0" destOrd="0" presId="urn:microsoft.com/office/officeart/2005/8/layout/vList5"/>
    <dgm:cxn modelId="{EB981D31-199A-46B6-A7AF-9D6E85D73436}" type="presParOf" srcId="{80FEF677-64C2-4914-BBBD-649CE2876573}" destId="{2B533BEF-C5F6-46B8-B109-C34D12C748A6}" srcOrd="0" destOrd="0" presId="urn:microsoft.com/office/officeart/2005/8/layout/vList5"/>
    <dgm:cxn modelId="{65DCEA4F-B4D6-4663-BF67-5215B2B8BBE1}" type="presParOf" srcId="{2B533BEF-C5F6-46B8-B109-C34D12C748A6}" destId="{8C7CDBB3-C13F-469A-9935-B836363F3252}"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D1EE6-3FE8-4FBC-9D14-888A700E7BC6}">
      <dsp:nvSpPr>
        <dsp:cNvPr id="0" name=""/>
        <dsp:cNvSpPr/>
      </dsp:nvSpPr>
      <dsp:spPr>
        <a:xfrm>
          <a:off x="0" y="13353"/>
          <a:ext cx="8136904" cy="1979640"/>
        </a:xfrm>
        <a:prstGeom prst="roundRect">
          <a:avLst/>
        </a:prstGeom>
        <a:gradFill rotWithShape="0">
          <a:gsLst>
            <a:gs pos="0">
              <a:schemeClr val="accent2">
                <a:alpha val="90000"/>
                <a:hueOff val="0"/>
                <a:satOff val="0"/>
                <a:lumOff val="0"/>
                <a:alphaOff val="0"/>
                <a:tint val="94000"/>
                <a:satMod val="180000"/>
                <a:lumMod val="98000"/>
              </a:schemeClr>
            </a:gs>
            <a:gs pos="100000">
              <a:schemeClr val="accent2">
                <a:alpha val="90000"/>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en-US" sz="3600" b="1" kern="1200" dirty="0" smtClean="0"/>
            <a:t>To use continuous probability distributions to describe beliefs, we need Kalman filter-liked algorithms…</a:t>
          </a:r>
          <a:endParaRPr lang="zh-CN" sz="3600" b="1" kern="1200" dirty="0"/>
        </a:p>
      </dsp:txBody>
      <dsp:txXfrm>
        <a:off x="96638" y="109991"/>
        <a:ext cx="7943628" cy="1786364"/>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530B1A-5C87-4A28-936E-FDB058E70DEC}">
      <dsp:nvSpPr>
        <dsp:cNvPr id="0" name=""/>
        <dsp:cNvSpPr/>
      </dsp:nvSpPr>
      <dsp:spPr>
        <a:xfrm>
          <a:off x="0" y="86567"/>
          <a:ext cx="3881144" cy="3088800"/>
        </a:xfrm>
        <a:prstGeom prst="roundRect">
          <a:avLst/>
        </a:prstGeom>
        <a:gradFill rotWithShape="0">
          <a:gsLst>
            <a:gs pos="0">
              <a:schemeClr val="accent1">
                <a:hueOff val="0"/>
                <a:satOff val="0"/>
                <a:lumOff val="0"/>
                <a:alphaOff val="0"/>
                <a:tint val="94000"/>
                <a:satMod val="180000"/>
                <a:lumMod val="98000"/>
              </a:schemeClr>
            </a:gs>
            <a:gs pos="100000">
              <a:schemeClr val="accent1">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en-US" sz="3000" b="1" kern="1200" dirty="0" smtClean="0"/>
            <a:t>The motion is executed correctly at a probability of </a:t>
          </a:r>
          <a:r>
            <a:rPr lang="en-US" sz="3000" b="1" kern="1200" dirty="0" smtClean="0">
              <a:solidFill>
                <a:srgbClr val="FFFF00"/>
              </a:solidFill>
            </a:rPr>
            <a:t>0.8. When the motion fails, the robot won’t move at all</a:t>
          </a:r>
          <a:endParaRPr lang="zh-CN" sz="3000" b="1" kern="1200" dirty="0">
            <a:solidFill>
              <a:srgbClr val="FFFF00"/>
            </a:solidFill>
          </a:endParaRPr>
        </a:p>
      </dsp:txBody>
      <dsp:txXfrm>
        <a:off x="150783" y="237350"/>
        <a:ext cx="3579578" cy="2787234"/>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A797D-E4B6-4530-85EB-E8AEBD2303F8}">
      <dsp:nvSpPr>
        <dsp:cNvPr id="0" name=""/>
        <dsp:cNvSpPr/>
      </dsp:nvSpPr>
      <dsp:spPr>
        <a:xfrm>
          <a:off x="0" y="1373904"/>
          <a:ext cx="8496944" cy="1597050"/>
        </a:xfrm>
        <a:prstGeom prst="roundRect">
          <a:avLst/>
        </a:prstGeom>
        <a:gradFill rotWithShape="0">
          <a:gsLst>
            <a:gs pos="0">
              <a:schemeClr val="accent1">
                <a:hueOff val="0"/>
                <a:satOff val="0"/>
                <a:lumOff val="0"/>
                <a:alphaOff val="0"/>
                <a:tint val="94000"/>
                <a:satMod val="180000"/>
                <a:lumMod val="98000"/>
              </a:schemeClr>
            </a:gs>
            <a:gs pos="100000">
              <a:schemeClr val="accent1">
                <a:hueOff val="0"/>
                <a:satOff val="0"/>
                <a:lumOff val="0"/>
                <a:alphaOff val="0"/>
                <a:satMod val="130000"/>
              </a:schemeClr>
            </a:gs>
          </a:gsLst>
          <a:lin ang="5160000" scaled="0"/>
        </a:gradFill>
        <a:ln>
          <a:noFill/>
        </a:ln>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rtl="0">
            <a:lnSpc>
              <a:spcPct val="90000"/>
            </a:lnSpc>
            <a:spcBef>
              <a:spcPct val="0"/>
            </a:spcBef>
            <a:spcAft>
              <a:spcPct val="35000"/>
            </a:spcAft>
          </a:pPr>
          <a:r>
            <a:rPr lang="en-US" altLang="zh-CN" sz="4000" b="1" kern="1200" dirty="0" smtClean="0"/>
            <a:t>The sensor measurement is correct at a probability of </a:t>
          </a:r>
          <a:r>
            <a:rPr lang="en-US" altLang="zh-CN" sz="4000" b="1" kern="1200" dirty="0" smtClean="0">
              <a:solidFill>
                <a:srgbClr val="FFFF00"/>
              </a:solidFill>
            </a:rPr>
            <a:t>0.7</a:t>
          </a:r>
          <a:endParaRPr lang="zh-CN" sz="4000" b="1" kern="1200" dirty="0">
            <a:solidFill>
              <a:srgbClr val="FFFF00"/>
            </a:solidFill>
          </a:endParaRPr>
        </a:p>
      </dsp:txBody>
      <dsp:txXfrm>
        <a:off x="77962" y="1451866"/>
        <a:ext cx="8341020" cy="1441126"/>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21A06F-7B9B-4365-BE7D-49F3C3C4067E}">
      <dsp:nvSpPr>
        <dsp:cNvPr id="0" name=""/>
        <dsp:cNvSpPr/>
      </dsp:nvSpPr>
      <dsp:spPr>
        <a:xfrm>
          <a:off x="318189" y="0"/>
          <a:ext cx="1293821" cy="1293821"/>
        </a:xfrm>
        <a:prstGeom prst="ellipse">
          <a:avLst/>
        </a:prstGeom>
        <a:solidFill>
          <a:schemeClr val="accent3">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77900" rtl="0">
            <a:lnSpc>
              <a:spcPct val="90000"/>
            </a:lnSpc>
            <a:spcBef>
              <a:spcPct val="0"/>
            </a:spcBef>
            <a:spcAft>
              <a:spcPct val="35000"/>
            </a:spcAft>
          </a:pPr>
          <a:r>
            <a:rPr lang="en-US" sz="2200" b="1" kern="1200" dirty="0" smtClean="0"/>
            <a:t>Entropy</a:t>
          </a:r>
          <a:endParaRPr lang="zh-CN" sz="2200" b="1" kern="1200" dirty="0"/>
        </a:p>
      </dsp:txBody>
      <dsp:txXfrm>
        <a:off x="507665" y="189476"/>
        <a:ext cx="914869" cy="914869"/>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21A06F-7B9B-4365-BE7D-49F3C3C4067E}">
      <dsp:nvSpPr>
        <dsp:cNvPr id="0" name=""/>
        <dsp:cNvSpPr/>
      </dsp:nvSpPr>
      <dsp:spPr>
        <a:xfrm>
          <a:off x="0" y="0"/>
          <a:ext cx="1293821" cy="1293821"/>
        </a:xfrm>
        <a:prstGeom prst="ellipse">
          <a:avLst/>
        </a:prstGeom>
        <a:solidFill>
          <a:schemeClr val="accent1">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622300" rtl="0">
            <a:lnSpc>
              <a:spcPct val="90000"/>
            </a:lnSpc>
            <a:spcBef>
              <a:spcPct val="0"/>
            </a:spcBef>
            <a:spcAft>
              <a:spcPct val="35000"/>
            </a:spcAft>
          </a:pPr>
          <a:r>
            <a:rPr lang="en-US" sz="1400" b="1" kern="1200" dirty="0" smtClean="0"/>
            <a:t>Informative</a:t>
          </a:r>
          <a:endParaRPr lang="zh-CN" sz="1400" b="1" kern="1200" dirty="0"/>
        </a:p>
      </dsp:txBody>
      <dsp:txXfrm>
        <a:off x="189476" y="189476"/>
        <a:ext cx="914869" cy="9148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21A06F-7B9B-4365-BE7D-49F3C3C4067E}">
      <dsp:nvSpPr>
        <dsp:cNvPr id="0" name=""/>
        <dsp:cNvSpPr/>
      </dsp:nvSpPr>
      <dsp:spPr>
        <a:xfrm>
          <a:off x="0" y="0"/>
          <a:ext cx="1293821" cy="1293821"/>
        </a:xfrm>
        <a:prstGeom prst="ellipse">
          <a:avLst/>
        </a:prstGeom>
        <a:solidFill>
          <a:schemeClr val="accent2">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622300" rtl="0">
            <a:lnSpc>
              <a:spcPct val="90000"/>
            </a:lnSpc>
            <a:spcBef>
              <a:spcPct val="0"/>
            </a:spcBef>
            <a:spcAft>
              <a:spcPct val="35000"/>
            </a:spcAft>
          </a:pPr>
          <a:r>
            <a:rPr lang="en-US" sz="1400" b="1" kern="1200" dirty="0" smtClean="0"/>
            <a:t>Uncertainty</a:t>
          </a:r>
          <a:endParaRPr lang="zh-CN" sz="1400" b="1" kern="1200" dirty="0"/>
        </a:p>
      </dsp:txBody>
      <dsp:txXfrm>
        <a:off x="189476" y="189476"/>
        <a:ext cx="914869" cy="9148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831523-55E5-475A-8106-0CFB980578FE}" type="datetimeFigureOut">
              <a:rPr lang="zh-CN" altLang="en-US" smtClean="0"/>
              <a:t>2013/10/28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7DF157-2AD7-42C6-BB98-0F1560C7D95D}" type="slidenum">
              <a:rPr lang="zh-CN" altLang="en-US" smtClean="0"/>
              <a:t>‹#›</a:t>
            </a:fld>
            <a:endParaRPr lang="zh-CN" altLang="en-US"/>
          </a:p>
        </p:txBody>
      </p:sp>
    </p:spTree>
    <p:extLst>
      <p:ext uri="{BB962C8B-B14F-4D97-AF65-F5344CB8AC3E}">
        <p14:creationId xmlns:p14="http://schemas.microsoft.com/office/powerpoint/2010/main" val="3234968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09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369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8424863" cy="6413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11188" y="1306513"/>
            <a:ext cx="8410575" cy="47990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a:xfrm>
            <a:off x="2244725" y="6276975"/>
            <a:ext cx="4913313" cy="457200"/>
          </a:xfrm>
          <a:prstGeom prst="rect">
            <a:avLst/>
          </a:prstGeom>
        </p:spPr>
        <p:txBody>
          <a:bodyPr/>
          <a:lstStyle>
            <a:lvl1pPr>
              <a:defRPr/>
            </a:lvl1pPr>
          </a:lstStyle>
          <a:p>
            <a:endParaRPr lang="en-US" altLang="zh-CN"/>
          </a:p>
        </p:txBody>
      </p:sp>
      <p:sp>
        <p:nvSpPr>
          <p:cNvPr id="5" name="日期占位符 4"/>
          <p:cNvSpPr>
            <a:spLocks noGrp="1"/>
          </p:cNvSpPr>
          <p:nvPr>
            <p:ph type="dt" sz="half" idx="11"/>
          </p:nvPr>
        </p:nvSpPr>
        <p:spPr>
          <a:xfrm>
            <a:off x="195263" y="6286500"/>
            <a:ext cx="1254125" cy="457200"/>
          </a:xfrm>
          <a:prstGeom prst="rect">
            <a:avLst/>
          </a:prstGeom>
        </p:spPr>
        <p:txBody>
          <a:bodyPr/>
          <a:lstStyle>
            <a:lvl1pPr>
              <a:defRPr/>
            </a:lvl1pPr>
          </a:lstStyle>
          <a:p>
            <a:fld id="{7606F2B1-731A-4B1D-8A13-828AAFC77FFC}" type="datetime1">
              <a:rPr lang="en-US" altLang="zh-CN"/>
              <a:pPr/>
              <a:t>10/28/2013</a:t>
            </a:fld>
            <a:endParaRPr lang="en-US" altLang="zh-CN"/>
          </a:p>
        </p:txBody>
      </p:sp>
      <p:sp>
        <p:nvSpPr>
          <p:cNvPr id="6" name="灯片编号占位符 5"/>
          <p:cNvSpPr>
            <a:spLocks noGrp="1"/>
          </p:cNvSpPr>
          <p:nvPr>
            <p:ph type="sldNum" sz="quarter" idx="12"/>
          </p:nvPr>
        </p:nvSpPr>
        <p:spPr>
          <a:xfrm>
            <a:off x="8385175" y="6286500"/>
            <a:ext cx="611188" cy="457200"/>
          </a:xfrm>
          <a:prstGeom prst="rect">
            <a:avLst/>
          </a:prstGeom>
        </p:spPr>
        <p:txBody>
          <a:bodyPr/>
          <a:lstStyle>
            <a:lvl1pPr>
              <a:defRPr/>
            </a:lvl1pPr>
          </a:lstStyle>
          <a:p>
            <a:fld id="{F0C8F85D-F9C6-429B-B704-080DB1DA6C08}" type="slidenum">
              <a:rPr lang="en-US" altLang="zh-CN"/>
              <a:pPr/>
              <a:t>‹#›</a:t>
            </a:fld>
            <a:endParaRPr lang="en-US" altLang="zh-CN"/>
          </a:p>
        </p:txBody>
      </p:sp>
    </p:spTree>
    <p:extLst>
      <p:ext uri="{BB962C8B-B14F-4D97-AF65-F5344CB8AC3E}">
        <p14:creationId xmlns:p14="http://schemas.microsoft.com/office/powerpoint/2010/main" val="3882266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35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2013/10/28</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407330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886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78813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9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2013/10/28</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52683979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直接连接符 8"/>
          <p:cNvCxnSpPr/>
          <p:nvPr userDrawn="1"/>
        </p:nvCxnSpPr>
        <p:spPr>
          <a:xfrm>
            <a:off x="179512" y="6597352"/>
            <a:ext cx="4908663"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2" name="TextBox 11"/>
          <p:cNvSpPr txBox="1"/>
          <p:nvPr userDrawn="1"/>
        </p:nvSpPr>
        <p:spPr>
          <a:xfrm>
            <a:off x="5207953" y="6443463"/>
            <a:ext cx="3828543" cy="307777"/>
          </a:xfrm>
          <a:prstGeom prst="rect">
            <a:avLst/>
          </a:prstGeom>
          <a:noFill/>
        </p:spPr>
        <p:txBody>
          <a:bodyPr wrap="square" rtlCol="0">
            <a:spAutoFit/>
          </a:bodyPr>
          <a:lstStyle/>
          <a:p>
            <a:r>
              <a:rPr lang="en-US" altLang="zh-CN" sz="1400" b="0" i="1" dirty="0" smtClean="0">
                <a:solidFill>
                  <a:srgbClr val="0066FF"/>
                </a:solidFill>
                <a:effectLst>
                  <a:outerShdw blurRad="38100" dist="38100" dir="2700000" algn="tl">
                    <a:srgbClr val="000000">
                      <a:alpha val="43137"/>
                    </a:srgbClr>
                  </a:outerShdw>
                </a:effectLst>
                <a:latin typeface="Corbel" pitchFamily="34" charset="0"/>
                <a:cs typeface="Tunga" pitchFamily="34" charset="0"/>
              </a:rPr>
              <a:t>Machine Perception and Interaction Group (MPIG)</a:t>
            </a:r>
            <a:endParaRPr lang="zh-CN" altLang="en-US" sz="1400" b="0" i="1" dirty="0">
              <a:effectLst>
                <a:outerShdw blurRad="38100" dist="38100" dir="2700000" algn="tl">
                  <a:srgbClr val="000000">
                    <a:alpha val="43137"/>
                  </a:srgbClr>
                </a:outerShdw>
              </a:effectLst>
              <a:latin typeface="Corbel" pitchFamily="34" charset="0"/>
              <a:cs typeface="Tunga" pitchFamily="34" charset="0"/>
            </a:endParaRPr>
          </a:p>
        </p:txBody>
      </p:sp>
    </p:spTree>
    <p:extLst>
      <p:ext uri="{BB962C8B-B14F-4D97-AF65-F5344CB8AC3E}">
        <p14:creationId xmlns:p14="http://schemas.microsoft.com/office/powerpoint/2010/main" val="477089055"/>
      </p:ext>
    </p:extLst>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529127"/>
      </p:ext>
    </p:extLst>
  </p:cSld>
  <p:clrMap bg1="lt1" tx1="dk1" bg2="lt2" tx2="dk2" accent1="accent1" accent2="accent2" accent3="accent3" accent4="accent4" accent5="accent5" accent6="accent6" hlink="hlink" folHlink="folHlink"/>
  <p:sldLayoutIdLst>
    <p:sldLayoutId id="2147483653" r:id="rId1"/>
    <p:sldLayoutId id="2147483674"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118698"/>
      </p:ext>
    </p:extLst>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D:\Works\Teach\Mobile Robot\735_61248871592.jpg"/>
          <p:cNvPicPr>
            <a:picLocks noChangeAspect="1" noChangeArrowheads="1"/>
          </p:cNvPicPr>
          <p:nvPr userDrawn="1"/>
        </p:nvPicPr>
        <p:blipFill rotWithShape="1">
          <a:blip r:embed="rId3">
            <a:lum bright="70000" contrast="-70000"/>
            <a:extLst>
              <a:ext uri="{28A0092B-C50C-407E-A947-70E740481C1C}">
                <a14:useLocalDpi xmlns:a14="http://schemas.microsoft.com/office/drawing/2010/main" val="0"/>
              </a:ext>
            </a:extLst>
          </a:blip>
          <a:srcRect l="12261" r="12739" b="9597"/>
          <a:stretch/>
        </p:blipFill>
        <p:spPr bwMode="auto">
          <a:xfrm>
            <a:off x="-1" y="-30727"/>
            <a:ext cx="9144001" cy="688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561412"/>
      </p:ext>
    </p:extLst>
  </p:cSld>
  <p:clrMap bg1="lt1" tx1="dk1" bg2="lt2" tx2="dk2" accent1="accent1" accent2="accent2" accent3="accent3" accent4="accent4" accent5="accent5" accent6="accent6" hlink="hlink" folHlink="folHlink"/>
  <p:sldLayoutIdLst>
    <p:sldLayoutId id="214748365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37995"/>
      </p:ext>
    </p:extLst>
  </p:cSld>
  <p:clrMap bg1="lt1" tx1="dk1" bg2="lt2" tx2="dk2" accent1="accent1" accent2="accent2" accent3="accent3" accent4="accent4" accent5="accent5" accent6="accent6" hlink="hlink" folHlink="folHlink"/>
  <p:sldLayoutIdLst>
    <p:sldLayoutId id="214748365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duotone>
              <a:prstClr val="black"/>
              <a:schemeClr val="accent6">
                <a:tint val="45000"/>
                <a:satMod val="400000"/>
              </a:schemeClr>
            </a:duotone>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568803"/>
      </p:ext>
    </p:extLst>
  </p:cSld>
  <p:clrMap bg1="dk2" tx1="lt1" bg2="dk1" tx2="lt2" accent1="accent1" accent2="accent2" accent3="accent3" accent4="accent4" accent5="accent5" accent6="accent6" hlink="hlink" folHlink="folHlink"/>
  <p:sldLayoutIdLst>
    <p:sldLayoutId id="2147483661" r:id="rId1"/>
  </p:sldLayoutIdLst>
  <p:transition/>
  <p:txStyles>
    <p:titleStyle>
      <a:lvl1pPr algn="ctr" rtl="0" eaLnBrk="1" fontAlgn="base" hangingPunct="1">
        <a:spcBef>
          <a:spcPct val="0"/>
        </a:spcBef>
        <a:spcAft>
          <a:spcPct val="0"/>
        </a:spcAft>
        <a:defRPr sz="4900">
          <a:solidFill>
            <a:schemeClr val="tx1"/>
          </a:solidFill>
          <a:latin typeface="+mj-lt"/>
          <a:ea typeface="+mj-ea"/>
          <a:cs typeface="+mj-cs"/>
          <a:sym typeface="Gill Sans" charset="0"/>
        </a:defRPr>
      </a:lvl1pPr>
      <a:lvl2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2pPr>
      <a:lvl3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3pPr>
      <a:lvl4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4pPr>
      <a:lvl5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5pPr>
      <a:lvl6pPr marL="321440"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6pPr>
      <a:lvl7pPr marL="642882"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7pPr>
      <a:lvl8pPr marL="96432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8pPr>
      <a:lvl9pPr marL="128576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9pPr>
    </p:titleStyle>
    <p:bodyStyle>
      <a:lvl1pPr marL="241080" indent="-241080" algn="ctr" rtl="0" eaLnBrk="1" fontAlgn="base" hangingPunct="1">
        <a:spcBef>
          <a:spcPct val="0"/>
        </a:spcBef>
        <a:spcAft>
          <a:spcPct val="0"/>
        </a:spcAft>
        <a:buChar char="•"/>
        <a:defRPr sz="2400">
          <a:solidFill>
            <a:schemeClr val="tx1"/>
          </a:solidFill>
          <a:latin typeface="+mn-lt"/>
          <a:ea typeface="+mn-ea"/>
          <a:cs typeface="+mn-cs"/>
          <a:sym typeface="Gill Sans" charset="0"/>
        </a:defRPr>
      </a:lvl1pPr>
      <a:lvl2pPr marL="522341" indent="-200901" algn="ctr" rtl="0" eaLnBrk="1" fontAlgn="base" hangingPunct="1">
        <a:spcBef>
          <a:spcPct val="0"/>
        </a:spcBef>
        <a:spcAft>
          <a:spcPct val="0"/>
        </a:spcAft>
        <a:buChar char="–"/>
        <a:defRPr sz="2400">
          <a:solidFill>
            <a:schemeClr val="tx1"/>
          </a:solidFill>
          <a:latin typeface="+mn-lt"/>
          <a:ea typeface="+mn-ea"/>
          <a:cs typeface="+mn-cs"/>
          <a:sym typeface="Gill Sans" charset="0"/>
        </a:defRPr>
      </a:lvl2pPr>
      <a:lvl3pPr marL="803602"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3pPr>
      <a:lvl4pPr marL="112504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4pPr>
      <a:lvl5pPr marL="144648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5pPr>
      <a:lvl6pPr marL="321440" algn="ctr" rtl="0" eaLnBrk="1" fontAlgn="base" hangingPunct="1">
        <a:spcBef>
          <a:spcPct val="0"/>
        </a:spcBef>
        <a:spcAft>
          <a:spcPct val="0"/>
        </a:spcAft>
        <a:defRPr sz="2400">
          <a:solidFill>
            <a:schemeClr val="tx1"/>
          </a:solidFill>
          <a:latin typeface="+mn-lt"/>
          <a:ea typeface="+mn-ea"/>
          <a:cs typeface="+mn-cs"/>
          <a:sym typeface="Gill Sans" charset="0"/>
        </a:defRPr>
      </a:lvl6pPr>
      <a:lvl7pPr marL="642882" algn="ctr" rtl="0" eaLnBrk="1" fontAlgn="base" hangingPunct="1">
        <a:spcBef>
          <a:spcPct val="0"/>
        </a:spcBef>
        <a:spcAft>
          <a:spcPct val="0"/>
        </a:spcAft>
        <a:defRPr sz="2400">
          <a:solidFill>
            <a:schemeClr val="tx1"/>
          </a:solidFill>
          <a:latin typeface="+mn-lt"/>
          <a:ea typeface="+mn-ea"/>
          <a:cs typeface="+mn-cs"/>
          <a:sym typeface="Gill Sans" charset="0"/>
        </a:defRPr>
      </a:lvl7pPr>
      <a:lvl8pPr marL="964323" algn="ctr" rtl="0" eaLnBrk="1" fontAlgn="base" hangingPunct="1">
        <a:spcBef>
          <a:spcPct val="0"/>
        </a:spcBef>
        <a:spcAft>
          <a:spcPct val="0"/>
        </a:spcAft>
        <a:defRPr sz="2400">
          <a:solidFill>
            <a:schemeClr val="tx1"/>
          </a:solidFill>
          <a:latin typeface="+mn-lt"/>
          <a:ea typeface="+mn-ea"/>
          <a:cs typeface="+mn-cs"/>
          <a:sym typeface="Gill Sans" charset="0"/>
        </a:defRPr>
      </a:lvl8pPr>
      <a:lvl9pPr marL="1285763" algn="ctr" rtl="0" eaLnBrk="1" fontAlgn="base" hangingPunct="1">
        <a:spcBef>
          <a:spcPct val="0"/>
        </a:spcBef>
        <a:spcAft>
          <a:spcPct val="0"/>
        </a:spcAft>
        <a:defRPr sz="2400">
          <a:solidFill>
            <a:schemeClr val="tx1"/>
          </a:solidFill>
          <a:latin typeface="+mn-lt"/>
          <a:ea typeface="+mn-ea"/>
          <a:cs typeface="+mn-cs"/>
          <a:sym typeface="Gill Sans" charset="0"/>
        </a:defRPr>
      </a:lvl9pPr>
    </p:bodyStyle>
    <p:otherStyle>
      <a:defPPr>
        <a:defRPr lang="zh-CN"/>
      </a:defPPr>
      <a:lvl1pPr marL="0" algn="l" defTabSz="642882" rtl="0" eaLnBrk="1" latinLnBrk="0" hangingPunct="1">
        <a:defRPr sz="1300" kern="1200">
          <a:solidFill>
            <a:schemeClr val="tx1"/>
          </a:solidFill>
          <a:latin typeface="+mn-lt"/>
          <a:ea typeface="+mn-ea"/>
          <a:cs typeface="+mn-cs"/>
        </a:defRPr>
      </a:lvl1pPr>
      <a:lvl2pPr marL="321440" algn="l" defTabSz="642882" rtl="0" eaLnBrk="1" latinLnBrk="0" hangingPunct="1">
        <a:defRPr sz="1300" kern="1200">
          <a:solidFill>
            <a:schemeClr val="tx1"/>
          </a:solidFill>
          <a:latin typeface="+mn-lt"/>
          <a:ea typeface="+mn-ea"/>
          <a:cs typeface="+mn-cs"/>
        </a:defRPr>
      </a:lvl2pPr>
      <a:lvl3pPr marL="642882" algn="l" defTabSz="642882" rtl="0" eaLnBrk="1" latinLnBrk="0" hangingPunct="1">
        <a:defRPr sz="1300" kern="1200">
          <a:solidFill>
            <a:schemeClr val="tx1"/>
          </a:solidFill>
          <a:latin typeface="+mn-lt"/>
          <a:ea typeface="+mn-ea"/>
          <a:cs typeface="+mn-cs"/>
        </a:defRPr>
      </a:lvl3pPr>
      <a:lvl4pPr marL="964323" algn="l" defTabSz="642882" rtl="0" eaLnBrk="1" latinLnBrk="0" hangingPunct="1">
        <a:defRPr sz="1300" kern="1200">
          <a:solidFill>
            <a:schemeClr val="tx1"/>
          </a:solidFill>
          <a:latin typeface="+mn-lt"/>
          <a:ea typeface="+mn-ea"/>
          <a:cs typeface="+mn-cs"/>
        </a:defRPr>
      </a:lvl4pPr>
      <a:lvl5pPr marL="1285763" algn="l" defTabSz="642882" rtl="0" eaLnBrk="1" latinLnBrk="0" hangingPunct="1">
        <a:defRPr sz="1300" kern="1200">
          <a:solidFill>
            <a:schemeClr val="tx1"/>
          </a:solidFill>
          <a:latin typeface="+mn-lt"/>
          <a:ea typeface="+mn-ea"/>
          <a:cs typeface="+mn-cs"/>
        </a:defRPr>
      </a:lvl5pPr>
      <a:lvl6pPr marL="1607205" algn="l" defTabSz="642882" rtl="0" eaLnBrk="1" latinLnBrk="0" hangingPunct="1">
        <a:defRPr sz="1300" kern="1200">
          <a:solidFill>
            <a:schemeClr val="tx1"/>
          </a:solidFill>
          <a:latin typeface="+mn-lt"/>
          <a:ea typeface="+mn-ea"/>
          <a:cs typeface="+mn-cs"/>
        </a:defRPr>
      </a:lvl6pPr>
      <a:lvl7pPr marL="1928645" algn="l" defTabSz="642882" rtl="0" eaLnBrk="1" latinLnBrk="0" hangingPunct="1">
        <a:defRPr sz="1300" kern="1200">
          <a:solidFill>
            <a:schemeClr val="tx1"/>
          </a:solidFill>
          <a:latin typeface="+mn-lt"/>
          <a:ea typeface="+mn-ea"/>
          <a:cs typeface="+mn-cs"/>
        </a:defRPr>
      </a:lvl7pPr>
      <a:lvl8pPr marL="2250086" algn="l" defTabSz="642882" rtl="0" eaLnBrk="1" latinLnBrk="0" hangingPunct="1">
        <a:defRPr sz="1300" kern="1200">
          <a:solidFill>
            <a:schemeClr val="tx1"/>
          </a:solidFill>
          <a:latin typeface="+mn-lt"/>
          <a:ea typeface="+mn-ea"/>
          <a:cs typeface="+mn-cs"/>
        </a:defRPr>
      </a:lvl8pPr>
      <a:lvl9pPr marL="2571527" algn="l" defTabSz="642882"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344487"/>
      </p:ext>
    </p:extLst>
  </p:cSld>
  <p:clrMap bg1="lt1" tx1="dk1" bg2="lt2" tx2="dk2" accent1="accent1" accent2="accent2" accent3="accent3" accent4="accent4" accent5="accent5" accent6="accent6" hlink="hlink" folHlink="folHlink"/>
  <p:sldLayoutIdLst>
    <p:sldLayoutId id="2147483673" r:id="rId1"/>
    <p:sldLayoutId id="2147483675"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8" Type="http://schemas.openxmlformats.org/officeDocument/2006/relationships/diagramData" Target="../diagrams/data43.xml"/><Relationship Id="rId13" Type="http://schemas.openxmlformats.org/officeDocument/2006/relationships/diagramData" Target="../diagrams/data44.xml"/><Relationship Id="rId3" Type="http://schemas.openxmlformats.org/officeDocument/2006/relationships/diagramData" Target="../diagrams/data42.xml"/><Relationship Id="rId7" Type="http://schemas.microsoft.com/office/2007/relationships/diagramDrawing" Target="../diagrams/drawing42.xml"/><Relationship Id="rId12" Type="http://schemas.microsoft.com/office/2007/relationships/diagramDrawing" Target="../diagrams/drawing43.xml"/><Relationship Id="rId17" Type="http://schemas.microsoft.com/office/2007/relationships/diagramDrawing" Target="../diagrams/drawing44.xml"/><Relationship Id="rId2" Type="http://schemas.openxmlformats.org/officeDocument/2006/relationships/image" Target="../media/image79.png"/><Relationship Id="rId16" Type="http://schemas.openxmlformats.org/officeDocument/2006/relationships/diagramColors" Target="../diagrams/colors44.xml"/><Relationship Id="rId1" Type="http://schemas.openxmlformats.org/officeDocument/2006/relationships/slideLayout" Target="../slideLayouts/slideLayout3.xml"/><Relationship Id="rId6" Type="http://schemas.openxmlformats.org/officeDocument/2006/relationships/diagramColors" Target="../diagrams/colors42.xml"/><Relationship Id="rId11" Type="http://schemas.openxmlformats.org/officeDocument/2006/relationships/diagramColors" Target="../diagrams/colors43.xml"/><Relationship Id="rId5" Type="http://schemas.openxmlformats.org/officeDocument/2006/relationships/diagramQuickStyle" Target="../diagrams/quickStyle42.xml"/><Relationship Id="rId15" Type="http://schemas.openxmlformats.org/officeDocument/2006/relationships/diagramQuickStyle" Target="../diagrams/quickStyle44.xml"/><Relationship Id="rId10" Type="http://schemas.openxmlformats.org/officeDocument/2006/relationships/diagramQuickStyle" Target="../diagrams/quickStyle43.xml"/><Relationship Id="rId4" Type="http://schemas.openxmlformats.org/officeDocument/2006/relationships/diagramLayout" Target="../diagrams/layout42.xml"/><Relationship Id="rId9" Type="http://schemas.openxmlformats.org/officeDocument/2006/relationships/diagramLayout" Target="../diagrams/layout43.xml"/><Relationship Id="rId14" Type="http://schemas.openxmlformats.org/officeDocument/2006/relationships/diagramLayout" Target="../diagrams/layout44.xml"/></Relationships>
</file>

<file path=ppt/slides/_rels/slide10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8.png"/><Relationship Id="rId3" Type="http://schemas.openxmlformats.org/officeDocument/2006/relationships/tags" Target="../tags/tag120.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122.xml"/><Relationship Id="rId10" Type="http://schemas.openxmlformats.org/officeDocument/2006/relationships/image" Target="../media/image24.png"/><Relationship Id="rId4" Type="http://schemas.openxmlformats.org/officeDocument/2006/relationships/tags" Target="../tags/tag121.xml"/><Relationship Id="rId9" Type="http://schemas.openxmlformats.org/officeDocument/2006/relationships/image" Target="../media/image23.png"/><Relationship Id="rId14" Type="http://schemas.openxmlformats.org/officeDocument/2006/relationships/image" Target="../media/image19.png"/></Relationships>
</file>

<file path=ppt/slides/_rels/slide10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8.png"/><Relationship Id="rId3" Type="http://schemas.openxmlformats.org/officeDocument/2006/relationships/tags" Target="../tags/tag125.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127.xml"/><Relationship Id="rId10" Type="http://schemas.openxmlformats.org/officeDocument/2006/relationships/image" Target="../media/image24.png"/><Relationship Id="rId4" Type="http://schemas.openxmlformats.org/officeDocument/2006/relationships/tags" Target="../tags/tag126.xml"/><Relationship Id="rId9" Type="http://schemas.openxmlformats.org/officeDocument/2006/relationships/image" Target="../media/image2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8" Type="http://schemas.openxmlformats.org/officeDocument/2006/relationships/diagramData" Target="../diagrams/data46.xml"/><Relationship Id="rId13" Type="http://schemas.openxmlformats.org/officeDocument/2006/relationships/diagramData" Target="../diagrams/data47.xml"/><Relationship Id="rId3" Type="http://schemas.openxmlformats.org/officeDocument/2006/relationships/diagramData" Target="../diagrams/data45.xml"/><Relationship Id="rId7" Type="http://schemas.microsoft.com/office/2007/relationships/diagramDrawing" Target="../diagrams/drawing45.xml"/><Relationship Id="rId12" Type="http://schemas.microsoft.com/office/2007/relationships/diagramDrawing" Target="../diagrams/drawing46.xml"/><Relationship Id="rId17" Type="http://schemas.microsoft.com/office/2007/relationships/diagramDrawing" Target="../diagrams/drawing47.xml"/><Relationship Id="rId2" Type="http://schemas.openxmlformats.org/officeDocument/2006/relationships/image" Target="../media/image81.png"/><Relationship Id="rId16" Type="http://schemas.openxmlformats.org/officeDocument/2006/relationships/diagramColors" Target="../diagrams/colors47.xml"/><Relationship Id="rId1" Type="http://schemas.openxmlformats.org/officeDocument/2006/relationships/slideLayout" Target="../slideLayouts/slideLayout3.xml"/><Relationship Id="rId6" Type="http://schemas.openxmlformats.org/officeDocument/2006/relationships/diagramColors" Target="../diagrams/colors45.xml"/><Relationship Id="rId11" Type="http://schemas.openxmlformats.org/officeDocument/2006/relationships/diagramColors" Target="../diagrams/colors46.xml"/><Relationship Id="rId5" Type="http://schemas.openxmlformats.org/officeDocument/2006/relationships/diagramQuickStyle" Target="../diagrams/quickStyle45.xml"/><Relationship Id="rId15" Type="http://schemas.openxmlformats.org/officeDocument/2006/relationships/diagramQuickStyle" Target="../diagrams/quickStyle47.xml"/><Relationship Id="rId10" Type="http://schemas.openxmlformats.org/officeDocument/2006/relationships/diagramQuickStyle" Target="../diagrams/quickStyle46.xml"/><Relationship Id="rId4" Type="http://schemas.openxmlformats.org/officeDocument/2006/relationships/diagramLayout" Target="../diagrams/layout45.xml"/><Relationship Id="rId9" Type="http://schemas.openxmlformats.org/officeDocument/2006/relationships/diagramLayout" Target="../diagrams/layout46.xml"/><Relationship Id="rId14" Type="http://schemas.openxmlformats.org/officeDocument/2006/relationships/diagramLayout" Target="../diagrams/layout47.xml"/></Relationships>
</file>

<file path=ppt/slides/_rels/slide10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107.xml.rels><?xml version="1.0" encoding="UTF-8" standalone="yes"?>
<Relationships xmlns="http://schemas.openxmlformats.org/package/2006/relationships"><Relationship Id="rId8" Type="http://schemas.microsoft.com/office/2007/relationships/diagramDrawing" Target="../diagrams/drawing49.xml"/><Relationship Id="rId3" Type="http://schemas.openxmlformats.org/officeDocument/2006/relationships/image" Target="../media/image85.png"/><Relationship Id="rId7" Type="http://schemas.openxmlformats.org/officeDocument/2006/relationships/diagramColors" Target="../diagrams/colors49.xml"/><Relationship Id="rId2" Type="http://schemas.openxmlformats.org/officeDocument/2006/relationships/image" Target="../media/image84.png"/><Relationship Id="rId1" Type="http://schemas.openxmlformats.org/officeDocument/2006/relationships/slideLayout" Target="../slideLayouts/slideLayout3.xml"/><Relationship Id="rId6" Type="http://schemas.openxmlformats.org/officeDocument/2006/relationships/diagramQuickStyle" Target="../diagrams/quickStyle49.xml"/><Relationship Id="rId5" Type="http://schemas.openxmlformats.org/officeDocument/2006/relationships/diagramLayout" Target="../diagrams/layout49.xml"/><Relationship Id="rId4" Type="http://schemas.openxmlformats.org/officeDocument/2006/relationships/diagramData" Target="../diagrams/data49.xml"/></Relationships>
</file>

<file path=ppt/slides/_rels/slide10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image" Target="../media/image86.png"/><Relationship Id="rId1" Type="http://schemas.openxmlformats.org/officeDocument/2006/relationships/slideLayout" Target="../slideLayouts/slideLayout3.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10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image" Target="../media/image88.png"/><Relationship Id="rId1" Type="http://schemas.openxmlformats.org/officeDocument/2006/relationships/slideLayout" Target="../slideLayouts/slideLayout3.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111.xml.rels><?xml version="1.0" encoding="UTF-8" standalone="yes"?>
<Relationships xmlns="http://schemas.openxmlformats.org/package/2006/relationships"><Relationship Id="rId8" Type="http://schemas.openxmlformats.org/officeDocument/2006/relationships/image" Target="../media/image96.png"/><Relationship Id="rId13" Type="http://schemas.microsoft.com/office/2007/relationships/hdphoto" Target="../media/hdphoto5.wdp"/><Relationship Id="rId3" Type="http://schemas.openxmlformats.org/officeDocument/2006/relationships/image" Target="../media/image93.png"/><Relationship Id="rId7" Type="http://schemas.microsoft.com/office/2007/relationships/hdphoto" Target="../media/hdphoto2.wdp"/><Relationship Id="rId12" Type="http://schemas.openxmlformats.org/officeDocument/2006/relationships/image" Target="../media/image98.png"/><Relationship Id="rId2"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95.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97.png"/><Relationship Id="rId4" Type="http://schemas.openxmlformats.org/officeDocument/2006/relationships/image" Target="../media/image94.png"/><Relationship Id="rId9" Type="http://schemas.microsoft.com/office/2007/relationships/hdphoto" Target="../media/hdphoto3.wdp"/><Relationship Id="rId14" Type="http://schemas.openxmlformats.org/officeDocument/2006/relationships/image" Target="../media/image99.png"/></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slideLayout" Target="../slideLayouts/slideLayout8.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3.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8.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8.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8.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6.png"/><Relationship Id="rId7" Type="http://schemas.openxmlformats.org/officeDocument/2006/relationships/diagramQuickStyle" Target="../diagrams/quickStyle1.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7.png"/><Relationship Id="rId9" Type="http://schemas.microsoft.com/office/2007/relationships/diagramDrawing" Target="../diagrams/drawing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9.xml"/><Relationship Id="rId5" Type="http://schemas.openxmlformats.org/officeDocument/2006/relationships/image" Target="../media/image108.png"/><Relationship Id="rId4" Type="http://schemas.openxmlformats.org/officeDocument/2006/relationships/image" Target="../media/image107.png"/></Relationships>
</file>

<file path=ppt/slides/_rels/slide13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8" Type="http://schemas.openxmlformats.org/officeDocument/2006/relationships/diagramData" Target="../diagrams/data59.xml"/><Relationship Id="rId13" Type="http://schemas.openxmlformats.org/officeDocument/2006/relationships/diagramData" Target="../diagrams/data60.xml"/><Relationship Id="rId3" Type="http://schemas.openxmlformats.org/officeDocument/2006/relationships/diagramData" Target="../diagrams/data58.xml"/><Relationship Id="rId7" Type="http://schemas.microsoft.com/office/2007/relationships/diagramDrawing" Target="../diagrams/drawing58.xml"/><Relationship Id="rId12" Type="http://schemas.microsoft.com/office/2007/relationships/diagramDrawing" Target="../diagrams/drawing59.xml"/><Relationship Id="rId17" Type="http://schemas.microsoft.com/office/2007/relationships/diagramDrawing" Target="../diagrams/drawing60.xml"/><Relationship Id="rId2" Type="http://schemas.openxmlformats.org/officeDocument/2006/relationships/image" Target="../media/image111.png"/><Relationship Id="rId16" Type="http://schemas.openxmlformats.org/officeDocument/2006/relationships/diagramColors" Target="../diagrams/colors60.xml"/><Relationship Id="rId1" Type="http://schemas.openxmlformats.org/officeDocument/2006/relationships/slideLayout" Target="../slideLayouts/slideLayout9.xml"/><Relationship Id="rId6" Type="http://schemas.openxmlformats.org/officeDocument/2006/relationships/diagramColors" Target="../diagrams/colors58.xml"/><Relationship Id="rId11" Type="http://schemas.openxmlformats.org/officeDocument/2006/relationships/diagramColors" Target="../diagrams/colors59.xml"/><Relationship Id="rId5" Type="http://schemas.openxmlformats.org/officeDocument/2006/relationships/diagramQuickStyle" Target="../diagrams/quickStyle58.xml"/><Relationship Id="rId15" Type="http://schemas.openxmlformats.org/officeDocument/2006/relationships/diagramQuickStyle" Target="../diagrams/quickStyle60.xml"/><Relationship Id="rId10" Type="http://schemas.openxmlformats.org/officeDocument/2006/relationships/diagramQuickStyle" Target="../diagrams/quickStyle59.xml"/><Relationship Id="rId4" Type="http://schemas.openxmlformats.org/officeDocument/2006/relationships/diagramLayout" Target="../diagrams/layout58.xml"/><Relationship Id="rId9" Type="http://schemas.openxmlformats.org/officeDocument/2006/relationships/diagramLayout" Target="../diagrams/layout59.xml"/><Relationship Id="rId14" Type="http://schemas.openxmlformats.org/officeDocument/2006/relationships/diagramLayout" Target="../diagrams/layout6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flv"/><Relationship Id="rId1" Type="http://schemas.microsoft.com/office/2007/relationships/media" Target="../media/media1.flv"/><Relationship Id="rId5" Type="http://schemas.openxmlformats.org/officeDocument/2006/relationships/hyperlink" Target="http://veterobot.com/" TargetMode="External"/><Relationship Id="rId4" Type="http://schemas.openxmlformats.org/officeDocument/2006/relationships/image" Target="../media/image1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diagramData" Target="../diagrams/data5.xml"/><Relationship Id="rId3" Type="http://schemas.openxmlformats.org/officeDocument/2006/relationships/image" Target="../media/image14.png"/><Relationship Id="rId21" Type="http://schemas.openxmlformats.org/officeDocument/2006/relationships/diagramColors" Target="../diagrams/colors5.xml"/><Relationship Id="rId7" Type="http://schemas.openxmlformats.org/officeDocument/2006/relationships/image" Target="../media/image20.png"/><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image" Target="../media/image12.png"/><Relationship Id="rId16" Type="http://schemas.openxmlformats.org/officeDocument/2006/relationships/diagramColors" Target="../diagrams/colors4.xml"/><Relationship Id="rId20" Type="http://schemas.openxmlformats.org/officeDocument/2006/relationships/diagramQuickStyle" Target="../diagrams/quickStyle5.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diagramColors" Target="../diagrams/colors3.xml"/><Relationship Id="rId5" Type="http://schemas.openxmlformats.org/officeDocument/2006/relationships/image" Target="../media/image17.png"/><Relationship Id="rId15" Type="http://schemas.openxmlformats.org/officeDocument/2006/relationships/diagramQuickStyle" Target="../diagrams/quickStyle4.xml"/><Relationship Id="rId10" Type="http://schemas.openxmlformats.org/officeDocument/2006/relationships/diagramQuickStyle" Target="../diagrams/quickStyle3.xml"/><Relationship Id="rId19" Type="http://schemas.openxmlformats.org/officeDocument/2006/relationships/diagramLayout" Target="../diagrams/layout5.xml"/><Relationship Id="rId4" Type="http://schemas.openxmlformats.org/officeDocument/2006/relationships/image" Target="../media/image15.png"/><Relationship Id="rId9" Type="http://schemas.openxmlformats.org/officeDocument/2006/relationships/diagramLayout" Target="../diagrams/layout3.xml"/><Relationship Id="rId14" Type="http://schemas.openxmlformats.org/officeDocument/2006/relationships/diagramLayout" Target="../diagrams/layout4.xml"/><Relationship Id="rId22" Type="http://schemas.microsoft.com/office/2007/relationships/diagramDrawing" Target="../diagrams/drawing5.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tags" Target="../tags/tag3.xml"/><Relationship Id="rId7" Type="http://schemas.openxmlformats.org/officeDocument/2006/relationships/slideLayout" Target="../slideLayouts/slideLayout3.xml"/><Relationship Id="rId12" Type="http://schemas.openxmlformats.org/officeDocument/2006/relationships/image" Target="../media/image2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4.png"/><Relationship Id="rId5" Type="http://schemas.openxmlformats.org/officeDocument/2006/relationships/tags" Target="../tags/tag5.xml"/><Relationship Id="rId10" Type="http://schemas.openxmlformats.org/officeDocument/2006/relationships/image" Target="../media/image23.png"/><Relationship Id="rId4" Type="http://schemas.openxmlformats.org/officeDocument/2006/relationships/tags" Target="../tags/tag4.xml"/><Relationship Id="rId9" Type="http://schemas.openxmlformats.org/officeDocument/2006/relationships/image" Target="../media/image22.png"/><Relationship Id="rId14" Type="http://schemas.openxmlformats.org/officeDocument/2006/relationships/image" Target="../media/image19.png"/></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tags" Target="../tags/tag9.xml"/><Relationship Id="rId7" Type="http://schemas.openxmlformats.org/officeDocument/2006/relationships/slideLayout" Target="../slideLayouts/slideLayout3.xml"/><Relationship Id="rId12" Type="http://schemas.openxmlformats.org/officeDocument/2006/relationships/image" Target="../media/image25.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24.png"/><Relationship Id="rId5" Type="http://schemas.openxmlformats.org/officeDocument/2006/relationships/tags" Target="../tags/tag11.xml"/><Relationship Id="rId10" Type="http://schemas.openxmlformats.org/officeDocument/2006/relationships/image" Target="../media/image23.png"/><Relationship Id="rId4" Type="http://schemas.openxmlformats.org/officeDocument/2006/relationships/tags" Target="../tags/tag10.xml"/><Relationship Id="rId9" Type="http://schemas.openxmlformats.org/officeDocument/2006/relationships/image" Target="../media/image22.png"/></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5.xml"/><Relationship Id="rId7" Type="http://schemas.openxmlformats.org/officeDocument/2006/relationships/image" Target="../media/image21.png"/><Relationship Id="rId12" Type="http://schemas.openxmlformats.org/officeDocument/2006/relationships/image" Target="../media/image19.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3.xml"/><Relationship Id="rId11" Type="http://schemas.openxmlformats.org/officeDocument/2006/relationships/image" Target="../media/image26.png"/><Relationship Id="rId5" Type="http://schemas.openxmlformats.org/officeDocument/2006/relationships/tags" Target="../tags/tag17.xml"/><Relationship Id="rId10" Type="http://schemas.openxmlformats.org/officeDocument/2006/relationships/image" Target="../media/image27.png"/><Relationship Id="rId4" Type="http://schemas.openxmlformats.org/officeDocument/2006/relationships/tags" Target="../tags/tag16.xml"/><Relationship Id="rId9"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20.xml"/><Relationship Id="rId7" Type="http://schemas.openxmlformats.org/officeDocument/2006/relationships/image" Target="../media/image21.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3.xml"/><Relationship Id="rId11" Type="http://schemas.openxmlformats.org/officeDocument/2006/relationships/image" Target="../media/image26.png"/><Relationship Id="rId5" Type="http://schemas.openxmlformats.org/officeDocument/2006/relationships/tags" Target="../tags/tag22.xml"/><Relationship Id="rId10" Type="http://schemas.openxmlformats.org/officeDocument/2006/relationships/image" Target="../media/image27.png"/><Relationship Id="rId4" Type="http://schemas.openxmlformats.org/officeDocument/2006/relationships/tags" Target="../tags/tag21.xml"/><Relationship Id="rId9"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25.xml"/><Relationship Id="rId7" Type="http://schemas.openxmlformats.org/officeDocument/2006/relationships/image" Target="../media/image22.png"/><Relationship Id="rId12" Type="http://schemas.openxmlformats.org/officeDocument/2006/relationships/image" Target="../media/image19.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1.png"/><Relationship Id="rId11" Type="http://schemas.openxmlformats.org/officeDocument/2006/relationships/image" Target="../media/image29.png"/><Relationship Id="rId5" Type="http://schemas.openxmlformats.org/officeDocument/2006/relationships/slideLayout" Target="../slideLayouts/slideLayout3.xml"/><Relationship Id="rId10" Type="http://schemas.openxmlformats.org/officeDocument/2006/relationships/image" Target="../media/image28.png"/><Relationship Id="rId4" Type="http://schemas.openxmlformats.org/officeDocument/2006/relationships/tags" Target="../tags/tag26.xml"/><Relationship Id="rId9"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29.xml"/><Relationship Id="rId7" Type="http://schemas.openxmlformats.org/officeDocument/2006/relationships/image" Target="../media/image21.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30.png"/><Relationship Id="rId5" Type="http://schemas.openxmlformats.org/officeDocument/2006/relationships/slideLayout" Target="../slideLayouts/slideLayout3.xml"/><Relationship Id="rId10" Type="http://schemas.openxmlformats.org/officeDocument/2006/relationships/image" Target="../media/image27.png"/><Relationship Id="rId4" Type="http://schemas.openxmlformats.org/officeDocument/2006/relationships/tags" Target="../tags/tag30.xml"/><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33.xml"/><Relationship Id="rId7" Type="http://schemas.openxmlformats.org/officeDocument/2006/relationships/image" Target="../media/image22.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21.png"/><Relationship Id="rId5" Type="http://schemas.openxmlformats.org/officeDocument/2006/relationships/slideLayout" Target="../slideLayouts/slideLayout3.xml"/><Relationship Id="rId10" Type="http://schemas.openxmlformats.org/officeDocument/2006/relationships/image" Target="../media/image31.png"/><Relationship Id="rId4" Type="http://schemas.openxmlformats.org/officeDocument/2006/relationships/tags" Target="../tags/tag34.xml"/><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37.xml"/><Relationship Id="rId7" Type="http://schemas.openxmlformats.org/officeDocument/2006/relationships/image" Target="../media/image21.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39.xml"/><Relationship Id="rId10" Type="http://schemas.openxmlformats.org/officeDocument/2006/relationships/image" Target="../media/image24.png"/><Relationship Id="rId4" Type="http://schemas.openxmlformats.org/officeDocument/2006/relationships/tags" Target="../tags/tag38.xml"/><Relationship Id="rId9" Type="http://schemas.openxmlformats.org/officeDocument/2006/relationships/image" Target="../media/image23.png"/></Relationships>
</file>

<file path=ppt/slides/_rels/slide3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42.xml"/><Relationship Id="rId7" Type="http://schemas.openxmlformats.org/officeDocument/2006/relationships/image" Target="../media/image21.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44.xml"/><Relationship Id="rId10" Type="http://schemas.openxmlformats.org/officeDocument/2006/relationships/image" Target="../media/image24.png"/><Relationship Id="rId4" Type="http://schemas.openxmlformats.org/officeDocument/2006/relationships/tags" Target="../tags/tag43.xml"/><Relationship Id="rId9" Type="http://schemas.openxmlformats.org/officeDocument/2006/relationships/image" Target="../media/image23.png"/></Relationships>
</file>

<file path=ppt/slides/_rels/slide3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47.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49.xml"/><Relationship Id="rId10" Type="http://schemas.openxmlformats.org/officeDocument/2006/relationships/image" Target="../media/image24.png"/><Relationship Id="rId4" Type="http://schemas.openxmlformats.org/officeDocument/2006/relationships/tags" Target="../tags/tag48.xml"/><Relationship Id="rId9" Type="http://schemas.openxmlformats.org/officeDocument/2006/relationships/image" Target="../media/image23.png"/></Relationships>
</file>

<file path=ppt/slides/_rels/slide3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9.png"/><Relationship Id="rId3" Type="http://schemas.openxmlformats.org/officeDocument/2006/relationships/tags" Target="../tags/tag52.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54.xml"/><Relationship Id="rId10" Type="http://schemas.openxmlformats.org/officeDocument/2006/relationships/image" Target="../media/image24.png"/><Relationship Id="rId4" Type="http://schemas.openxmlformats.org/officeDocument/2006/relationships/tags" Target="../tags/tag53.xml"/><Relationship Id="rId9" Type="http://schemas.openxmlformats.org/officeDocument/2006/relationships/image" Target="../media/image23.png"/></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57.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59.xml"/><Relationship Id="rId10" Type="http://schemas.openxmlformats.org/officeDocument/2006/relationships/image" Target="../media/image24.png"/><Relationship Id="rId4" Type="http://schemas.openxmlformats.org/officeDocument/2006/relationships/tags" Target="../tags/tag58.xml"/><Relationship Id="rId9" Type="http://schemas.openxmlformats.org/officeDocument/2006/relationships/image" Target="../media/image23.png"/></Relationships>
</file>

<file path=ppt/slides/_rels/slide3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9.png"/><Relationship Id="rId3" Type="http://schemas.openxmlformats.org/officeDocument/2006/relationships/tags" Target="../tags/tag62.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64.xml"/><Relationship Id="rId10" Type="http://schemas.openxmlformats.org/officeDocument/2006/relationships/image" Target="../media/image24.png"/><Relationship Id="rId4" Type="http://schemas.openxmlformats.org/officeDocument/2006/relationships/tags" Target="../tags/tag63.xml"/><Relationship Id="rId9" Type="http://schemas.openxmlformats.org/officeDocument/2006/relationships/image" Target="../media/image23.png"/></Relationships>
</file>

<file path=ppt/slides/_rels/slide3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67.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69.xml"/><Relationship Id="rId10" Type="http://schemas.openxmlformats.org/officeDocument/2006/relationships/image" Target="../media/image24.png"/><Relationship Id="rId4" Type="http://schemas.openxmlformats.org/officeDocument/2006/relationships/tags" Target="../tags/tag68.xml"/><Relationship Id="rId9" Type="http://schemas.openxmlformats.org/officeDocument/2006/relationships/image" Target="../media/image23.png"/></Relationships>
</file>

<file path=ppt/slides/_rels/slide3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9.png"/><Relationship Id="rId3" Type="http://schemas.openxmlformats.org/officeDocument/2006/relationships/tags" Target="../tags/tag72.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74.xml"/><Relationship Id="rId10" Type="http://schemas.openxmlformats.org/officeDocument/2006/relationships/image" Target="../media/image24.png"/><Relationship Id="rId4" Type="http://schemas.openxmlformats.org/officeDocument/2006/relationships/tags" Target="../tags/tag73.xml"/><Relationship Id="rId9" Type="http://schemas.openxmlformats.org/officeDocument/2006/relationships/image" Target="../media/image23.png"/></Relationships>
</file>

<file path=ppt/slides/_rels/slide3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77.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79.xml"/><Relationship Id="rId10" Type="http://schemas.openxmlformats.org/officeDocument/2006/relationships/image" Target="../media/image24.png"/><Relationship Id="rId4" Type="http://schemas.openxmlformats.org/officeDocument/2006/relationships/tags" Target="../tags/tag78.xml"/><Relationship Id="rId9" Type="http://schemas.openxmlformats.org/officeDocument/2006/relationships/image" Target="../media/image23.png"/></Relationships>
</file>

<file path=ppt/slides/_rels/slide3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9.png"/><Relationship Id="rId3" Type="http://schemas.openxmlformats.org/officeDocument/2006/relationships/tags" Target="../tags/tag82.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84.xml"/><Relationship Id="rId10" Type="http://schemas.openxmlformats.org/officeDocument/2006/relationships/image" Target="../media/image24.png"/><Relationship Id="rId4" Type="http://schemas.openxmlformats.org/officeDocument/2006/relationships/tags" Target="../tags/tag83.xml"/><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unzuolei/robotcourse" TargetMode="External"/><Relationship Id="rId7" Type="http://schemas.openxmlformats.org/officeDocument/2006/relationships/hyperlink" Target="https://code.google.com/p/tortoisegi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en.wikipedia.org/wiki/Git_(software)" TargetMode="External"/><Relationship Id="rId5" Type="http://schemas.openxmlformats.org/officeDocument/2006/relationships/hyperlink" Target="https://github.com/sunzuolei/robotcourse.git"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6.png"/><Relationship Id="rId18" Type="http://schemas.openxmlformats.org/officeDocument/2006/relationships/diagramColors" Target="../diagrams/colors8.xml"/><Relationship Id="rId3" Type="http://schemas.openxmlformats.org/officeDocument/2006/relationships/tags" Target="../tags/tag87.xml"/><Relationship Id="rId7" Type="http://schemas.openxmlformats.org/officeDocument/2006/relationships/slideLayout" Target="../slideLayouts/slideLayout3.xml"/><Relationship Id="rId12" Type="http://schemas.openxmlformats.org/officeDocument/2006/relationships/image" Target="../media/image25.png"/><Relationship Id="rId17" Type="http://schemas.openxmlformats.org/officeDocument/2006/relationships/diagramQuickStyle" Target="../diagrams/quickStyle8.xml"/><Relationship Id="rId2" Type="http://schemas.openxmlformats.org/officeDocument/2006/relationships/tags" Target="../tags/tag86.xml"/><Relationship Id="rId16" Type="http://schemas.openxmlformats.org/officeDocument/2006/relationships/diagramLayout" Target="../diagrams/layout8.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image" Target="../media/image24.png"/><Relationship Id="rId5" Type="http://schemas.openxmlformats.org/officeDocument/2006/relationships/tags" Target="../tags/tag89.xml"/><Relationship Id="rId15" Type="http://schemas.openxmlformats.org/officeDocument/2006/relationships/diagramData" Target="../diagrams/data8.xml"/><Relationship Id="rId10" Type="http://schemas.openxmlformats.org/officeDocument/2006/relationships/image" Target="../media/image23.png"/><Relationship Id="rId19" Type="http://schemas.microsoft.com/office/2007/relationships/diagramDrawing" Target="../diagrams/drawing8.xml"/><Relationship Id="rId4" Type="http://schemas.openxmlformats.org/officeDocument/2006/relationships/tags" Target="../tags/tag88.xml"/><Relationship Id="rId9" Type="http://schemas.openxmlformats.org/officeDocument/2006/relationships/image" Target="../media/image22.png"/><Relationship Id="rId14" Type="http://schemas.openxmlformats.org/officeDocument/2006/relationships/image" Target="../media/image32.png"/></Relationships>
</file>

<file path=ppt/slides/_rels/slide41.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33.png"/><Relationship Id="rId7" Type="http://schemas.openxmlformats.org/officeDocument/2006/relationships/diagramColors" Target="../diagrams/colors9.xml"/><Relationship Id="rId2" Type="http://schemas.openxmlformats.org/officeDocument/2006/relationships/slideLayout" Target="../slideLayouts/slideLayout3.xml"/><Relationship Id="rId1" Type="http://schemas.openxmlformats.org/officeDocument/2006/relationships/tags" Target="../tags/tag9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2.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image" Target="../media/image24.png"/><Relationship Id="rId18" Type="http://schemas.openxmlformats.org/officeDocument/2006/relationships/image" Target="../media/image35.png"/><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image" Target="../media/image23.png"/><Relationship Id="rId17" Type="http://schemas.openxmlformats.org/officeDocument/2006/relationships/image" Target="../media/image34.png"/><Relationship Id="rId2" Type="http://schemas.openxmlformats.org/officeDocument/2006/relationships/tags" Target="../tags/tag93.xml"/><Relationship Id="rId16" Type="http://schemas.openxmlformats.org/officeDocument/2006/relationships/image" Target="../media/image32.png"/><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image" Target="../media/image22.png"/><Relationship Id="rId5" Type="http://schemas.openxmlformats.org/officeDocument/2006/relationships/tags" Target="../tags/tag96.xml"/><Relationship Id="rId15" Type="http://schemas.openxmlformats.org/officeDocument/2006/relationships/image" Target="../media/image6.png"/><Relationship Id="rId10" Type="http://schemas.openxmlformats.org/officeDocument/2006/relationships/image" Target="../media/image21.png"/><Relationship Id="rId4" Type="http://schemas.openxmlformats.org/officeDocument/2006/relationships/tags" Target="../tags/tag95.xml"/><Relationship Id="rId9" Type="http://schemas.openxmlformats.org/officeDocument/2006/relationships/slideLayout" Target="../slideLayouts/slideLayout3.xml"/><Relationship Id="rId1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8.png"/><Relationship Id="rId3" Type="http://schemas.openxmlformats.org/officeDocument/2006/relationships/tags" Target="../tags/tag102.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104.xml"/><Relationship Id="rId10" Type="http://schemas.openxmlformats.org/officeDocument/2006/relationships/image" Target="../media/image24.png"/><Relationship Id="rId4" Type="http://schemas.openxmlformats.org/officeDocument/2006/relationships/tags" Target="../tags/tag103.xml"/><Relationship Id="rId9"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8.png"/><Relationship Id="rId3" Type="http://schemas.openxmlformats.org/officeDocument/2006/relationships/tags" Target="../tags/tag107.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109.xml"/><Relationship Id="rId10" Type="http://schemas.openxmlformats.org/officeDocument/2006/relationships/image" Target="../media/image24.png"/><Relationship Id="rId4" Type="http://schemas.openxmlformats.org/officeDocument/2006/relationships/tags" Target="../tags/tag108.xml"/><Relationship Id="rId9" Type="http://schemas.openxmlformats.org/officeDocument/2006/relationships/image" Target="../media/image23.png"/></Relationships>
</file>

<file path=ppt/slides/_rels/slide5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8.png"/><Relationship Id="rId3" Type="http://schemas.openxmlformats.org/officeDocument/2006/relationships/tags" Target="../tags/tag112.xml"/><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Layout" Target="../slideLayouts/slideLayout3.xml"/><Relationship Id="rId11" Type="http://schemas.openxmlformats.org/officeDocument/2006/relationships/image" Target="../media/image25.png"/><Relationship Id="rId5" Type="http://schemas.openxmlformats.org/officeDocument/2006/relationships/tags" Target="../tags/tag114.xml"/><Relationship Id="rId10" Type="http://schemas.openxmlformats.org/officeDocument/2006/relationships/image" Target="../media/image24.png"/><Relationship Id="rId4" Type="http://schemas.openxmlformats.org/officeDocument/2006/relationships/tags" Target="../tags/tag113.xml"/><Relationship Id="rId9"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1.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6.png"/><Relationship Id="rId7" Type="http://schemas.openxmlformats.org/officeDocument/2006/relationships/diagramColors" Target="../diagrams/colors13.xml"/><Relationship Id="rId2" Type="http://schemas.openxmlformats.org/officeDocument/2006/relationships/slideLayout" Target="../slideLayouts/slideLayout3.xml"/><Relationship Id="rId1" Type="http://schemas.openxmlformats.org/officeDocument/2006/relationships/tags" Target="../tags/tag115.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6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8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diagramQuickStyle" Target="../diagrams/quickStyle17.xml"/><Relationship Id="rId18" Type="http://schemas.openxmlformats.org/officeDocument/2006/relationships/diagramQuickStyle" Target="../diagrams/quickStyle18.xml"/><Relationship Id="rId3" Type="http://schemas.openxmlformats.org/officeDocument/2006/relationships/diagramData" Target="../diagrams/data16.xml"/><Relationship Id="rId7" Type="http://schemas.microsoft.com/office/2007/relationships/diagramDrawing" Target="../diagrams/drawing16.xml"/><Relationship Id="rId12" Type="http://schemas.openxmlformats.org/officeDocument/2006/relationships/diagramLayout" Target="../diagrams/layout17.xml"/><Relationship Id="rId17" Type="http://schemas.openxmlformats.org/officeDocument/2006/relationships/diagramLayout" Target="../diagrams/layout18.xml"/><Relationship Id="rId2" Type="http://schemas.openxmlformats.org/officeDocument/2006/relationships/slideLayout" Target="../slideLayouts/slideLayout3.xml"/><Relationship Id="rId16" Type="http://schemas.openxmlformats.org/officeDocument/2006/relationships/diagramData" Target="../diagrams/data18.xml"/><Relationship Id="rId20" Type="http://schemas.microsoft.com/office/2007/relationships/diagramDrawing" Target="../diagrams/drawing18.xml"/><Relationship Id="rId1" Type="http://schemas.openxmlformats.org/officeDocument/2006/relationships/tags" Target="../tags/tag116.xml"/><Relationship Id="rId6" Type="http://schemas.openxmlformats.org/officeDocument/2006/relationships/diagramColors" Target="../diagrams/colors16.xml"/><Relationship Id="rId11" Type="http://schemas.openxmlformats.org/officeDocument/2006/relationships/diagramData" Target="../diagrams/data17.xml"/><Relationship Id="rId5" Type="http://schemas.openxmlformats.org/officeDocument/2006/relationships/diagramQuickStyle" Target="../diagrams/quickStyle16.xml"/><Relationship Id="rId15" Type="http://schemas.microsoft.com/office/2007/relationships/diagramDrawing" Target="../diagrams/drawing17.xml"/><Relationship Id="rId10" Type="http://schemas.openxmlformats.org/officeDocument/2006/relationships/image" Target="../media/image69.png"/><Relationship Id="rId19" Type="http://schemas.openxmlformats.org/officeDocument/2006/relationships/diagramColors" Target="../diagrams/colors18.xml"/><Relationship Id="rId4" Type="http://schemas.openxmlformats.org/officeDocument/2006/relationships/diagramLayout" Target="../diagrams/layout16.xml"/><Relationship Id="rId9" Type="http://schemas.openxmlformats.org/officeDocument/2006/relationships/hyperlink" Target="http://en.wikipedia.org/wiki/Entropy_(information_theory)" TargetMode="External"/><Relationship Id="rId14" Type="http://schemas.openxmlformats.org/officeDocument/2006/relationships/diagramColors" Target="../diagrams/colors17.xml"/></Relationships>
</file>

<file path=ppt/slides/_rels/slide8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2.png"/></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3.xml"/><Relationship Id="rId1" Type="http://schemas.openxmlformats.org/officeDocument/2006/relationships/tags" Target="../tags/tag117.xml"/></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75.png"/><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75.png"/><Relationship Id="rId4" Type="http://schemas.openxmlformats.org/officeDocument/2006/relationships/image" Target="../media/image74.png"/></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92.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74.png"/><Relationship Id="rId7" Type="http://schemas.openxmlformats.org/officeDocument/2006/relationships/diagramQuickStyle" Target="../diagrams/quickStyle20.xml"/><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75.png"/><Relationship Id="rId9" Type="http://schemas.microsoft.com/office/2007/relationships/diagramDrawing" Target="../diagrams/drawing20.xml"/></Relationships>
</file>

<file path=ppt/slides/_rels/slide93.xml.rels><?xml version="1.0" encoding="UTF-8" standalone="yes"?>
<Relationships xmlns="http://schemas.openxmlformats.org/package/2006/relationships"><Relationship Id="rId8" Type="http://schemas.openxmlformats.org/officeDocument/2006/relationships/diagramColors" Target="../diagrams/colors21.xml"/><Relationship Id="rId13" Type="http://schemas.openxmlformats.org/officeDocument/2006/relationships/diagramColors" Target="../diagrams/colors22.xml"/><Relationship Id="rId18" Type="http://schemas.openxmlformats.org/officeDocument/2006/relationships/diagramColors" Target="../diagrams/colors23.xml"/><Relationship Id="rId3" Type="http://schemas.openxmlformats.org/officeDocument/2006/relationships/image" Target="../media/image74.png"/><Relationship Id="rId21" Type="http://schemas.openxmlformats.org/officeDocument/2006/relationships/diagramLayout" Target="../diagrams/layout24.xml"/><Relationship Id="rId7" Type="http://schemas.openxmlformats.org/officeDocument/2006/relationships/diagramQuickStyle" Target="../diagrams/quickStyle21.xml"/><Relationship Id="rId12" Type="http://schemas.openxmlformats.org/officeDocument/2006/relationships/diagramQuickStyle" Target="../diagrams/quickStyle22.xml"/><Relationship Id="rId17" Type="http://schemas.openxmlformats.org/officeDocument/2006/relationships/diagramQuickStyle" Target="../diagrams/quickStyle23.xml"/><Relationship Id="rId2" Type="http://schemas.openxmlformats.org/officeDocument/2006/relationships/image" Target="../media/image73.png"/><Relationship Id="rId16" Type="http://schemas.openxmlformats.org/officeDocument/2006/relationships/diagramLayout" Target="../diagrams/layout23.xml"/><Relationship Id="rId20" Type="http://schemas.openxmlformats.org/officeDocument/2006/relationships/diagramData" Target="../diagrams/data24.xml"/><Relationship Id="rId1" Type="http://schemas.openxmlformats.org/officeDocument/2006/relationships/slideLayout" Target="../slideLayouts/slideLayout3.xml"/><Relationship Id="rId6" Type="http://schemas.openxmlformats.org/officeDocument/2006/relationships/diagramLayout" Target="../diagrams/layout21.xml"/><Relationship Id="rId11" Type="http://schemas.openxmlformats.org/officeDocument/2006/relationships/diagramLayout" Target="../diagrams/layout22.xml"/><Relationship Id="rId24" Type="http://schemas.microsoft.com/office/2007/relationships/diagramDrawing" Target="../diagrams/drawing24.xml"/><Relationship Id="rId5" Type="http://schemas.openxmlformats.org/officeDocument/2006/relationships/diagramData" Target="../diagrams/data21.xml"/><Relationship Id="rId15" Type="http://schemas.openxmlformats.org/officeDocument/2006/relationships/diagramData" Target="../diagrams/data23.xml"/><Relationship Id="rId23" Type="http://schemas.openxmlformats.org/officeDocument/2006/relationships/diagramColors" Target="../diagrams/colors24.xml"/><Relationship Id="rId10" Type="http://schemas.openxmlformats.org/officeDocument/2006/relationships/diagramData" Target="../diagrams/data22.xml"/><Relationship Id="rId19" Type="http://schemas.microsoft.com/office/2007/relationships/diagramDrawing" Target="../diagrams/drawing23.xml"/><Relationship Id="rId4" Type="http://schemas.openxmlformats.org/officeDocument/2006/relationships/image" Target="../media/image75.png"/><Relationship Id="rId9" Type="http://schemas.microsoft.com/office/2007/relationships/diagramDrawing" Target="../diagrams/drawing21.xml"/><Relationship Id="rId14" Type="http://schemas.microsoft.com/office/2007/relationships/diagramDrawing" Target="../diagrams/drawing22.xml"/><Relationship Id="rId22" Type="http://schemas.openxmlformats.org/officeDocument/2006/relationships/diagramQuickStyle" Target="../diagrams/quickStyle24.xml"/></Relationships>
</file>

<file path=ppt/slides/_rels/slide94.xml.rels><?xml version="1.0" encoding="UTF-8" standalone="yes"?>
<Relationships xmlns="http://schemas.openxmlformats.org/package/2006/relationships"><Relationship Id="rId8" Type="http://schemas.openxmlformats.org/officeDocument/2006/relationships/diagramColors" Target="../diagrams/colors25.xml"/><Relationship Id="rId3" Type="http://schemas.openxmlformats.org/officeDocument/2006/relationships/image" Target="../media/image74.png"/><Relationship Id="rId7" Type="http://schemas.openxmlformats.org/officeDocument/2006/relationships/diagramQuickStyle" Target="../diagrams/quickStyle25.xml"/><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diagramLayout" Target="../diagrams/layout25.xml"/><Relationship Id="rId5" Type="http://schemas.openxmlformats.org/officeDocument/2006/relationships/diagramData" Target="../diagrams/data25.xml"/><Relationship Id="rId4" Type="http://schemas.openxmlformats.org/officeDocument/2006/relationships/image" Target="../media/image75.png"/><Relationship Id="rId9" Type="http://schemas.microsoft.com/office/2007/relationships/diagramDrawing" Target="../diagrams/drawing25.xml"/></Relationships>
</file>

<file path=ppt/slides/_rels/slide95.xml.rels><?xml version="1.0" encoding="UTF-8" standalone="yes"?>
<Relationships xmlns="http://schemas.openxmlformats.org/package/2006/relationships"><Relationship Id="rId8" Type="http://schemas.openxmlformats.org/officeDocument/2006/relationships/diagramColors" Target="../diagrams/colors26.xml"/><Relationship Id="rId13" Type="http://schemas.openxmlformats.org/officeDocument/2006/relationships/diagramColors" Target="../diagrams/colors27.xml"/><Relationship Id="rId18" Type="http://schemas.openxmlformats.org/officeDocument/2006/relationships/diagramColors" Target="../diagrams/colors28.xml"/><Relationship Id="rId3" Type="http://schemas.openxmlformats.org/officeDocument/2006/relationships/image" Target="../media/image74.png"/><Relationship Id="rId21" Type="http://schemas.openxmlformats.org/officeDocument/2006/relationships/diagramLayout" Target="../diagrams/layout29.xml"/><Relationship Id="rId7" Type="http://schemas.openxmlformats.org/officeDocument/2006/relationships/diagramQuickStyle" Target="../diagrams/quickStyle26.xml"/><Relationship Id="rId12" Type="http://schemas.openxmlformats.org/officeDocument/2006/relationships/diagramQuickStyle" Target="../diagrams/quickStyle27.xml"/><Relationship Id="rId17" Type="http://schemas.openxmlformats.org/officeDocument/2006/relationships/diagramQuickStyle" Target="../diagrams/quickStyle28.xml"/><Relationship Id="rId2" Type="http://schemas.openxmlformats.org/officeDocument/2006/relationships/image" Target="../media/image73.png"/><Relationship Id="rId16" Type="http://schemas.openxmlformats.org/officeDocument/2006/relationships/diagramLayout" Target="../diagrams/layout28.xml"/><Relationship Id="rId20" Type="http://schemas.openxmlformats.org/officeDocument/2006/relationships/diagramData" Target="../diagrams/data29.xml"/><Relationship Id="rId1" Type="http://schemas.openxmlformats.org/officeDocument/2006/relationships/slideLayout" Target="../slideLayouts/slideLayout3.xml"/><Relationship Id="rId6" Type="http://schemas.openxmlformats.org/officeDocument/2006/relationships/diagramLayout" Target="../diagrams/layout26.xml"/><Relationship Id="rId11" Type="http://schemas.openxmlformats.org/officeDocument/2006/relationships/diagramLayout" Target="../diagrams/layout27.xml"/><Relationship Id="rId24" Type="http://schemas.microsoft.com/office/2007/relationships/diagramDrawing" Target="../diagrams/drawing29.xml"/><Relationship Id="rId5" Type="http://schemas.openxmlformats.org/officeDocument/2006/relationships/diagramData" Target="../diagrams/data26.xml"/><Relationship Id="rId15" Type="http://schemas.openxmlformats.org/officeDocument/2006/relationships/diagramData" Target="../diagrams/data28.xml"/><Relationship Id="rId23" Type="http://schemas.openxmlformats.org/officeDocument/2006/relationships/diagramColors" Target="../diagrams/colors29.xml"/><Relationship Id="rId10" Type="http://schemas.openxmlformats.org/officeDocument/2006/relationships/diagramData" Target="../diagrams/data27.xml"/><Relationship Id="rId19" Type="http://schemas.microsoft.com/office/2007/relationships/diagramDrawing" Target="../diagrams/drawing28.xml"/><Relationship Id="rId4" Type="http://schemas.openxmlformats.org/officeDocument/2006/relationships/image" Target="../media/image75.png"/><Relationship Id="rId9" Type="http://schemas.microsoft.com/office/2007/relationships/diagramDrawing" Target="../diagrams/drawing26.xml"/><Relationship Id="rId14" Type="http://schemas.microsoft.com/office/2007/relationships/diagramDrawing" Target="../diagrams/drawing27.xml"/><Relationship Id="rId22" Type="http://schemas.openxmlformats.org/officeDocument/2006/relationships/diagramQuickStyle" Target="../diagrams/quickStyle29.xml"/></Relationships>
</file>

<file path=ppt/slides/_rels/slide96.xml.rels><?xml version="1.0" encoding="UTF-8" standalone="yes"?>
<Relationships xmlns="http://schemas.openxmlformats.org/package/2006/relationships"><Relationship Id="rId8" Type="http://schemas.openxmlformats.org/officeDocument/2006/relationships/diagramLayout" Target="../diagrams/layout31.xml"/><Relationship Id="rId13" Type="http://schemas.openxmlformats.org/officeDocument/2006/relationships/diagramLayout" Target="../diagrams/layout32.xml"/><Relationship Id="rId18" Type="http://schemas.openxmlformats.org/officeDocument/2006/relationships/diagramLayout" Target="../diagrams/layout33.xml"/><Relationship Id="rId26" Type="http://schemas.microsoft.com/office/2007/relationships/diagramDrawing" Target="../diagrams/drawing34.xml"/><Relationship Id="rId3" Type="http://schemas.openxmlformats.org/officeDocument/2006/relationships/diagramLayout" Target="../diagrams/layout30.xml"/><Relationship Id="rId21" Type="http://schemas.microsoft.com/office/2007/relationships/diagramDrawing" Target="../diagrams/drawing33.xml"/><Relationship Id="rId7" Type="http://schemas.openxmlformats.org/officeDocument/2006/relationships/diagramData" Target="../diagrams/data31.xml"/><Relationship Id="rId12" Type="http://schemas.openxmlformats.org/officeDocument/2006/relationships/diagramData" Target="../diagrams/data32.xml"/><Relationship Id="rId17" Type="http://schemas.openxmlformats.org/officeDocument/2006/relationships/diagramData" Target="../diagrams/data33.xml"/><Relationship Id="rId25" Type="http://schemas.openxmlformats.org/officeDocument/2006/relationships/diagramColors" Target="../diagrams/colors34.xml"/><Relationship Id="rId2" Type="http://schemas.openxmlformats.org/officeDocument/2006/relationships/diagramData" Target="../diagrams/data30.xml"/><Relationship Id="rId16" Type="http://schemas.microsoft.com/office/2007/relationships/diagramDrawing" Target="../diagrams/drawing32.xml"/><Relationship Id="rId20" Type="http://schemas.openxmlformats.org/officeDocument/2006/relationships/diagramColors" Target="../diagrams/colors33.xml"/><Relationship Id="rId29" Type="http://schemas.openxmlformats.org/officeDocument/2006/relationships/diagramQuickStyle" Target="../diagrams/quickStyle35.xml"/><Relationship Id="rId1" Type="http://schemas.openxmlformats.org/officeDocument/2006/relationships/slideLayout" Target="../slideLayouts/slideLayout3.xml"/><Relationship Id="rId6" Type="http://schemas.microsoft.com/office/2007/relationships/diagramDrawing" Target="../diagrams/drawing30.xml"/><Relationship Id="rId11" Type="http://schemas.microsoft.com/office/2007/relationships/diagramDrawing" Target="../diagrams/drawing31.xml"/><Relationship Id="rId24" Type="http://schemas.openxmlformats.org/officeDocument/2006/relationships/diagramQuickStyle" Target="../diagrams/quickStyle34.xml"/><Relationship Id="rId5" Type="http://schemas.openxmlformats.org/officeDocument/2006/relationships/diagramColors" Target="../diagrams/colors30.xml"/><Relationship Id="rId15" Type="http://schemas.openxmlformats.org/officeDocument/2006/relationships/diagramColors" Target="../diagrams/colors32.xml"/><Relationship Id="rId23" Type="http://schemas.openxmlformats.org/officeDocument/2006/relationships/diagramLayout" Target="../diagrams/layout34.xml"/><Relationship Id="rId28" Type="http://schemas.openxmlformats.org/officeDocument/2006/relationships/diagramLayout" Target="../diagrams/layout35.xml"/><Relationship Id="rId10" Type="http://schemas.openxmlformats.org/officeDocument/2006/relationships/diagramColors" Target="../diagrams/colors31.xml"/><Relationship Id="rId19" Type="http://schemas.openxmlformats.org/officeDocument/2006/relationships/diagramQuickStyle" Target="../diagrams/quickStyle33.xml"/><Relationship Id="rId31" Type="http://schemas.microsoft.com/office/2007/relationships/diagramDrawing" Target="../diagrams/drawing35.xml"/><Relationship Id="rId4" Type="http://schemas.openxmlformats.org/officeDocument/2006/relationships/diagramQuickStyle" Target="../diagrams/quickStyle30.xml"/><Relationship Id="rId9" Type="http://schemas.openxmlformats.org/officeDocument/2006/relationships/diagramQuickStyle" Target="../diagrams/quickStyle31.xml"/><Relationship Id="rId14" Type="http://schemas.openxmlformats.org/officeDocument/2006/relationships/diagramQuickStyle" Target="../diagrams/quickStyle32.xml"/><Relationship Id="rId22" Type="http://schemas.openxmlformats.org/officeDocument/2006/relationships/diagramData" Target="../diagrams/data34.xml"/><Relationship Id="rId27" Type="http://schemas.openxmlformats.org/officeDocument/2006/relationships/diagramData" Target="../diagrams/data35.xml"/><Relationship Id="rId30" Type="http://schemas.openxmlformats.org/officeDocument/2006/relationships/diagramColors" Target="../diagrams/colors35.xml"/></Relationships>
</file>

<file path=ppt/slides/_rels/slide97.xml.rels><?xml version="1.0" encoding="UTF-8" standalone="yes"?>
<Relationships xmlns="http://schemas.openxmlformats.org/package/2006/relationships"><Relationship Id="rId8" Type="http://schemas.openxmlformats.org/officeDocument/2006/relationships/diagramLayout" Target="../diagrams/layout37.xml"/><Relationship Id="rId13" Type="http://schemas.openxmlformats.org/officeDocument/2006/relationships/diagramLayout" Target="../diagrams/layout38.xml"/><Relationship Id="rId3" Type="http://schemas.openxmlformats.org/officeDocument/2006/relationships/diagramLayout" Target="../diagrams/layout36.xml"/><Relationship Id="rId7" Type="http://schemas.openxmlformats.org/officeDocument/2006/relationships/diagramData" Target="../diagrams/data37.xml"/><Relationship Id="rId12" Type="http://schemas.openxmlformats.org/officeDocument/2006/relationships/diagramData" Target="../diagrams/data38.xml"/><Relationship Id="rId17" Type="http://schemas.openxmlformats.org/officeDocument/2006/relationships/image" Target="../media/image78.png"/><Relationship Id="rId2" Type="http://schemas.openxmlformats.org/officeDocument/2006/relationships/diagramData" Target="../diagrams/data36.xml"/><Relationship Id="rId16" Type="http://schemas.microsoft.com/office/2007/relationships/diagramDrawing" Target="../diagrams/drawing38.xml"/><Relationship Id="rId1" Type="http://schemas.openxmlformats.org/officeDocument/2006/relationships/slideLayout" Target="../slideLayouts/slideLayout3.xml"/><Relationship Id="rId6" Type="http://schemas.microsoft.com/office/2007/relationships/diagramDrawing" Target="../diagrams/drawing36.xml"/><Relationship Id="rId11" Type="http://schemas.microsoft.com/office/2007/relationships/diagramDrawing" Target="../diagrams/drawing37.xml"/><Relationship Id="rId5" Type="http://schemas.openxmlformats.org/officeDocument/2006/relationships/diagramColors" Target="../diagrams/colors36.xml"/><Relationship Id="rId15" Type="http://schemas.openxmlformats.org/officeDocument/2006/relationships/diagramColors" Target="../diagrams/colors38.xml"/><Relationship Id="rId10" Type="http://schemas.openxmlformats.org/officeDocument/2006/relationships/diagramColors" Target="../diagrams/colors37.xml"/><Relationship Id="rId4" Type="http://schemas.openxmlformats.org/officeDocument/2006/relationships/diagramQuickStyle" Target="../diagrams/quickStyle36.xml"/><Relationship Id="rId9" Type="http://schemas.openxmlformats.org/officeDocument/2006/relationships/diagramQuickStyle" Target="../diagrams/quickStyle37.xml"/><Relationship Id="rId14" Type="http://schemas.openxmlformats.org/officeDocument/2006/relationships/diagramQuickStyle" Target="../diagrams/quickStyle38.xml"/></Relationships>
</file>

<file path=ppt/slides/_rels/slide98.xml.rels><?xml version="1.0" encoding="UTF-8" standalone="yes"?>
<Relationships xmlns="http://schemas.openxmlformats.org/package/2006/relationships"><Relationship Id="rId8" Type="http://schemas.openxmlformats.org/officeDocument/2006/relationships/diagramLayout" Target="../diagrams/layout40.xml"/><Relationship Id="rId13" Type="http://schemas.openxmlformats.org/officeDocument/2006/relationships/diagramLayout" Target="../diagrams/layout41.xml"/><Relationship Id="rId3" Type="http://schemas.openxmlformats.org/officeDocument/2006/relationships/diagramLayout" Target="../diagrams/layout39.xml"/><Relationship Id="rId7" Type="http://schemas.openxmlformats.org/officeDocument/2006/relationships/diagramData" Target="../diagrams/data40.xml"/><Relationship Id="rId12" Type="http://schemas.openxmlformats.org/officeDocument/2006/relationships/diagramData" Target="../diagrams/data41.xml"/><Relationship Id="rId2" Type="http://schemas.openxmlformats.org/officeDocument/2006/relationships/diagramData" Target="../diagrams/data39.xml"/><Relationship Id="rId16" Type="http://schemas.microsoft.com/office/2007/relationships/diagramDrawing" Target="../diagrams/drawing41.xml"/><Relationship Id="rId1" Type="http://schemas.openxmlformats.org/officeDocument/2006/relationships/slideLayout" Target="../slideLayouts/slideLayout3.xml"/><Relationship Id="rId6" Type="http://schemas.microsoft.com/office/2007/relationships/diagramDrawing" Target="../diagrams/drawing39.xml"/><Relationship Id="rId11" Type="http://schemas.microsoft.com/office/2007/relationships/diagramDrawing" Target="../diagrams/drawing40.xml"/><Relationship Id="rId5" Type="http://schemas.openxmlformats.org/officeDocument/2006/relationships/diagramColors" Target="../diagrams/colors39.xml"/><Relationship Id="rId15" Type="http://schemas.openxmlformats.org/officeDocument/2006/relationships/diagramColors" Target="../diagrams/colors41.xml"/><Relationship Id="rId10" Type="http://schemas.openxmlformats.org/officeDocument/2006/relationships/diagramColors" Target="../diagrams/colors40.xml"/><Relationship Id="rId4" Type="http://schemas.openxmlformats.org/officeDocument/2006/relationships/diagramQuickStyle" Target="../diagrams/quickStyle39.xml"/><Relationship Id="rId9" Type="http://schemas.openxmlformats.org/officeDocument/2006/relationships/diagramQuickStyle" Target="../diagrams/quickStyle40.xml"/><Relationship Id="rId14" Type="http://schemas.openxmlformats.org/officeDocument/2006/relationships/diagramQuickStyle" Target="../diagrams/quickStyle4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1340" y="1052736"/>
            <a:ext cx="9144000" cy="1470025"/>
          </a:xfrm>
        </p:spPr>
        <p:txBody>
          <a:bodyPr/>
          <a:lstStyle/>
          <a:p>
            <a:r>
              <a:rPr lang="en-US" altLang="zh-CN" sz="5400" b="1" dirty="0" smtClean="0">
                <a:solidFill>
                  <a:srgbClr val="FF0000"/>
                </a:solidFill>
                <a:latin typeface="Comic Sans MS" pitchFamily="66" charset="0"/>
                <a:cs typeface="Arial" pitchFamily="34" charset="0"/>
              </a:rPr>
              <a:t>The Fundamental of </a:t>
            </a:r>
            <a:br>
              <a:rPr lang="en-US" altLang="zh-CN" sz="5400" b="1" dirty="0" smtClean="0">
                <a:solidFill>
                  <a:srgbClr val="FF0000"/>
                </a:solidFill>
                <a:latin typeface="Comic Sans MS" pitchFamily="66" charset="0"/>
                <a:cs typeface="Arial" pitchFamily="34" charset="0"/>
              </a:rPr>
            </a:br>
            <a:r>
              <a:rPr lang="en-US" altLang="zh-CN" sz="5400" b="1" dirty="0" smtClean="0">
                <a:solidFill>
                  <a:srgbClr val="FF0000"/>
                </a:solidFill>
                <a:latin typeface="Comic Sans MS" pitchFamily="66" charset="0"/>
                <a:cs typeface="Arial" pitchFamily="34" charset="0"/>
              </a:rPr>
              <a:t>Mobile Robot</a:t>
            </a:r>
            <a:endParaRPr lang="zh-CN" altLang="en-US" sz="5400" b="1" dirty="0">
              <a:solidFill>
                <a:srgbClr val="FF0000"/>
              </a:solidFill>
              <a:latin typeface="Comic Sans MS" pitchFamily="66" charset="0"/>
              <a:cs typeface="Arial" pitchFamily="34" charset="0"/>
            </a:endParaRPr>
          </a:p>
        </p:txBody>
      </p:sp>
      <p:sp>
        <p:nvSpPr>
          <p:cNvPr id="7" name="副标题 6"/>
          <p:cNvSpPr>
            <a:spLocks noGrp="1"/>
          </p:cNvSpPr>
          <p:nvPr>
            <p:ph type="subTitle" idx="1"/>
          </p:nvPr>
        </p:nvSpPr>
        <p:spPr>
          <a:xfrm>
            <a:off x="0" y="3284984"/>
            <a:ext cx="9144000" cy="1752600"/>
          </a:xfrm>
        </p:spPr>
        <p:txBody>
          <a:bodyPr/>
          <a:lstStyle/>
          <a:p>
            <a:r>
              <a:rPr lang="en-US" altLang="zh-CN" sz="2400" b="1" dirty="0">
                <a:solidFill>
                  <a:schemeClr val="tx2"/>
                </a:solidFill>
                <a:latin typeface="Candara" pitchFamily="34" charset="0"/>
                <a:cs typeface="Browallia New" pitchFamily="34" charset="-34"/>
              </a:rPr>
              <a:t>Machine Perception and Interaction Group (MPIG</a:t>
            </a:r>
            <a:r>
              <a:rPr lang="en-US" altLang="zh-CN" sz="2400" b="1" dirty="0" smtClean="0">
                <a:solidFill>
                  <a:schemeClr val="tx2"/>
                </a:solidFill>
                <a:latin typeface="Candara" pitchFamily="34" charset="0"/>
                <a:cs typeface="Browallia New" pitchFamily="34" charset="-34"/>
              </a:rPr>
              <a:t>)</a:t>
            </a:r>
          </a:p>
          <a:p>
            <a:r>
              <a:rPr lang="en-US" altLang="zh-CN" b="1" dirty="0">
                <a:solidFill>
                  <a:srgbClr val="00B050"/>
                </a:solidFill>
                <a:latin typeface="Candara" pitchFamily="34" charset="0"/>
                <a:cs typeface="Browallia New" pitchFamily="34" charset="-34"/>
              </a:rPr>
              <a:t>assignments.shmtu@gmail.com</a:t>
            </a:r>
            <a:endParaRPr lang="zh-CN" altLang="en-US" b="1" dirty="0">
              <a:solidFill>
                <a:srgbClr val="00B050"/>
              </a:solidFill>
              <a:latin typeface="Candara" pitchFamily="34" charset="0"/>
              <a:cs typeface="Browallia New" pitchFamily="34" charset="-34"/>
            </a:endParaRPr>
          </a:p>
        </p:txBody>
      </p:sp>
    </p:spTree>
    <p:extLst>
      <p:ext uri="{BB962C8B-B14F-4D97-AF65-F5344CB8AC3E}">
        <p14:creationId xmlns:p14="http://schemas.microsoft.com/office/powerpoint/2010/main" val="1794998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260648"/>
            <a:ext cx="91313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210468" y="5373216"/>
            <a:ext cx="8598098" cy="954107"/>
          </a:xfrm>
          <a:prstGeom prst="rect">
            <a:avLst/>
          </a:prstGeom>
        </p:spPr>
        <p:txBody>
          <a:bodyPr wrap="square">
            <a:spAutoFit/>
          </a:bodyPr>
          <a:lstStyle/>
          <a:p>
            <a:r>
              <a:rPr lang="en-US" altLang="zh-CN" sz="2800" dirty="0" smtClean="0"/>
              <a:t>By sensing with a camera, </a:t>
            </a:r>
            <a:r>
              <a:rPr lang="en-US" altLang="zh-CN" sz="2800" dirty="0"/>
              <a:t>the robot </a:t>
            </a:r>
            <a:r>
              <a:rPr lang="en-US" altLang="zh-CN" sz="2800" dirty="0" smtClean="0"/>
              <a:t>knows that </a:t>
            </a:r>
            <a:r>
              <a:rPr lang="en-US" altLang="zh-CN" sz="2800" dirty="0"/>
              <a:t>it </a:t>
            </a:r>
            <a:r>
              <a:rPr lang="en-US" altLang="zh-CN" sz="2800" dirty="0" smtClean="0"/>
              <a:t>is now </a:t>
            </a:r>
            <a:r>
              <a:rPr lang="en-US" altLang="zh-CN" sz="2800" dirty="0"/>
              <a:t>located, likely, next to a door.</a:t>
            </a:r>
            <a:endParaRPr lang="zh-CN" altLang="en-US" sz="2800"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1060748"/>
            <a:ext cx="8993634" cy="1092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0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9711" y="3284984"/>
            <a:ext cx="1231301" cy="11605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直接箭头连接符 3"/>
          <p:cNvCxnSpPr/>
          <p:nvPr/>
        </p:nvCxnSpPr>
        <p:spPr>
          <a:xfrm>
            <a:off x="2339752" y="1060748"/>
            <a:ext cx="360040" cy="2368252"/>
          </a:xfrm>
          <a:prstGeom prst="straightConnector1">
            <a:avLst/>
          </a:prstGeom>
          <a:ln w="76200" cmpd="sng">
            <a:solidFill>
              <a:schemeClr val="tx2"/>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6407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Works\Teach\Mobile Robot\Code\robotcourse\p7\entr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extLst>
            <a:ext uri="{909E8E84-426E-40DD-AFC4-6F175D3DCCD1}">
              <a14:hiddenFill xmlns:a14="http://schemas.microsoft.com/office/drawing/2010/main">
                <a:solidFill>
                  <a:srgbClr val="FFFFFF"/>
                </a:solidFill>
              </a14:hiddenFill>
            </a:ext>
          </a:extLst>
        </p:spPr>
      </p:pic>
      <p:sp>
        <p:nvSpPr>
          <p:cNvPr id="6" name="三十二角星 5"/>
          <p:cNvSpPr/>
          <p:nvPr/>
        </p:nvSpPr>
        <p:spPr>
          <a:xfrm>
            <a:off x="7380312" y="5171906"/>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P7</a:t>
            </a:r>
            <a:endParaRPr lang="zh-CN" altLang="en-US" sz="4400" b="1" dirty="0"/>
          </a:p>
        </p:txBody>
      </p:sp>
      <p:graphicFrame>
        <p:nvGraphicFramePr>
          <p:cNvPr id="5" name="图示 4"/>
          <p:cNvGraphicFramePr/>
          <p:nvPr>
            <p:extLst>
              <p:ext uri="{D42A27DB-BD31-4B8C-83A1-F6EECF244321}">
                <p14:modId xmlns:p14="http://schemas.microsoft.com/office/powerpoint/2010/main" val="314300788"/>
              </p:ext>
            </p:extLst>
          </p:nvPr>
        </p:nvGraphicFramePr>
        <p:xfrm>
          <a:off x="2363510" y="3246148"/>
          <a:ext cx="1930200" cy="1293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图示 6"/>
          <p:cNvGraphicFramePr/>
          <p:nvPr>
            <p:extLst>
              <p:ext uri="{D42A27DB-BD31-4B8C-83A1-F6EECF244321}">
                <p14:modId xmlns:p14="http://schemas.microsoft.com/office/powerpoint/2010/main" val="1054019041"/>
              </p:ext>
            </p:extLst>
          </p:nvPr>
        </p:nvGraphicFramePr>
        <p:xfrm>
          <a:off x="4499992" y="3212206"/>
          <a:ext cx="1930200" cy="12938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虚尾箭头 7"/>
          <p:cNvSpPr/>
          <p:nvPr/>
        </p:nvSpPr>
        <p:spPr>
          <a:xfrm rot="16200000">
            <a:off x="3794329" y="3702615"/>
            <a:ext cx="860235" cy="313005"/>
          </a:xfrm>
          <a:prstGeom prst="strip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9" name="虚尾箭头 8"/>
          <p:cNvSpPr/>
          <p:nvPr/>
        </p:nvSpPr>
        <p:spPr>
          <a:xfrm rot="5400000">
            <a:off x="5594529" y="3702615"/>
            <a:ext cx="860235" cy="313005"/>
          </a:xfrm>
          <a:prstGeom prst="strip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aphicFrame>
        <p:nvGraphicFramePr>
          <p:cNvPr id="10" name="图示 9"/>
          <p:cNvGraphicFramePr/>
          <p:nvPr>
            <p:extLst>
              <p:ext uri="{D42A27DB-BD31-4B8C-83A1-F6EECF244321}">
                <p14:modId xmlns:p14="http://schemas.microsoft.com/office/powerpoint/2010/main" val="2966095567"/>
              </p:ext>
            </p:extLst>
          </p:nvPr>
        </p:nvGraphicFramePr>
        <p:xfrm>
          <a:off x="6299400" y="3212206"/>
          <a:ext cx="1930200" cy="129382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1" name="虚尾箭头 10"/>
          <p:cNvSpPr/>
          <p:nvPr/>
        </p:nvSpPr>
        <p:spPr>
          <a:xfrm rot="16200000">
            <a:off x="7394729" y="3702614"/>
            <a:ext cx="860235" cy="313005"/>
          </a:xfrm>
          <a:prstGeom prst="strip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63219277"/>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8762" y="4699324"/>
            <a:ext cx="6827985" cy="1569660"/>
          </a:xfrm>
          <a:prstGeom prst="rect">
            <a:avLst/>
          </a:prstGeom>
          <a:noFill/>
        </p:spPr>
        <p:txBody>
          <a:bodyPr wrap="square" rtlCol="0">
            <a:spAutoFit/>
          </a:bodyPr>
          <a:lstStyle/>
          <a:p>
            <a:r>
              <a:rPr lang="en-US" altLang="zh-CN" sz="3200" b="1" dirty="0" smtClean="0">
                <a:solidFill>
                  <a:srgbClr val="FF0000"/>
                </a:solidFill>
              </a:rPr>
              <a:t>Which cell will robot be most probably next to after the two measurements and the two motions? </a:t>
            </a:r>
            <a:endParaRPr lang="zh-CN" altLang="en-US" sz="3200" b="1" dirty="0">
              <a:solidFill>
                <a:srgbClr val="FF0000"/>
              </a:solidFill>
            </a:endParaRPr>
          </a:p>
        </p:txBody>
      </p:sp>
      <p:sp>
        <p:nvSpPr>
          <p:cNvPr id="6" name="矩形 5"/>
          <p:cNvSpPr/>
          <p:nvPr/>
        </p:nvSpPr>
        <p:spPr>
          <a:xfrm>
            <a:off x="1998596" y="668679"/>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7" name="矩形 6"/>
          <p:cNvSpPr/>
          <p:nvPr/>
        </p:nvSpPr>
        <p:spPr>
          <a:xfrm>
            <a:off x="3006708" y="668679"/>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4014820" y="668679"/>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矩形 8"/>
          <p:cNvSpPr/>
          <p:nvPr/>
        </p:nvSpPr>
        <p:spPr>
          <a:xfrm>
            <a:off x="5022932" y="668679"/>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0" name="矩形 9"/>
          <p:cNvSpPr/>
          <p:nvPr/>
        </p:nvSpPr>
        <p:spPr>
          <a:xfrm>
            <a:off x="6021239" y="668679"/>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60110" y="834874"/>
            <a:ext cx="598078" cy="439647"/>
          </a:xfrm>
          <a:prstGeom prst="rect">
            <a:avLst/>
          </a:prstGeom>
        </p:spPr>
      </p:pic>
      <p:pic>
        <p:nvPicPr>
          <p:cNvPr id="12" name="图片 1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51815" y="842473"/>
            <a:ext cx="599418" cy="432048"/>
          </a:xfrm>
          <a:prstGeom prst="rect">
            <a:avLst/>
          </a:prstGeom>
        </p:spPr>
      </p:pic>
      <p:pic>
        <p:nvPicPr>
          <p:cNvPr id="13" name="图片 12"/>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178414" y="810289"/>
            <a:ext cx="680924" cy="496416"/>
          </a:xfrm>
          <a:prstGeom prst="rect">
            <a:avLst/>
          </a:prstGeom>
        </p:spPr>
      </p:pic>
      <p:pic>
        <p:nvPicPr>
          <p:cNvPr id="14" name="图片 13"/>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176132" y="821218"/>
            <a:ext cx="701711" cy="496114"/>
          </a:xfrm>
          <a:prstGeom prst="rect">
            <a:avLst/>
          </a:prstGeom>
        </p:spPr>
      </p:pic>
      <p:pic>
        <p:nvPicPr>
          <p:cNvPr id="15" name="图片 14"/>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186638" y="842473"/>
            <a:ext cx="677314" cy="496990"/>
          </a:xfrm>
          <a:prstGeom prst="rect">
            <a:avLst/>
          </a:prstGeom>
        </p:spPr>
      </p:pic>
      <p:pic>
        <p:nvPicPr>
          <p:cNvPr id="16"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1302332" y="1494754"/>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18" name="椭圆 17"/>
          <p:cNvSpPr/>
          <p:nvPr/>
        </p:nvSpPr>
        <p:spPr>
          <a:xfrm>
            <a:off x="1236151" y="2977806"/>
            <a:ext cx="1165665" cy="94777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19" name="直接箭头连接符 18"/>
          <p:cNvCxnSpPr>
            <a:stCxn id="16" idx="2"/>
            <a:endCxn id="18" idx="0"/>
          </p:cNvCxnSpPr>
          <p:nvPr/>
        </p:nvCxnSpPr>
        <p:spPr>
          <a:xfrm>
            <a:off x="1802213" y="2193853"/>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58370" name="Picture 2" descr="C:\Users\samuel\Downloads\1364501795_7.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63054" y="1748614"/>
            <a:ext cx="1535994" cy="15359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4406605" y="1473901"/>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9" name="椭圆 28"/>
          <p:cNvSpPr/>
          <p:nvPr/>
        </p:nvSpPr>
        <p:spPr>
          <a:xfrm>
            <a:off x="4340424" y="2956953"/>
            <a:ext cx="1165665" cy="94777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30" name="直接箭头连接符 29"/>
          <p:cNvCxnSpPr>
            <a:stCxn id="23" idx="2"/>
            <a:endCxn id="29" idx="0"/>
          </p:cNvCxnSpPr>
          <p:nvPr/>
        </p:nvCxnSpPr>
        <p:spPr>
          <a:xfrm>
            <a:off x="4906486" y="2173000"/>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31" name="Picture 2" descr="C:\Users\samuel\Downloads\1363416427_face-uncertai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1376" y="4741140"/>
            <a:ext cx="1508556" cy="150855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Users\samuel\Downloads\1364501795_7.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55299" y="1749456"/>
            <a:ext cx="1535994" cy="153599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7178372" y="147390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3" name="椭圆形标注 2"/>
          <p:cNvSpPr/>
          <p:nvPr/>
        </p:nvSpPr>
        <p:spPr>
          <a:xfrm>
            <a:off x="6863952" y="3172420"/>
            <a:ext cx="1461648" cy="1080120"/>
          </a:xfrm>
          <a:prstGeom prst="wedgeEllipseCallout">
            <a:avLst>
              <a:gd name="adj1" fmla="val -2228"/>
              <a:gd name="adj2" fmla="val -13879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smtClean="0"/>
              <a:t>Where am I?</a:t>
            </a:r>
            <a:endParaRPr lang="zh-CN" altLang="en-US" sz="2000" b="1" dirty="0"/>
          </a:p>
        </p:txBody>
      </p:sp>
      <p:sp>
        <p:nvSpPr>
          <p:cNvPr id="36" name="矩形 35"/>
          <p:cNvSpPr/>
          <p:nvPr/>
        </p:nvSpPr>
        <p:spPr>
          <a:xfrm>
            <a:off x="2701235" y="3284607"/>
            <a:ext cx="1259632" cy="584775"/>
          </a:xfrm>
          <a:prstGeom prst="rect">
            <a:avLst/>
          </a:prstGeom>
        </p:spPr>
        <p:txBody>
          <a:bodyPr wrap="square">
            <a:spAutoFit/>
          </a:bodyPr>
          <a:lstStyle/>
          <a:p>
            <a:pPr algn="ctr"/>
            <a:r>
              <a:rPr lang="en-US" altLang="zh-CN" sz="3200" b="1" dirty="0" smtClean="0">
                <a:effectLst>
                  <a:outerShdw blurRad="38100" dist="38100" dir="2700000" algn="tl">
                    <a:srgbClr val="000000">
                      <a:alpha val="43137"/>
                    </a:srgbClr>
                  </a:outerShdw>
                </a:effectLst>
              </a:rPr>
              <a:t>U = 1</a:t>
            </a:r>
            <a:endParaRPr lang="zh-CN" altLang="en-US" sz="3200" b="1" dirty="0">
              <a:effectLst>
                <a:outerShdw blurRad="38100" dist="38100" dir="2700000" algn="tl">
                  <a:srgbClr val="000000">
                    <a:alpha val="43137"/>
                  </a:srgbClr>
                </a:outerShdw>
              </a:effectLst>
            </a:endParaRPr>
          </a:p>
        </p:txBody>
      </p:sp>
      <p:sp>
        <p:nvSpPr>
          <p:cNvPr id="37" name="矩形 36"/>
          <p:cNvSpPr/>
          <p:nvPr/>
        </p:nvSpPr>
        <p:spPr>
          <a:xfrm>
            <a:off x="5693480" y="3284608"/>
            <a:ext cx="1259632" cy="584775"/>
          </a:xfrm>
          <a:prstGeom prst="rect">
            <a:avLst/>
          </a:prstGeom>
        </p:spPr>
        <p:txBody>
          <a:bodyPr wrap="square">
            <a:spAutoFit/>
          </a:bodyPr>
          <a:lstStyle/>
          <a:p>
            <a:pPr algn="ctr"/>
            <a:r>
              <a:rPr lang="en-US" altLang="zh-CN" sz="3200" b="1" dirty="0" smtClean="0">
                <a:effectLst>
                  <a:outerShdw blurRad="38100" dist="38100" dir="2700000" algn="tl">
                    <a:srgbClr val="000000">
                      <a:alpha val="43137"/>
                    </a:srgbClr>
                  </a:outerShdw>
                </a:effectLst>
              </a:rPr>
              <a:t>U = 1</a:t>
            </a:r>
            <a:endParaRPr lang="zh-CN" alt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6197730"/>
      </p:ext>
    </p:extLst>
  </p:cSld>
  <p:clrMapOvr>
    <a:masterClrMapping/>
  </p:clrMapOvr>
  <mc:AlternateContent xmlns:mc="http://schemas.openxmlformats.org/markup-compatibility/2006" xmlns:p14="http://schemas.microsoft.com/office/powerpoint/2010/main">
    <mc:Choice Requires="p14">
      <p:transition spd="slow" p14:dur="1100">
        <p14:switch dir="l"/>
      </p:transition>
    </mc:Choice>
    <mc:Fallback xmlns="">
      <p:transition spd="slow">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98596" y="668679"/>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7" name="矩形 6"/>
          <p:cNvSpPr/>
          <p:nvPr/>
        </p:nvSpPr>
        <p:spPr>
          <a:xfrm>
            <a:off x="3006708" y="668679"/>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4014820" y="668679"/>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矩形 8"/>
          <p:cNvSpPr/>
          <p:nvPr/>
        </p:nvSpPr>
        <p:spPr>
          <a:xfrm>
            <a:off x="5022932" y="668679"/>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0" name="矩形 9"/>
          <p:cNvSpPr/>
          <p:nvPr/>
        </p:nvSpPr>
        <p:spPr>
          <a:xfrm>
            <a:off x="6021239" y="668679"/>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60110" y="834874"/>
            <a:ext cx="598078" cy="439647"/>
          </a:xfrm>
          <a:prstGeom prst="rect">
            <a:avLst/>
          </a:prstGeom>
        </p:spPr>
      </p:pic>
      <p:pic>
        <p:nvPicPr>
          <p:cNvPr id="12" name="图片 1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51815" y="842473"/>
            <a:ext cx="599418" cy="432048"/>
          </a:xfrm>
          <a:prstGeom prst="rect">
            <a:avLst/>
          </a:prstGeom>
        </p:spPr>
      </p:pic>
      <p:pic>
        <p:nvPicPr>
          <p:cNvPr id="13" name="图片 12"/>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178414" y="810289"/>
            <a:ext cx="680924" cy="496416"/>
          </a:xfrm>
          <a:prstGeom prst="rect">
            <a:avLst/>
          </a:prstGeom>
        </p:spPr>
      </p:pic>
      <p:pic>
        <p:nvPicPr>
          <p:cNvPr id="14" name="图片 13"/>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176132" y="821218"/>
            <a:ext cx="701711" cy="496114"/>
          </a:xfrm>
          <a:prstGeom prst="rect">
            <a:avLst/>
          </a:prstGeom>
        </p:spPr>
      </p:pic>
      <p:pic>
        <p:nvPicPr>
          <p:cNvPr id="15" name="图片 14"/>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186638" y="842473"/>
            <a:ext cx="677314" cy="496990"/>
          </a:xfrm>
          <a:prstGeom prst="rect">
            <a:avLst/>
          </a:prstGeom>
        </p:spPr>
      </p:pic>
      <p:pic>
        <p:nvPicPr>
          <p:cNvPr id="16"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1302332" y="1494754"/>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18" name="椭圆 17"/>
          <p:cNvSpPr/>
          <p:nvPr/>
        </p:nvSpPr>
        <p:spPr>
          <a:xfrm>
            <a:off x="1236151" y="2977806"/>
            <a:ext cx="1165665" cy="94777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19" name="直接箭头连接符 18"/>
          <p:cNvCxnSpPr>
            <a:stCxn id="16" idx="2"/>
            <a:endCxn id="18" idx="0"/>
          </p:cNvCxnSpPr>
          <p:nvPr/>
        </p:nvCxnSpPr>
        <p:spPr>
          <a:xfrm>
            <a:off x="1802213" y="2193853"/>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58370" name="Picture 2" descr="C:\Users\samuel\Downloads\1364501795_7.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63054" y="1748614"/>
            <a:ext cx="1535994" cy="15359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4406605" y="1473901"/>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9" name="椭圆 28"/>
          <p:cNvSpPr/>
          <p:nvPr/>
        </p:nvSpPr>
        <p:spPr>
          <a:xfrm>
            <a:off x="4340424" y="2956953"/>
            <a:ext cx="1165665" cy="94777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30" name="直接箭头连接符 29"/>
          <p:cNvCxnSpPr>
            <a:stCxn id="23" idx="2"/>
            <a:endCxn id="29" idx="0"/>
          </p:cNvCxnSpPr>
          <p:nvPr/>
        </p:nvCxnSpPr>
        <p:spPr>
          <a:xfrm>
            <a:off x="4906486" y="2173000"/>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33" name="Picture 2" descr="C:\Users\samuel\Downloads\1364501795_7.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55299" y="1749456"/>
            <a:ext cx="1535994" cy="153599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7178372" y="147390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3" name="椭圆形标注 2"/>
          <p:cNvSpPr/>
          <p:nvPr/>
        </p:nvSpPr>
        <p:spPr>
          <a:xfrm>
            <a:off x="6863952" y="3172420"/>
            <a:ext cx="1461648" cy="1080120"/>
          </a:xfrm>
          <a:prstGeom prst="wedgeEllipseCallout">
            <a:avLst>
              <a:gd name="adj1" fmla="val -2228"/>
              <a:gd name="adj2" fmla="val -13879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smtClean="0"/>
              <a:t>I am probably here!</a:t>
            </a:r>
            <a:endParaRPr lang="zh-CN" altLang="en-US" sz="2000" b="1" dirty="0"/>
          </a:p>
        </p:txBody>
      </p:sp>
      <p:sp>
        <p:nvSpPr>
          <p:cNvPr id="36" name="矩形 35"/>
          <p:cNvSpPr/>
          <p:nvPr/>
        </p:nvSpPr>
        <p:spPr>
          <a:xfrm>
            <a:off x="2701235" y="3284607"/>
            <a:ext cx="1259632" cy="584775"/>
          </a:xfrm>
          <a:prstGeom prst="rect">
            <a:avLst/>
          </a:prstGeom>
        </p:spPr>
        <p:txBody>
          <a:bodyPr wrap="square">
            <a:spAutoFit/>
          </a:bodyPr>
          <a:lstStyle/>
          <a:p>
            <a:pPr algn="ctr"/>
            <a:r>
              <a:rPr lang="en-US" altLang="zh-CN" sz="3200" b="1" dirty="0" smtClean="0">
                <a:effectLst>
                  <a:outerShdw blurRad="38100" dist="38100" dir="2700000" algn="tl">
                    <a:srgbClr val="000000">
                      <a:alpha val="43137"/>
                    </a:srgbClr>
                  </a:outerShdw>
                </a:effectLst>
              </a:rPr>
              <a:t>U = 1</a:t>
            </a:r>
            <a:endParaRPr lang="zh-CN" altLang="en-US" sz="3200" b="1" dirty="0">
              <a:effectLst>
                <a:outerShdw blurRad="38100" dist="38100" dir="2700000" algn="tl">
                  <a:srgbClr val="000000">
                    <a:alpha val="43137"/>
                  </a:srgbClr>
                </a:outerShdw>
              </a:effectLst>
            </a:endParaRPr>
          </a:p>
        </p:txBody>
      </p:sp>
      <p:sp>
        <p:nvSpPr>
          <p:cNvPr id="37" name="矩形 36"/>
          <p:cNvSpPr/>
          <p:nvPr/>
        </p:nvSpPr>
        <p:spPr>
          <a:xfrm>
            <a:off x="5693480" y="3284608"/>
            <a:ext cx="1259632" cy="584775"/>
          </a:xfrm>
          <a:prstGeom prst="rect">
            <a:avLst/>
          </a:prstGeom>
        </p:spPr>
        <p:txBody>
          <a:bodyPr wrap="square">
            <a:spAutoFit/>
          </a:bodyPr>
          <a:lstStyle/>
          <a:p>
            <a:pPr algn="ctr"/>
            <a:r>
              <a:rPr lang="en-US" altLang="zh-CN" sz="3200" b="1" dirty="0" smtClean="0">
                <a:effectLst>
                  <a:outerShdw blurRad="38100" dist="38100" dir="2700000" algn="tl">
                    <a:srgbClr val="000000">
                      <a:alpha val="43137"/>
                    </a:srgbClr>
                  </a:outerShdw>
                </a:effectLst>
              </a:rPr>
              <a:t>U = 1</a:t>
            </a:r>
            <a:endParaRPr lang="zh-CN" altLang="en-US" sz="3200" b="1" dirty="0">
              <a:effectLst>
                <a:outerShdw blurRad="38100" dist="38100" dir="2700000" algn="tl">
                  <a:srgbClr val="000000">
                    <a:alpha val="43137"/>
                  </a:srgbClr>
                </a:outerShdw>
              </a:effectLst>
            </a:endParaRPr>
          </a:p>
        </p:txBody>
      </p:sp>
      <p:sp>
        <p:nvSpPr>
          <p:cNvPr id="4" name="圆角矩形 3"/>
          <p:cNvSpPr/>
          <p:nvPr/>
        </p:nvSpPr>
        <p:spPr>
          <a:xfrm>
            <a:off x="6037079" y="476672"/>
            <a:ext cx="992272" cy="1152128"/>
          </a:xfrm>
          <a:prstGeom prst="roundRect">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7" name="TextBox 26"/>
          <p:cNvSpPr txBox="1"/>
          <p:nvPr/>
        </p:nvSpPr>
        <p:spPr>
          <a:xfrm>
            <a:off x="539551" y="5723592"/>
            <a:ext cx="8337195" cy="584775"/>
          </a:xfrm>
          <a:prstGeom prst="rect">
            <a:avLst/>
          </a:prstGeom>
          <a:noFill/>
        </p:spPr>
        <p:txBody>
          <a:bodyPr wrap="square" rtlCol="0">
            <a:spAutoFit/>
          </a:bodyPr>
          <a:lstStyle/>
          <a:p>
            <a:r>
              <a:rPr lang="en-US" altLang="zh-CN" sz="3200" b="1" dirty="0">
                <a:solidFill>
                  <a:srgbClr val="0070C0"/>
                </a:solidFill>
              </a:rPr>
              <a:t>We </a:t>
            </a:r>
            <a:r>
              <a:rPr lang="en-US" altLang="zh-CN" sz="3200" b="1" dirty="0" smtClean="0">
                <a:solidFill>
                  <a:srgbClr val="0070C0"/>
                </a:solidFill>
              </a:rPr>
              <a:t>find the robot most likely in right-most cell</a:t>
            </a:r>
            <a:endParaRPr lang="zh-CN" altLang="en-US" sz="3200" b="1" dirty="0">
              <a:solidFill>
                <a:srgbClr val="0070C0"/>
              </a:solidFill>
            </a:endParaRPr>
          </a:p>
        </p:txBody>
      </p:sp>
      <p:grpSp>
        <p:nvGrpSpPr>
          <p:cNvPr id="28" name="组合 27"/>
          <p:cNvGrpSpPr/>
          <p:nvPr/>
        </p:nvGrpSpPr>
        <p:grpSpPr>
          <a:xfrm>
            <a:off x="1201075" y="4486234"/>
            <a:ext cx="7223201" cy="1006260"/>
            <a:chOff x="940865" y="0"/>
            <a:chExt cx="7223201" cy="1006260"/>
          </a:xfrm>
          <a:scene3d>
            <a:camera prst="orthographicFront"/>
            <a:lightRig rig="flat" dir="t"/>
          </a:scene3d>
        </p:grpSpPr>
        <p:sp>
          <p:nvSpPr>
            <p:cNvPr id="32" name="圆角矩形 31"/>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35"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kern="1200" dirty="0" smtClean="0"/>
                <a:t>Let’s implement this</a:t>
              </a:r>
              <a:r>
                <a:rPr lang="zh-CN" altLang="en-US" sz="5100" kern="1200" dirty="0" smtClean="0"/>
                <a:t>！</a:t>
              </a:r>
              <a:endParaRPr lang="zh-CN" sz="5100" kern="1200" dirty="0"/>
            </a:p>
          </p:txBody>
        </p:sp>
      </p:grpSp>
    </p:spTree>
    <p:extLst>
      <p:ext uri="{BB962C8B-B14F-4D97-AF65-F5344CB8AC3E}">
        <p14:creationId xmlns:p14="http://schemas.microsoft.com/office/powerpoint/2010/main" val="24297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3528" y="403179"/>
            <a:ext cx="9649072" cy="6186309"/>
          </a:xfrm>
          <a:prstGeom prst="rect">
            <a:avLst/>
          </a:prstGeom>
        </p:spPr>
        <p:txBody>
          <a:bodyPr wrap="square">
            <a:spAutoFit/>
          </a:bodyPr>
          <a:lstStyle/>
          <a:p>
            <a:r>
              <a:rPr lang="en-US" altLang="zh-CN" dirty="0">
                <a:solidFill>
                  <a:srgbClr val="000000"/>
                </a:solidFill>
                <a:latin typeface="Courier New"/>
              </a:rPr>
              <a:t>p = [0.2, 0.2, 0.2, 0.2, 0.2];        </a:t>
            </a:r>
            <a:r>
              <a:rPr lang="en-US" altLang="zh-CN" dirty="0">
                <a:solidFill>
                  <a:srgbClr val="228B22"/>
                </a:solidFill>
                <a:latin typeface="Courier New"/>
              </a:rPr>
              <a:t>% Prior</a:t>
            </a:r>
          </a:p>
          <a:p>
            <a:r>
              <a:rPr lang="en-US" altLang="zh-CN" dirty="0" smtClean="0">
                <a:solidFill>
                  <a:srgbClr val="000000"/>
                </a:solidFill>
                <a:latin typeface="Courier New"/>
              </a:rPr>
              <a:t>world </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228B22"/>
                </a:solidFill>
                <a:latin typeface="Courier New"/>
              </a:rPr>
              <a:t>% Map    </a:t>
            </a:r>
          </a:p>
          <a:p>
            <a:r>
              <a:rPr lang="en-US" altLang="zh-CN" dirty="0" smtClean="0">
                <a:solidFill>
                  <a:srgbClr val="228B22"/>
                </a:solidFill>
                <a:latin typeface="Courier New"/>
              </a:rPr>
              <a:t>%% </a:t>
            </a:r>
            <a:r>
              <a:rPr lang="en-US" altLang="zh-CN" dirty="0">
                <a:solidFill>
                  <a:srgbClr val="228B22"/>
                </a:solidFill>
                <a:latin typeface="Courier New"/>
              </a:rPr>
              <a:t>First configuration of meas. &amp; motion</a:t>
            </a:r>
          </a:p>
          <a:p>
            <a:r>
              <a:rPr lang="en-US" altLang="zh-CN" dirty="0" smtClean="0">
                <a:solidFill>
                  <a:srgbClr val="000000"/>
                </a:solidFill>
                <a:latin typeface="Courier New"/>
              </a:rPr>
              <a:t>measurements </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228B22"/>
                </a:solidFill>
                <a:latin typeface="Courier New"/>
              </a:rPr>
              <a:t>% Observation</a:t>
            </a:r>
          </a:p>
          <a:p>
            <a:r>
              <a:rPr lang="en-US" altLang="zh-CN" dirty="0" smtClean="0">
                <a:solidFill>
                  <a:srgbClr val="000000"/>
                </a:solidFill>
                <a:latin typeface="Courier New"/>
              </a:rPr>
              <a:t>motions </a:t>
            </a:r>
            <a:r>
              <a:rPr lang="en-US" altLang="zh-CN" dirty="0">
                <a:solidFill>
                  <a:srgbClr val="000000"/>
                </a:solidFill>
                <a:latin typeface="Courier New"/>
              </a:rPr>
              <a:t>= [1, 1];                     </a:t>
            </a:r>
            <a:endParaRPr lang="en-US" altLang="zh-CN" dirty="0">
              <a:solidFill>
                <a:srgbClr val="228B22"/>
              </a:solidFill>
              <a:latin typeface="Courier New"/>
            </a:endParaRPr>
          </a:p>
          <a:p>
            <a:r>
              <a:rPr lang="en-US" altLang="zh-CN" dirty="0" smtClean="0">
                <a:solidFill>
                  <a:srgbClr val="228B22"/>
                </a:solidFill>
                <a:latin typeface="Courier New"/>
              </a:rPr>
              <a:t>%% </a:t>
            </a:r>
            <a:r>
              <a:rPr lang="en-US" altLang="zh-CN" dirty="0">
                <a:solidFill>
                  <a:srgbClr val="228B22"/>
                </a:solidFill>
                <a:latin typeface="Courier New"/>
              </a:rPr>
              <a:t>Observation model</a:t>
            </a:r>
          </a:p>
          <a:p>
            <a:r>
              <a:rPr lang="en-US" altLang="zh-CN" dirty="0" err="1" smtClean="0">
                <a:solidFill>
                  <a:srgbClr val="000000"/>
                </a:solidFill>
                <a:latin typeface="Courier New"/>
              </a:rPr>
              <a:t>pHit</a:t>
            </a:r>
            <a:r>
              <a:rPr lang="en-US" altLang="zh-CN" dirty="0" smtClean="0">
                <a:solidFill>
                  <a:srgbClr val="000000"/>
                </a:solidFill>
                <a:latin typeface="Courier New"/>
              </a:rPr>
              <a:t> </a:t>
            </a:r>
            <a:r>
              <a:rPr lang="en-US" altLang="zh-CN" dirty="0">
                <a:solidFill>
                  <a:srgbClr val="000000"/>
                </a:solidFill>
                <a:latin typeface="Courier New"/>
              </a:rPr>
              <a:t>= 0.6;                           </a:t>
            </a:r>
          </a:p>
          <a:p>
            <a:r>
              <a:rPr lang="en-US" altLang="zh-CN" dirty="0" err="1" smtClean="0">
                <a:solidFill>
                  <a:srgbClr val="000000"/>
                </a:solidFill>
                <a:latin typeface="Courier New"/>
              </a:rPr>
              <a:t>pMiss</a:t>
            </a:r>
            <a:r>
              <a:rPr lang="en-US" altLang="zh-CN" dirty="0" smtClean="0">
                <a:solidFill>
                  <a:srgbClr val="000000"/>
                </a:solidFill>
                <a:latin typeface="Courier New"/>
              </a:rPr>
              <a:t> </a:t>
            </a:r>
            <a:r>
              <a:rPr lang="en-US" altLang="zh-CN" dirty="0">
                <a:solidFill>
                  <a:srgbClr val="000000"/>
                </a:solidFill>
                <a:latin typeface="Courier New"/>
              </a:rPr>
              <a:t>= 0.2;</a:t>
            </a:r>
          </a:p>
          <a:p>
            <a:r>
              <a:rPr lang="en-US" altLang="zh-CN" dirty="0" smtClean="0">
                <a:solidFill>
                  <a:srgbClr val="228B22"/>
                </a:solidFill>
                <a:latin typeface="Courier New"/>
              </a:rPr>
              <a:t>%% </a:t>
            </a:r>
            <a:r>
              <a:rPr lang="en-US" altLang="zh-CN" dirty="0">
                <a:solidFill>
                  <a:srgbClr val="228B22"/>
                </a:solidFill>
                <a:latin typeface="Courier New"/>
              </a:rPr>
              <a:t>Motion model / Process model</a:t>
            </a:r>
          </a:p>
          <a:p>
            <a:r>
              <a:rPr lang="en-US" altLang="zh-CN" dirty="0" err="1" smtClean="0">
                <a:solidFill>
                  <a:srgbClr val="000000"/>
                </a:solidFill>
                <a:latin typeface="Courier New"/>
              </a:rPr>
              <a:t>pExact</a:t>
            </a:r>
            <a:r>
              <a:rPr lang="en-US" altLang="zh-CN" dirty="0" smtClean="0">
                <a:solidFill>
                  <a:srgbClr val="000000"/>
                </a:solidFill>
                <a:latin typeface="Courier New"/>
              </a:rPr>
              <a:t> </a:t>
            </a:r>
            <a:r>
              <a:rPr lang="en-US" altLang="zh-CN" dirty="0">
                <a:solidFill>
                  <a:srgbClr val="000000"/>
                </a:solidFill>
                <a:latin typeface="Courier New"/>
              </a:rPr>
              <a:t>= 0.8;</a:t>
            </a:r>
          </a:p>
          <a:p>
            <a:r>
              <a:rPr lang="en-US" altLang="zh-CN" dirty="0" err="1" smtClean="0">
                <a:solidFill>
                  <a:srgbClr val="000000"/>
                </a:solidFill>
                <a:latin typeface="Courier New"/>
              </a:rPr>
              <a:t>pOvershoot</a:t>
            </a:r>
            <a:r>
              <a:rPr lang="en-US" altLang="zh-CN" dirty="0" smtClean="0">
                <a:solidFill>
                  <a:srgbClr val="000000"/>
                </a:solidFill>
                <a:latin typeface="Courier New"/>
              </a:rPr>
              <a:t> </a:t>
            </a:r>
            <a:r>
              <a:rPr lang="en-US" altLang="zh-CN" dirty="0">
                <a:solidFill>
                  <a:srgbClr val="000000"/>
                </a:solidFill>
                <a:latin typeface="Courier New"/>
              </a:rPr>
              <a:t>= 0.1;</a:t>
            </a:r>
          </a:p>
          <a:p>
            <a:r>
              <a:rPr lang="en-US" altLang="zh-CN" dirty="0" err="1" smtClean="0">
                <a:solidFill>
                  <a:srgbClr val="000000"/>
                </a:solidFill>
                <a:latin typeface="Courier New"/>
              </a:rPr>
              <a:t>pUndershoot</a:t>
            </a:r>
            <a:r>
              <a:rPr lang="en-US" altLang="zh-CN" dirty="0" smtClean="0">
                <a:solidFill>
                  <a:srgbClr val="000000"/>
                </a:solidFill>
                <a:latin typeface="Courier New"/>
              </a:rPr>
              <a:t> </a:t>
            </a:r>
            <a:r>
              <a:rPr lang="en-US" altLang="zh-CN" dirty="0">
                <a:solidFill>
                  <a:srgbClr val="000000"/>
                </a:solidFill>
                <a:latin typeface="Courier New"/>
              </a:rPr>
              <a:t>= 0.1;</a:t>
            </a:r>
          </a:p>
          <a:p>
            <a:r>
              <a:rPr lang="en-US" altLang="zh-CN" dirty="0" smtClean="0">
                <a:solidFill>
                  <a:srgbClr val="228B22"/>
                </a:solidFill>
                <a:latin typeface="Courier New"/>
              </a:rPr>
              <a:t>%% </a:t>
            </a:r>
            <a:r>
              <a:rPr lang="en-US" altLang="zh-CN" dirty="0">
                <a:solidFill>
                  <a:srgbClr val="228B22"/>
                </a:solidFill>
                <a:latin typeface="Courier New"/>
              </a:rPr>
              <a:t>The recursive sensing and moving</a:t>
            </a:r>
          </a:p>
          <a:p>
            <a:r>
              <a:rPr lang="en-US" altLang="zh-CN" dirty="0" smtClean="0">
                <a:solidFill>
                  <a:srgbClr val="000000"/>
                </a:solidFill>
                <a:latin typeface="Courier New"/>
              </a:rPr>
              <a:t>entropy </a:t>
            </a:r>
            <a:r>
              <a:rPr lang="en-US" altLang="zh-CN" dirty="0">
                <a:solidFill>
                  <a:srgbClr val="000000"/>
                </a:solidFill>
                <a:latin typeface="Courier New"/>
              </a:rPr>
              <a:t>= zeros(2, length(motions));</a:t>
            </a:r>
          </a:p>
          <a:p>
            <a:r>
              <a:rPr lang="en-US" altLang="zh-CN" dirty="0" smtClean="0">
                <a:solidFill>
                  <a:srgbClr val="0000FF"/>
                </a:solidFill>
                <a:latin typeface="Courier New"/>
              </a:rPr>
              <a:t>for</a:t>
            </a:r>
            <a:r>
              <a:rPr lang="en-US" altLang="zh-CN" dirty="0" smtClean="0">
                <a:solidFill>
                  <a:srgbClr val="000000"/>
                </a:solidFill>
                <a:latin typeface="Courier New"/>
              </a:rPr>
              <a:t> </a:t>
            </a:r>
            <a:r>
              <a:rPr lang="en-US" altLang="zh-CN" dirty="0" err="1">
                <a:solidFill>
                  <a:srgbClr val="000000"/>
                </a:solidFill>
                <a:latin typeface="Courier New"/>
              </a:rPr>
              <a:t>i</a:t>
            </a:r>
            <a:r>
              <a:rPr lang="en-US" altLang="zh-CN" dirty="0">
                <a:solidFill>
                  <a:srgbClr val="000000"/>
                </a:solidFill>
                <a:latin typeface="Courier New"/>
              </a:rPr>
              <a:t> = 1 : length(measurements)</a:t>
            </a:r>
          </a:p>
          <a:p>
            <a:r>
              <a:rPr lang="en-US" altLang="zh-CN" dirty="0">
                <a:solidFill>
                  <a:srgbClr val="228B22"/>
                </a:solidFill>
                <a:latin typeface="Courier New"/>
              </a:rPr>
              <a:t>   </a:t>
            </a:r>
            <a:r>
              <a:rPr lang="en-US" altLang="zh-CN" dirty="0" smtClean="0">
                <a:solidFill>
                  <a:srgbClr val="228B22"/>
                </a:solidFill>
                <a:latin typeface="Courier New"/>
              </a:rPr>
              <a:t>%% </a:t>
            </a:r>
            <a:r>
              <a:rPr lang="en-US" altLang="zh-CN" dirty="0">
                <a:solidFill>
                  <a:srgbClr val="228B22"/>
                </a:solidFill>
                <a:latin typeface="Courier New"/>
              </a:rPr>
              <a:t>Update by sensing</a:t>
            </a:r>
          </a:p>
          <a:p>
            <a:r>
              <a:rPr lang="en-US" altLang="zh-CN" dirty="0">
                <a:solidFill>
                  <a:srgbClr val="000000"/>
                </a:solidFill>
                <a:latin typeface="Courier New"/>
              </a:rPr>
              <a:t>   </a:t>
            </a:r>
            <a:r>
              <a:rPr lang="en-US" altLang="zh-CN" dirty="0" smtClean="0">
                <a:solidFill>
                  <a:srgbClr val="000000"/>
                </a:solidFill>
                <a:latin typeface="Courier New"/>
              </a:rPr>
              <a:t>p </a:t>
            </a:r>
            <a:r>
              <a:rPr lang="en-US" altLang="zh-CN" dirty="0">
                <a:solidFill>
                  <a:srgbClr val="000000"/>
                </a:solidFill>
                <a:latin typeface="Courier New"/>
              </a:rPr>
              <a:t>= sense(p, measurements(</a:t>
            </a:r>
            <a:r>
              <a:rPr lang="en-US" altLang="zh-CN" dirty="0" err="1">
                <a:solidFill>
                  <a:srgbClr val="000000"/>
                </a:solidFill>
                <a:latin typeface="Courier New"/>
              </a:rPr>
              <a:t>i</a:t>
            </a:r>
            <a:r>
              <a:rPr lang="en-US" altLang="zh-CN" dirty="0">
                <a:solidFill>
                  <a:srgbClr val="000000"/>
                </a:solidFill>
                <a:latin typeface="Courier New"/>
              </a:rPr>
              <a:t>), world, </a:t>
            </a:r>
            <a:r>
              <a:rPr lang="en-US" altLang="zh-CN" dirty="0" err="1">
                <a:solidFill>
                  <a:srgbClr val="000000"/>
                </a:solidFill>
                <a:latin typeface="Courier New"/>
              </a:rPr>
              <a:t>pHit</a:t>
            </a:r>
            <a:r>
              <a:rPr lang="en-US" altLang="zh-CN" dirty="0">
                <a:solidFill>
                  <a:srgbClr val="000000"/>
                </a:solidFill>
                <a:latin typeface="Courier New"/>
              </a:rPr>
              <a:t>, </a:t>
            </a:r>
            <a:r>
              <a:rPr lang="en-US" altLang="zh-CN" dirty="0" err="1">
                <a:solidFill>
                  <a:srgbClr val="000000"/>
                </a:solidFill>
                <a:latin typeface="Courier New"/>
              </a:rPr>
              <a:t>pMiss</a:t>
            </a:r>
            <a:r>
              <a:rPr lang="en-US" altLang="zh-CN" dirty="0">
                <a:solidFill>
                  <a:srgbClr val="000000"/>
                </a:solidFill>
                <a:latin typeface="Courier New"/>
              </a:rPr>
              <a:t>); </a:t>
            </a:r>
          </a:p>
          <a:p>
            <a:r>
              <a:rPr lang="en-US" altLang="zh-CN" dirty="0">
                <a:solidFill>
                  <a:srgbClr val="000000"/>
                </a:solidFill>
                <a:latin typeface="Courier New"/>
              </a:rPr>
              <a:t>   </a:t>
            </a:r>
            <a:r>
              <a:rPr lang="en-US" altLang="zh-CN" dirty="0" smtClean="0">
                <a:solidFill>
                  <a:srgbClr val="000000"/>
                </a:solidFill>
                <a:latin typeface="Courier New"/>
              </a:rPr>
              <a:t>entropy(1,i</a:t>
            </a:r>
            <a:r>
              <a:rPr lang="en-US" altLang="zh-CN" dirty="0">
                <a:solidFill>
                  <a:srgbClr val="000000"/>
                </a:solidFill>
                <a:latin typeface="Courier New"/>
              </a:rPr>
              <a:t>) = -sum(p .* log2(p) );  </a:t>
            </a:r>
          </a:p>
          <a:p>
            <a:r>
              <a:rPr lang="en-US" altLang="zh-CN" dirty="0">
                <a:solidFill>
                  <a:srgbClr val="228B22"/>
                </a:solidFill>
                <a:latin typeface="Courier New"/>
              </a:rPr>
              <a:t>   </a:t>
            </a:r>
            <a:r>
              <a:rPr lang="en-US" altLang="zh-CN" dirty="0" smtClean="0">
                <a:solidFill>
                  <a:srgbClr val="228B22"/>
                </a:solidFill>
                <a:latin typeface="Courier New"/>
              </a:rPr>
              <a:t>%% </a:t>
            </a:r>
            <a:r>
              <a:rPr lang="en-US" altLang="zh-CN" dirty="0">
                <a:solidFill>
                  <a:srgbClr val="228B22"/>
                </a:solidFill>
                <a:latin typeface="Courier New"/>
              </a:rPr>
              <a:t>Predict by moving</a:t>
            </a:r>
          </a:p>
          <a:p>
            <a:r>
              <a:rPr lang="en-US" altLang="zh-CN" dirty="0">
                <a:solidFill>
                  <a:srgbClr val="000000"/>
                </a:solidFill>
                <a:latin typeface="Courier New"/>
              </a:rPr>
              <a:t>   </a:t>
            </a:r>
            <a:r>
              <a:rPr lang="en-US" altLang="zh-CN" dirty="0" smtClean="0">
                <a:solidFill>
                  <a:srgbClr val="000000"/>
                </a:solidFill>
                <a:latin typeface="Courier New"/>
              </a:rPr>
              <a:t>p </a:t>
            </a:r>
            <a:r>
              <a:rPr lang="en-US" altLang="zh-CN" dirty="0">
                <a:solidFill>
                  <a:srgbClr val="000000"/>
                </a:solidFill>
                <a:latin typeface="Courier New"/>
              </a:rPr>
              <a:t>= move(p, motions(</a:t>
            </a:r>
            <a:r>
              <a:rPr lang="en-US" altLang="zh-CN" dirty="0" err="1">
                <a:solidFill>
                  <a:srgbClr val="000000"/>
                </a:solidFill>
                <a:latin typeface="Courier New"/>
              </a:rPr>
              <a:t>i</a:t>
            </a:r>
            <a:r>
              <a:rPr lang="en-US" altLang="zh-CN" dirty="0">
                <a:solidFill>
                  <a:srgbClr val="000000"/>
                </a:solidFill>
                <a:latin typeface="Courier New"/>
              </a:rPr>
              <a:t>), </a:t>
            </a:r>
            <a:r>
              <a:rPr lang="en-US" altLang="zh-CN" dirty="0" err="1">
                <a:solidFill>
                  <a:srgbClr val="000000"/>
                </a:solidFill>
                <a:latin typeface="Courier New"/>
              </a:rPr>
              <a:t>pExact</a:t>
            </a:r>
            <a:r>
              <a:rPr lang="en-US" altLang="zh-CN" dirty="0">
                <a:solidFill>
                  <a:srgbClr val="000000"/>
                </a:solidFill>
                <a:latin typeface="Courier New"/>
              </a:rPr>
              <a:t>, </a:t>
            </a:r>
            <a:r>
              <a:rPr lang="en-US" altLang="zh-CN" dirty="0" err="1">
                <a:solidFill>
                  <a:srgbClr val="000000"/>
                </a:solidFill>
                <a:latin typeface="Courier New"/>
              </a:rPr>
              <a:t>pOvershoot</a:t>
            </a:r>
            <a:r>
              <a:rPr lang="en-US" altLang="zh-CN" dirty="0">
                <a:solidFill>
                  <a:srgbClr val="000000"/>
                </a:solidFill>
                <a:latin typeface="Courier New"/>
              </a:rPr>
              <a:t>, </a:t>
            </a:r>
            <a:r>
              <a:rPr lang="en-US" altLang="zh-CN" dirty="0" err="1">
                <a:solidFill>
                  <a:srgbClr val="000000"/>
                </a:solidFill>
                <a:latin typeface="Courier New"/>
              </a:rPr>
              <a:t>pUndershoot</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smtClean="0">
                <a:solidFill>
                  <a:srgbClr val="000000"/>
                </a:solidFill>
                <a:latin typeface="Courier New"/>
              </a:rPr>
              <a:t>entropy(2,i</a:t>
            </a:r>
            <a:r>
              <a:rPr lang="en-US" altLang="zh-CN" dirty="0">
                <a:solidFill>
                  <a:srgbClr val="000000"/>
                </a:solidFill>
                <a:latin typeface="Courier New"/>
              </a:rPr>
              <a:t>) = -sum(p .* log2(p) );    </a:t>
            </a:r>
          </a:p>
          <a:p>
            <a:r>
              <a:rPr lang="en-US" altLang="zh-CN" dirty="0" smtClean="0">
                <a:solidFill>
                  <a:srgbClr val="0000FF"/>
                </a:solidFill>
                <a:latin typeface="Courier New"/>
              </a:rPr>
              <a:t>end</a:t>
            </a:r>
            <a:endParaRPr lang="en-US" altLang="zh-CN" dirty="0">
              <a:solidFill>
                <a:srgbClr val="0000FF"/>
              </a:solidFill>
              <a:latin typeface="Courier New"/>
            </a:endParaRPr>
          </a:p>
        </p:txBody>
      </p:sp>
      <p:sp>
        <p:nvSpPr>
          <p:cNvPr id="31" name="圆角矩形 30"/>
          <p:cNvSpPr/>
          <p:nvPr/>
        </p:nvSpPr>
        <p:spPr>
          <a:xfrm>
            <a:off x="218149" y="160996"/>
            <a:ext cx="8746339" cy="6461423"/>
          </a:xfrm>
          <a:prstGeom prst="roundRect">
            <a:avLst>
              <a:gd name="adj" fmla="val 3242"/>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8" name="三十二角星 37"/>
          <p:cNvSpPr/>
          <p:nvPr/>
        </p:nvSpPr>
        <p:spPr>
          <a:xfrm>
            <a:off x="7092280" y="2924944"/>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P8</a:t>
            </a:r>
            <a:endParaRPr lang="zh-CN" altLang="en-US" sz="4400" b="1" dirty="0"/>
          </a:p>
        </p:txBody>
      </p:sp>
      <p:grpSp>
        <p:nvGrpSpPr>
          <p:cNvPr id="39" name="Diagram group"/>
          <p:cNvGrpSpPr/>
          <p:nvPr/>
        </p:nvGrpSpPr>
        <p:grpSpPr>
          <a:xfrm>
            <a:off x="3347864" y="1934150"/>
            <a:ext cx="4032448" cy="791505"/>
            <a:chOff x="0" y="11955"/>
            <a:chExt cx="4032448" cy="791505"/>
          </a:xfrm>
          <a:scene3d>
            <a:camera prst="isometricOffAxis2Left" zoom="95000"/>
            <a:lightRig rig="flat" dir="t"/>
          </a:scene3d>
        </p:grpSpPr>
        <p:grpSp>
          <p:nvGrpSpPr>
            <p:cNvPr id="40" name="组合 39"/>
            <p:cNvGrpSpPr/>
            <p:nvPr/>
          </p:nvGrpSpPr>
          <p:grpSpPr>
            <a:xfrm>
              <a:off x="0" y="11955"/>
              <a:ext cx="4032448" cy="791505"/>
              <a:chOff x="0" y="11955"/>
              <a:chExt cx="4032448" cy="791505"/>
            </a:xfrm>
          </p:grpSpPr>
          <p:sp>
            <p:nvSpPr>
              <p:cNvPr id="41" name="圆角矩形 40"/>
              <p:cNvSpPr/>
              <p:nvPr/>
            </p:nvSpPr>
            <p:spPr>
              <a:xfrm>
                <a:off x="0" y="11955"/>
                <a:ext cx="4032448" cy="791505"/>
              </a:xfrm>
              <a:prstGeom prst="roundRect">
                <a:avLst/>
              </a:prstGeom>
              <a:sp3d extrusionH="381000" contourW="38100" prstMaterial="matte">
                <a:contourClr>
                  <a:schemeClr val="lt1"/>
                </a:contourClr>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2" name="圆角矩形 4"/>
              <p:cNvSpPr/>
              <p:nvPr/>
            </p:nvSpPr>
            <p:spPr>
              <a:xfrm>
                <a:off x="38638" y="50593"/>
                <a:ext cx="3955172" cy="71422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en-US" sz="3300" kern="1200" dirty="0" smtClean="0"/>
                  <a:t>First configuration</a:t>
                </a:r>
                <a:endParaRPr lang="zh-CN" sz="3300" kern="1200" dirty="0"/>
              </a:p>
            </p:txBody>
          </p:sp>
        </p:grpSp>
      </p:grpSp>
    </p:spTree>
    <p:extLst>
      <p:ext uri="{BB962C8B-B14F-4D97-AF65-F5344CB8AC3E}">
        <p14:creationId xmlns:p14="http://schemas.microsoft.com/office/powerpoint/2010/main" val="1513962861"/>
      </p:ext>
    </p:extLst>
  </p:cSld>
  <p:clrMapOvr>
    <a:masterClrMapping/>
  </p:clrMapOvr>
  <mc:AlternateContent xmlns:mc="http://schemas.openxmlformats.org/markup-compatibility/2006" xmlns:p14="http://schemas.microsoft.com/office/powerpoint/2010/main">
    <mc:Choice Requires="p14">
      <p:transition spd="slow" p14:dur="1500">
        <p14:ripple dir="rd"/>
      </p:transition>
    </mc:Choice>
    <mc:Fallback xmlns="">
      <p:transition spd="slow">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D:\Works\Teach\Mobile Robot\Code\robotcourse\p8\posteri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328" y="685799"/>
            <a:ext cx="7315200" cy="54864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835696" y="685799"/>
            <a:ext cx="5628464" cy="461665"/>
          </a:xfrm>
          <a:prstGeom prst="rect">
            <a:avLst/>
          </a:prstGeom>
        </p:spPr>
        <p:txBody>
          <a:bodyPr wrap="none">
            <a:spAutoFit/>
          </a:bodyPr>
          <a:lstStyle/>
          <a:p>
            <a:r>
              <a:rPr lang="zh-CN" altLang="en-US" sz="2400" dirty="0"/>
              <a:t> </a:t>
            </a:r>
            <a:r>
              <a:rPr lang="en-US" altLang="zh-CN" sz="2400" dirty="0"/>
              <a:t>0.2116    0.1516    0.0811    0.1684    0.3874</a:t>
            </a:r>
            <a:endParaRPr lang="zh-CN" altLang="en-US" sz="2400" dirty="0"/>
          </a:p>
        </p:txBody>
      </p:sp>
      <p:sp>
        <p:nvSpPr>
          <p:cNvPr id="4" name="矩形 3"/>
          <p:cNvSpPr/>
          <p:nvPr/>
        </p:nvSpPr>
        <p:spPr>
          <a:xfrm>
            <a:off x="2339752" y="1340768"/>
            <a:ext cx="3906839" cy="369332"/>
          </a:xfrm>
          <a:prstGeom prst="rect">
            <a:avLst/>
          </a:prstGeom>
        </p:spPr>
        <p:txBody>
          <a:bodyPr wrap="none">
            <a:spAutoFit/>
          </a:bodyPr>
          <a:lstStyle/>
          <a:p>
            <a:r>
              <a:rPr lang="en-US" altLang="zh-CN" dirty="0" smtClean="0">
                <a:solidFill>
                  <a:srgbClr val="000000"/>
                </a:solidFill>
                <a:latin typeface="Courier New"/>
              </a:rPr>
              <a:t>entropy(end, end</a:t>
            </a:r>
            <a:r>
              <a:rPr lang="en-US" altLang="zh-CN" dirty="0">
                <a:solidFill>
                  <a:srgbClr val="000000"/>
                </a:solidFill>
                <a:latin typeface="Courier New"/>
              </a:rPr>
              <a:t>) = 2.1433</a:t>
            </a:r>
          </a:p>
        </p:txBody>
      </p:sp>
      <p:sp>
        <p:nvSpPr>
          <p:cNvPr id="6" name="三十二角星 5"/>
          <p:cNvSpPr/>
          <p:nvPr/>
        </p:nvSpPr>
        <p:spPr>
          <a:xfrm>
            <a:off x="107504" y="4941168"/>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P8</a:t>
            </a:r>
            <a:endParaRPr lang="zh-CN" altLang="en-US" sz="4400" b="1" dirty="0"/>
          </a:p>
        </p:txBody>
      </p:sp>
    </p:spTree>
    <p:extLst>
      <p:ext uri="{BB962C8B-B14F-4D97-AF65-F5344CB8AC3E}">
        <p14:creationId xmlns:p14="http://schemas.microsoft.com/office/powerpoint/2010/main" val="328944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Works\Teach\Mobile Robot\Code\robotcourse\p8\entr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25" y="791562"/>
            <a:ext cx="7315200" cy="5486400"/>
          </a:xfrm>
          <a:prstGeom prst="rect">
            <a:avLst/>
          </a:prstGeom>
          <a:noFill/>
          <a:extLst>
            <a:ext uri="{909E8E84-426E-40DD-AFC4-6F175D3DCCD1}">
              <a14:hiddenFill xmlns:a14="http://schemas.microsoft.com/office/drawing/2010/main">
                <a:solidFill>
                  <a:srgbClr val="FFFFFF"/>
                </a:solidFill>
              </a14:hiddenFill>
            </a:ext>
          </a:extLst>
        </p:spPr>
      </p:pic>
      <p:sp>
        <p:nvSpPr>
          <p:cNvPr id="6" name="三十二角星 5"/>
          <p:cNvSpPr/>
          <p:nvPr/>
        </p:nvSpPr>
        <p:spPr>
          <a:xfrm>
            <a:off x="7541790" y="5301208"/>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P8</a:t>
            </a:r>
            <a:endParaRPr lang="zh-CN" altLang="en-US" sz="4400" b="1" dirty="0"/>
          </a:p>
        </p:txBody>
      </p:sp>
      <p:graphicFrame>
        <p:nvGraphicFramePr>
          <p:cNvPr id="7" name="图示 6"/>
          <p:cNvGraphicFramePr/>
          <p:nvPr>
            <p:extLst>
              <p:ext uri="{D42A27DB-BD31-4B8C-83A1-F6EECF244321}">
                <p14:modId xmlns:p14="http://schemas.microsoft.com/office/powerpoint/2010/main" val="3371572615"/>
              </p:ext>
            </p:extLst>
          </p:nvPr>
        </p:nvGraphicFramePr>
        <p:xfrm>
          <a:off x="3291824" y="942662"/>
          <a:ext cx="1930200" cy="1293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图示 7"/>
          <p:cNvGraphicFramePr/>
          <p:nvPr>
            <p:extLst>
              <p:ext uri="{D42A27DB-BD31-4B8C-83A1-F6EECF244321}">
                <p14:modId xmlns:p14="http://schemas.microsoft.com/office/powerpoint/2010/main" val="2583089113"/>
              </p:ext>
            </p:extLst>
          </p:nvPr>
        </p:nvGraphicFramePr>
        <p:xfrm>
          <a:off x="5428306" y="908720"/>
          <a:ext cx="1930200" cy="12938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虚尾箭头 8"/>
          <p:cNvSpPr/>
          <p:nvPr/>
        </p:nvSpPr>
        <p:spPr>
          <a:xfrm rot="16200000">
            <a:off x="4722643" y="1399129"/>
            <a:ext cx="860235" cy="313005"/>
          </a:xfrm>
          <a:prstGeom prst="strip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0" name="虚尾箭头 9"/>
          <p:cNvSpPr/>
          <p:nvPr/>
        </p:nvSpPr>
        <p:spPr>
          <a:xfrm rot="5400000">
            <a:off x="6522843" y="1399129"/>
            <a:ext cx="860235" cy="313005"/>
          </a:xfrm>
          <a:prstGeom prst="strip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aphicFrame>
        <p:nvGraphicFramePr>
          <p:cNvPr id="11" name="图示 10"/>
          <p:cNvGraphicFramePr/>
          <p:nvPr>
            <p:extLst>
              <p:ext uri="{D42A27DB-BD31-4B8C-83A1-F6EECF244321}">
                <p14:modId xmlns:p14="http://schemas.microsoft.com/office/powerpoint/2010/main" val="2077127495"/>
              </p:ext>
            </p:extLst>
          </p:nvPr>
        </p:nvGraphicFramePr>
        <p:xfrm>
          <a:off x="7227714" y="908720"/>
          <a:ext cx="1930200" cy="129382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 name="虚尾箭头 11"/>
          <p:cNvSpPr/>
          <p:nvPr/>
        </p:nvSpPr>
        <p:spPr>
          <a:xfrm rot="16200000">
            <a:off x="8323043" y="1399128"/>
            <a:ext cx="860235" cy="313005"/>
          </a:xfrm>
          <a:prstGeom prst="strip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3" name="矩形 12"/>
          <p:cNvSpPr/>
          <p:nvPr/>
        </p:nvSpPr>
        <p:spPr>
          <a:xfrm>
            <a:off x="2195736" y="6093296"/>
            <a:ext cx="3906839" cy="369332"/>
          </a:xfrm>
          <a:prstGeom prst="rect">
            <a:avLst/>
          </a:prstGeom>
        </p:spPr>
        <p:txBody>
          <a:bodyPr wrap="none">
            <a:spAutoFit/>
          </a:bodyPr>
          <a:lstStyle/>
          <a:p>
            <a:r>
              <a:rPr lang="en-US" altLang="zh-CN" dirty="0" smtClean="0">
                <a:solidFill>
                  <a:srgbClr val="000000"/>
                </a:solidFill>
                <a:latin typeface="Courier New"/>
              </a:rPr>
              <a:t>entropy(end, end</a:t>
            </a:r>
            <a:r>
              <a:rPr lang="en-US" altLang="zh-CN" dirty="0">
                <a:solidFill>
                  <a:srgbClr val="000000"/>
                </a:solidFill>
                <a:latin typeface="Courier New"/>
              </a:rPr>
              <a:t>) =  2.1433</a:t>
            </a:r>
          </a:p>
        </p:txBody>
      </p:sp>
      <p:cxnSp>
        <p:nvCxnSpPr>
          <p:cNvPr id="14" name="直接箭头连接符 13"/>
          <p:cNvCxnSpPr/>
          <p:nvPr/>
        </p:nvCxnSpPr>
        <p:spPr>
          <a:xfrm flipV="1">
            <a:off x="3059832" y="1871246"/>
            <a:ext cx="0" cy="1773778"/>
          </a:xfrm>
          <a:prstGeom prst="straightConnector1">
            <a:avLst/>
          </a:prstGeom>
          <a:ln w="76200">
            <a:tailEnd type="arrow"/>
          </a:ln>
        </p:spPr>
        <p:style>
          <a:lnRef idx="3">
            <a:schemeClr val="accent6"/>
          </a:lnRef>
          <a:fillRef idx="0">
            <a:schemeClr val="accent6"/>
          </a:fillRef>
          <a:effectRef idx="2">
            <a:schemeClr val="accent6"/>
          </a:effectRef>
          <a:fontRef idx="minor">
            <a:schemeClr val="tx1"/>
          </a:fontRef>
        </p:style>
      </p:cxnSp>
      <p:cxnSp>
        <p:nvCxnSpPr>
          <p:cNvPr id="15" name="直接箭头连接符 14"/>
          <p:cNvCxnSpPr/>
          <p:nvPr/>
        </p:nvCxnSpPr>
        <p:spPr>
          <a:xfrm>
            <a:off x="3059832" y="1985748"/>
            <a:ext cx="1872208" cy="3315460"/>
          </a:xfrm>
          <a:prstGeom prst="straightConnector1">
            <a:avLst/>
          </a:prstGeom>
          <a:ln w="76200">
            <a:tailEnd type="arrow"/>
          </a:ln>
        </p:spPr>
        <p:style>
          <a:lnRef idx="3">
            <a:schemeClr val="accent6"/>
          </a:lnRef>
          <a:fillRef idx="0">
            <a:schemeClr val="accent6"/>
          </a:fillRef>
          <a:effectRef idx="2">
            <a:schemeClr val="accent6"/>
          </a:effectRef>
          <a:fontRef idx="minor">
            <a:schemeClr val="tx1"/>
          </a:fontRef>
        </p:style>
      </p:cxnSp>
      <p:cxnSp>
        <p:nvCxnSpPr>
          <p:cNvPr id="16" name="直接箭头连接符 15"/>
          <p:cNvCxnSpPr/>
          <p:nvPr/>
        </p:nvCxnSpPr>
        <p:spPr>
          <a:xfrm flipV="1">
            <a:off x="4932040" y="2780928"/>
            <a:ext cx="0" cy="2520280"/>
          </a:xfrm>
          <a:prstGeom prst="straightConnector1">
            <a:avLst/>
          </a:prstGeom>
          <a:ln w="76200">
            <a:tailEnd type="arrow"/>
          </a:ln>
        </p:spPr>
        <p:style>
          <a:lnRef idx="3">
            <a:schemeClr val="accent6"/>
          </a:lnRef>
          <a:fillRef idx="0">
            <a:schemeClr val="accent6"/>
          </a:fillRef>
          <a:effectRef idx="2">
            <a:schemeClr val="accent6"/>
          </a:effectRef>
          <a:fontRef idx="minor">
            <a:schemeClr val="tx1"/>
          </a:fontRef>
        </p:style>
      </p:cxnSp>
      <p:sp>
        <p:nvSpPr>
          <p:cNvPr id="2" name="TextBox 1"/>
          <p:cNvSpPr txBox="1"/>
          <p:nvPr/>
        </p:nvSpPr>
        <p:spPr>
          <a:xfrm>
            <a:off x="2915816" y="3885850"/>
            <a:ext cx="1414837"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Update</a:t>
            </a:r>
            <a:endParaRPr lang="zh-CN" altLang="en-US" sz="2800" b="1" dirty="0">
              <a:solidFill>
                <a:srgbClr val="FF0000"/>
              </a:solidFill>
              <a:effectLst>
                <a:outerShdw blurRad="38100" dist="38100" dir="2700000" algn="tl">
                  <a:srgbClr val="000000">
                    <a:alpha val="43137"/>
                  </a:srgbClr>
                </a:outerShdw>
              </a:effectLst>
            </a:endParaRPr>
          </a:p>
        </p:txBody>
      </p:sp>
      <p:sp>
        <p:nvSpPr>
          <p:cNvPr id="18" name="TextBox 17"/>
          <p:cNvSpPr txBox="1"/>
          <p:nvPr/>
        </p:nvSpPr>
        <p:spPr>
          <a:xfrm>
            <a:off x="1612139" y="2519318"/>
            <a:ext cx="1414837" cy="523220"/>
          </a:xfrm>
          <a:prstGeom prst="rect">
            <a:avLst/>
          </a:prstGeom>
          <a:noFill/>
        </p:spPr>
        <p:txBody>
          <a:bodyPr wrap="square" rtlCol="0">
            <a:spAutoFit/>
          </a:bodyPr>
          <a:lstStyle/>
          <a:p>
            <a:r>
              <a:rPr lang="en-US" altLang="zh-CN" sz="2800" b="1" dirty="0" smtClean="0">
                <a:solidFill>
                  <a:srgbClr val="0066FF"/>
                </a:solidFill>
                <a:effectLst>
                  <a:outerShdw blurRad="38100" dist="38100" dir="2700000" algn="tl">
                    <a:srgbClr val="000000">
                      <a:alpha val="43137"/>
                    </a:srgbClr>
                  </a:outerShdw>
                </a:effectLst>
              </a:rPr>
              <a:t>Predict</a:t>
            </a:r>
            <a:endParaRPr lang="zh-CN" altLang="en-US" sz="2800" b="1" dirty="0">
              <a:solidFill>
                <a:srgbClr val="0066FF"/>
              </a:solidFill>
              <a:effectLst>
                <a:outerShdw blurRad="38100" dist="38100" dir="2700000" algn="tl">
                  <a:srgbClr val="000000">
                    <a:alpha val="43137"/>
                  </a:srgbClr>
                </a:outerShdw>
              </a:effectLst>
            </a:endParaRPr>
          </a:p>
        </p:txBody>
      </p:sp>
      <p:sp>
        <p:nvSpPr>
          <p:cNvPr id="24" name="TextBox 23"/>
          <p:cNvSpPr txBox="1"/>
          <p:nvPr/>
        </p:nvSpPr>
        <p:spPr>
          <a:xfrm>
            <a:off x="5003650" y="3649722"/>
            <a:ext cx="1414837" cy="523220"/>
          </a:xfrm>
          <a:prstGeom prst="rect">
            <a:avLst/>
          </a:prstGeom>
          <a:noFill/>
        </p:spPr>
        <p:txBody>
          <a:bodyPr wrap="square" rtlCol="0">
            <a:spAutoFit/>
          </a:bodyPr>
          <a:lstStyle/>
          <a:p>
            <a:r>
              <a:rPr lang="en-US" altLang="zh-CN" sz="2800" b="1" dirty="0" smtClean="0">
                <a:solidFill>
                  <a:srgbClr val="0066FF"/>
                </a:solidFill>
                <a:effectLst>
                  <a:outerShdw blurRad="38100" dist="38100" dir="2700000" algn="tl">
                    <a:srgbClr val="000000">
                      <a:alpha val="43137"/>
                    </a:srgbClr>
                  </a:outerShdw>
                </a:effectLst>
              </a:rPr>
              <a:t>Predict</a:t>
            </a:r>
            <a:endParaRPr lang="zh-CN" altLang="en-US" sz="2800" b="1" dirty="0">
              <a:solidFill>
                <a:srgbClr val="0066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8944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2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42360" y="476672"/>
            <a:ext cx="8032824" cy="923330"/>
          </a:xfrm>
          <a:prstGeom prst="rect">
            <a:avLst/>
          </a:prstGeom>
        </p:spPr>
        <p:txBody>
          <a:bodyPr wrap="square">
            <a:spAutoFit/>
          </a:bodyPr>
          <a:lstStyle/>
          <a:p>
            <a:r>
              <a:rPr lang="en-US" altLang="zh-CN" dirty="0">
                <a:solidFill>
                  <a:srgbClr val="000000"/>
                </a:solidFill>
                <a:latin typeface="Courier New"/>
              </a:rPr>
              <a:t>world =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endParaRPr lang="en-US" altLang="zh-CN" dirty="0" smtClean="0">
              <a:solidFill>
                <a:srgbClr val="000000"/>
              </a:solidFill>
              <a:latin typeface="Courier New"/>
            </a:endParaRPr>
          </a:p>
          <a:p>
            <a:r>
              <a:rPr lang="en-US" altLang="zh-CN" dirty="0">
                <a:solidFill>
                  <a:srgbClr val="000000"/>
                </a:solidFill>
                <a:latin typeface="Courier New"/>
              </a:rPr>
              <a:t>measurements =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endParaRPr lang="en-US" altLang="zh-CN" dirty="0" smtClean="0">
              <a:solidFill>
                <a:srgbClr val="000000"/>
              </a:solidFill>
              <a:latin typeface="Courier New"/>
            </a:endParaRPr>
          </a:p>
          <a:p>
            <a:r>
              <a:rPr lang="fr-FR" altLang="zh-CN" dirty="0" smtClean="0">
                <a:solidFill>
                  <a:srgbClr val="000000"/>
                </a:solidFill>
                <a:latin typeface="Courier New"/>
              </a:rPr>
              <a:t>motions </a:t>
            </a:r>
            <a:r>
              <a:rPr lang="fr-FR" altLang="zh-CN" dirty="0">
                <a:solidFill>
                  <a:srgbClr val="000000"/>
                </a:solidFill>
                <a:latin typeface="Courier New"/>
              </a:rPr>
              <a:t>= [1, 1, 1];                     </a:t>
            </a:r>
            <a:endParaRPr lang="en-US" altLang="zh-CN" dirty="0">
              <a:solidFill>
                <a:srgbClr val="000000"/>
              </a:solidFill>
              <a:latin typeface="Courier New"/>
            </a:endParaRPr>
          </a:p>
        </p:txBody>
      </p:sp>
      <p:pic>
        <p:nvPicPr>
          <p:cNvPr id="50178" name="Picture 2" descr="D:\Works\Teach\Mobile Robot\Code\robotcourse\p8\posterior.png"/>
          <p:cNvPicPr>
            <a:picLocks noChangeAspect="1" noChangeArrowheads="1"/>
          </p:cNvPicPr>
          <p:nvPr/>
        </p:nvPicPr>
        <p:blipFill rotWithShape="1">
          <a:blip r:embed="rId2">
            <a:extLst>
              <a:ext uri="{28A0092B-C50C-407E-A947-70E740481C1C}">
                <a14:useLocalDpi xmlns:a14="http://schemas.microsoft.com/office/drawing/2010/main" val="0"/>
              </a:ext>
            </a:extLst>
          </a:blip>
          <a:srcRect l="5224" t="2593" r="6356" b="3595"/>
          <a:stretch/>
        </p:blipFill>
        <p:spPr bwMode="auto">
          <a:xfrm>
            <a:off x="101600" y="2021840"/>
            <a:ext cx="4775200" cy="379984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60801" y="6084004"/>
            <a:ext cx="4297971" cy="369332"/>
          </a:xfrm>
          <a:prstGeom prst="rect">
            <a:avLst/>
          </a:prstGeom>
        </p:spPr>
        <p:txBody>
          <a:bodyPr wrap="none">
            <a:spAutoFit/>
          </a:bodyPr>
          <a:lstStyle/>
          <a:p>
            <a:r>
              <a:rPr lang="zh-CN" altLang="en-US" dirty="0"/>
              <a:t> </a:t>
            </a:r>
            <a:r>
              <a:rPr lang="en-US" altLang="zh-CN" dirty="0"/>
              <a:t>0.4118    0.2522    0.0761    0.0515    0.2085</a:t>
            </a:r>
            <a:endParaRPr lang="zh-CN" altLang="en-US" dirty="0"/>
          </a:p>
        </p:txBody>
      </p:sp>
      <p:sp>
        <p:nvSpPr>
          <p:cNvPr id="8" name="矩形 7"/>
          <p:cNvSpPr/>
          <p:nvPr/>
        </p:nvSpPr>
        <p:spPr>
          <a:xfrm>
            <a:off x="4876800" y="6021288"/>
            <a:ext cx="3768980" cy="369332"/>
          </a:xfrm>
          <a:prstGeom prst="rect">
            <a:avLst/>
          </a:prstGeom>
        </p:spPr>
        <p:txBody>
          <a:bodyPr wrap="none">
            <a:spAutoFit/>
          </a:bodyPr>
          <a:lstStyle/>
          <a:p>
            <a:r>
              <a:rPr lang="en-US" altLang="zh-CN" dirty="0" smtClean="0">
                <a:solidFill>
                  <a:srgbClr val="000000"/>
                </a:solidFill>
                <a:latin typeface="Courier New"/>
              </a:rPr>
              <a:t>entropy(end, end</a:t>
            </a:r>
            <a:r>
              <a:rPr lang="en-US" altLang="zh-CN" dirty="0">
                <a:solidFill>
                  <a:srgbClr val="000000"/>
                </a:solidFill>
                <a:latin typeface="Courier New"/>
              </a:rPr>
              <a:t>) = 2.0030</a:t>
            </a:r>
          </a:p>
        </p:txBody>
      </p:sp>
      <p:graphicFrame>
        <p:nvGraphicFramePr>
          <p:cNvPr id="6" name="图示 5"/>
          <p:cNvGraphicFramePr/>
          <p:nvPr>
            <p:extLst>
              <p:ext uri="{D42A27DB-BD31-4B8C-83A1-F6EECF244321}">
                <p14:modId xmlns:p14="http://schemas.microsoft.com/office/powerpoint/2010/main" val="2716726572"/>
              </p:ext>
            </p:extLst>
          </p:nvPr>
        </p:nvGraphicFramePr>
        <p:xfrm>
          <a:off x="3563888" y="1400002"/>
          <a:ext cx="4032448" cy="815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290" name="Picture 2" descr="D:\Works\Teach\Mobile Robot\Code\robotcourse\p8\entropy.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58772" y="2348880"/>
            <a:ext cx="4630400" cy="347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13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0178"/>
                                        </p:tgtEl>
                                        <p:attrNameLst>
                                          <p:attrName>style.visibility</p:attrName>
                                        </p:attrNameLst>
                                      </p:cBhvr>
                                      <p:to>
                                        <p:strVal val="visible"/>
                                      </p:to>
                                    </p:set>
                                    <p:animEffect transition="in" filter="fade">
                                      <p:cBhvr>
                                        <p:cTn id="10" dur="500"/>
                                        <p:tgtEl>
                                          <p:spTgt spid="501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 presetClass="entr" presetSubtype="0" fill="hold" nodeType="withEffect">
                                  <p:stCondLst>
                                    <p:cond delay="0"/>
                                  </p:stCondLst>
                                  <p:childTnLst>
                                    <p:set>
                                      <p:cBhvr>
                                        <p:cTn id="15"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42360" y="476672"/>
            <a:ext cx="8032824" cy="923330"/>
          </a:xfrm>
          <a:prstGeom prst="rect">
            <a:avLst/>
          </a:prstGeom>
        </p:spPr>
        <p:txBody>
          <a:bodyPr wrap="square">
            <a:spAutoFit/>
          </a:bodyPr>
          <a:lstStyle/>
          <a:p>
            <a:r>
              <a:rPr lang="en-US" altLang="zh-CN" dirty="0">
                <a:solidFill>
                  <a:srgbClr val="000000"/>
                </a:solidFill>
                <a:latin typeface="Courier New"/>
              </a:rPr>
              <a:t>world =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endParaRPr lang="en-US" altLang="zh-CN" dirty="0" smtClean="0">
              <a:solidFill>
                <a:srgbClr val="000000"/>
              </a:solidFill>
              <a:latin typeface="Courier New"/>
            </a:endParaRPr>
          </a:p>
          <a:p>
            <a:r>
              <a:rPr lang="en-US" altLang="zh-CN" dirty="0">
                <a:solidFill>
                  <a:srgbClr val="000000"/>
                </a:solidFill>
                <a:latin typeface="Courier New"/>
              </a:rPr>
              <a:t>measurements =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a:t>
            </a:r>
          </a:p>
          <a:p>
            <a:r>
              <a:rPr lang="en-US" altLang="zh-CN" dirty="0" smtClean="0">
                <a:solidFill>
                  <a:srgbClr val="000000"/>
                </a:solidFill>
                <a:latin typeface="Courier New"/>
              </a:rPr>
              <a:t>motions </a:t>
            </a:r>
            <a:r>
              <a:rPr lang="en-US" altLang="zh-CN" dirty="0">
                <a:solidFill>
                  <a:srgbClr val="000000"/>
                </a:solidFill>
                <a:latin typeface="Courier New"/>
              </a:rPr>
              <a:t>= [1, 1</a:t>
            </a:r>
            <a:r>
              <a:rPr lang="en-US" altLang="zh-CN" dirty="0" smtClean="0">
                <a:solidFill>
                  <a:srgbClr val="000000"/>
                </a:solidFill>
                <a:latin typeface="Courier New"/>
              </a:rPr>
              <a:t>];</a:t>
            </a:r>
            <a:r>
              <a:rPr lang="fr-FR" altLang="zh-CN" dirty="0" smtClean="0">
                <a:solidFill>
                  <a:srgbClr val="000000"/>
                </a:solidFill>
                <a:latin typeface="Courier New"/>
              </a:rPr>
              <a:t>                     </a:t>
            </a:r>
            <a:endParaRPr lang="en-US" altLang="zh-CN" dirty="0">
              <a:solidFill>
                <a:srgbClr val="000000"/>
              </a:solidFill>
              <a:latin typeface="Courier New"/>
            </a:endParaRPr>
          </a:p>
        </p:txBody>
      </p:sp>
      <p:sp>
        <p:nvSpPr>
          <p:cNvPr id="8" name="矩形 7"/>
          <p:cNvSpPr/>
          <p:nvPr/>
        </p:nvSpPr>
        <p:spPr>
          <a:xfrm>
            <a:off x="4876800" y="6021288"/>
            <a:ext cx="3768980" cy="369332"/>
          </a:xfrm>
          <a:prstGeom prst="rect">
            <a:avLst/>
          </a:prstGeom>
        </p:spPr>
        <p:txBody>
          <a:bodyPr wrap="none">
            <a:spAutoFit/>
          </a:bodyPr>
          <a:lstStyle/>
          <a:p>
            <a:r>
              <a:rPr lang="en-US" altLang="zh-CN" dirty="0" smtClean="0">
                <a:solidFill>
                  <a:srgbClr val="000000"/>
                </a:solidFill>
                <a:latin typeface="Courier New"/>
              </a:rPr>
              <a:t>entropy(end, end</a:t>
            </a:r>
            <a:r>
              <a:rPr lang="en-US" altLang="zh-CN" dirty="0">
                <a:solidFill>
                  <a:srgbClr val="000000"/>
                </a:solidFill>
                <a:latin typeface="Courier New"/>
              </a:rPr>
              <a:t>) = 2.1445</a:t>
            </a:r>
          </a:p>
        </p:txBody>
      </p:sp>
      <p:pic>
        <p:nvPicPr>
          <p:cNvPr id="51202" name="Picture 2" descr="D:\Works\Teach\Mobile Robot\Code\robotcourse\p8\posterio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94" t="6019" r="7083" b="4167"/>
          <a:stretch/>
        </p:blipFill>
        <p:spPr bwMode="auto">
          <a:xfrm>
            <a:off x="0" y="2348880"/>
            <a:ext cx="4223424" cy="326172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74028" y="6021288"/>
            <a:ext cx="4297971" cy="369332"/>
          </a:xfrm>
          <a:prstGeom prst="rect">
            <a:avLst/>
          </a:prstGeom>
        </p:spPr>
        <p:txBody>
          <a:bodyPr wrap="none">
            <a:spAutoFit/>
          </a:bodyPr>
          <a:lstStyle/>
          <a:p>
            <a:r>
              <a:rPr lang="zh-CN" altLang="en-US" dirty="0"/>
              <a:t> </a:t>
            </a:r>
            <a:r>
              <a:rPr lang="en-US" altLang="zh-CN" dirty="0"/>
              <a:t>0.1400    0.1853    0.3884    0.2021    0.0842</a:t>
            </a:r>
            <a:endParaRPr lang="zh-CN" altLang="en-US" dirty="0"/>
          </a:p>
        </p:txBody>
      </p:sp>
      <p:pic>
        <p:nvPicPr>
          <p:cNvPr id="13314" name="Picture 2" descr="D:\Works\Teach\Mobile Robot\Code\robotcourse\p8\entrop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5976" y="2130380"/>
            <a:ext cx="4931625" cy="36987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图示 8"/>
          <p:cNvGraphicFramePr/>
          <p:nvPr>
            <p:extLst>
              <p:ext uri="{D42A27DB-BD31-4B8C-83A1-F6EECF244321}">
                <p14:modId xmlns:p14="http://schemas.microsoft.com/office/powerpoint/2010/main" val="2655728216"/>
              </p:ext>
            </p:extLst>
          </p:nvPr>
        </p:nvGraphicFramePr>
        <p:xfrm>
          <a:off x="3563888" y="1400002"/>
          <a:ext cx="4032448" cy="8154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6734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3" descr="D:\Works\Teach\Mobile Robot\Code\robotcourse\p8\entropy.png"/>
          <p:cNvPicPr>
            <a:picLocks noChangeAspect="1" noChangeArrowheads="1"/>
          </p:cNvPicPr>
          <p:nvPr/>
        </p:nvPicPr>
        <p:blipFill rotWithShape="1">
          <a:blip r:embed="rId2">
            <a:extLst>
              <a:ext uri="{28A0092B-C50C-407E-A947-70E740481C1C}">
                <a14:useLocalDpi xmlns:a14="http://schemas.microsoft.com/office/drawing/2010/main" val="0"/>
              </a:ext>
            </a:extLst>
          </a:blip>
          <a:srcRect l="4861" t="4603" r="8194" b="4536"/>
          <a:stretch/>
        </p:blipFill>
        <p:spPr bwMode="auto">
          <a:xfrm>
            <a:off x="4228934" y="1539303"/>
            <a:ext cx="5107108" cy="400283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42360" y="476672"/>
            <a:ext cx="8032824" cy="923330"/>
          </a:xfrm>
          <a:prstGeom prst="rect">
            <a:avLst/>
          </a:prstGeom>
        </p:spPr>
        <p:txBody>
          <a:bodyPr wrap="square">
            <a:spAutoFit/>
          </a:bodyPr>
          <a:lstStyle/>
          <a:p>
            <a:r>
              <a:rPr lang="en-US" altLang="zh-CN" dirty="0">
                <a:solidFill>
                  <a:srgbClr val="000000"/>
                </a:solidFill>
                <a:latin typeface="Courier New"/>
              </a:rPr>
              <a:t>world =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endParaRPr lang="en-US" altLang="zh-CN" dirty="0" smtClean="0">
              <a:solidFill>
                <a:srgbClr val="000000"/>
              </a:solidFill>
              <a:latin typeface="Courier New"/>
            </a:endParaRPr>
          </a:p>
          <a:p>
            <a:r>
              <a:rPr lang="en-US" altLang="zh-CN" dirty="0">
                <a:solidFill>
                  <a:srgbClr val="000000"/>
                </a:solidFill>
                <a:latin typeface="Courier New"/>
              </a:rPr>
              <a:t>measurements =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a:t>
            </a:r>
          </a:p>
          <a:p>
            <a:r>
              <a:rPr lang="en-US" altLang="zh-CN" dirty="0" smtClean="0">
                <a:solidFill>
                  <a:srgbClr val="000000"/>
                </a:solidFill>
                <a:latin typeface="Courier New"/>
              </a:rPr>
              <a:t>motions </a:t>
            </a:r>
            <a:r>
              <a:rPr lang="en-US" altLang="zh-CN" dirty="0">
                <a:solidFill>
                  <a:srgbClr val="000000"/>
                </a:solidFill>
                <a:latin typeface="Courier New"/>
              </a:rPr>
              <a:t>= [3, 1];</a:t>
            </a:r>
          </a:p>
        </p:txBody>
      </p:sp>
      <p:sp>
        <p:nvSpPr>
          <p:cNvPr id="8" name="矩形 7"/>
          <p:cNvSpPr/>
          <p:nvPr/>
        </p:nvSpPr>
        <p:spPr>
          <a:xfrm>
            <a:off x="4876800" y="6021288"/>
            <a:ext cx="4044697" cy="369332"/>
          </a:xfrm>
          <a:prstGeom prst="rect">
            <a:avLst/>
          </a:prstGeom>
        </p:spPr>
        <p:txBody>
          <a:bodyPr wrap="none">
            <a:spAutoFit/>
          </a:bodyPr>
          <a:lstStyle/>
          <a:p>
            <a:r>
              <a:rPr lang="en-US" altLang="zh-CN" dirty="0" smtClean="0">
                <a:solidFill>
                  <a:srgbClr val="000000"/>
                </a:solidFill>
                <a:latin typeface="Courier New"/>
              </a:rPr>
              <a:t>entropy(end, end</a:t>
            </a:r>
            <a:r>
              <a:rPr lang="en-US" altLang="zh-CN" dirty="0">
                <a:solidFill>
                  <a:srgbClr val="000000"/>
                </a:solidFill>
                <a:latin typeface="Courier New"/>
              </a:rPr>
              <a:t>) =  </a:t>
            </a:r>
            <a:r>
              <a:rPr lang="en-US" altLang="zh-CN" dirty="0" smtClean="0">
                <a:solidFill>
                  <a:srgbClr val="000000"/>
                </a:solidFill>
                <a:latin typeface="Courier New"/>
              </a:rPr>
              <a:t>2.2329</a:t>
            </a:r>
            <a:endParaRPr lang="en-US" altLang="zh-CN" dirty="0">
              <a:solidFill>
                <a:srgbClr val="000000"/>
              </a:solidFill>
              <a:latin typeface="Courier New"/>
            </a:endParaRPr>
          </a:p>
        </p:txBody>
      </p:sp>
      <p:graphicFrame>
        <p:nvGraphicFramePr>
          <p:cNvPr id="6" name="图示 5"/>
          <p:cNvGraphicFramePr/>
          <p:nvPr>
            <p:extLst>
              <p:ext uri="{D42A27DB-BD31-4B8C-83A1-F6EECF244321}">
                <p14:modId xmlns:p14="http://schemas.microsoft.com/office/powerpoint/2010/main" val="2211084926"/>
              </p:ext>
            </p:extLst>
          </p:nvPr>
        </p:nvGraphicFramePr>
        <p:xfrm>
          <a:off x="3563888" y="1400002"/>
          <a:ext cx="4032448" cy="815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274028" y="6021288"/>
            <a:ext cx="4297971" cy="369332"/>
          </a:xfrm>
          <a:prstGeom prst="rect">
            <a:avLst/>
          </a:prstGeom>
        </p:spPr>
        <p:txBody>
          <a:bodyPr wrap="none">
            <a:spAutoFit/>
          </a:bodyPr>
          <a:lstStyle/>
          <a:p>
            <a:r>
              <a:rPr lang="zh-CN" altLang="en-US" dirty="0"/>
              <a:t> </a:t>
            </a:r>
            <a:r>
              <a:rPr lang="en-US" altLang="zh-CN" dirty="0"/>
              <a:t>0.1907    0.1645    0.1355    0.1645    0.3449</a:t>
            </a:r>
            <a:endParaRPr lang="zh-CN" altLang="en-US" dirty="0"/>
          </a:p>
        </p:txBody>
      </p:sp>
      <p:pic>
        <p:nvPicPr>
          <p:cNvPr id="52226" name="Picture 2" descr="D:\Works\Teach\Mobile Robot\Code\robotcourse\p8\posterior.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833" t="4603" r="7500" b="4536"/>
          <a:stretch/>
        </p:blipFill>
        <p:spPr bwMode="auto">
          <a:xfrm>
            <a:off x="16272" y="2200814"/>
            <a:ext cx="4212662"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98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 presetClass="entr" presetSubtype="0" fill="hold" nodeType="withEffect">
                                  <p:stCondLst>
                                    <p:cond delay="0"/>
                                  </p:stCondLst>
                                  <p:childTnLst>
                                    <p:set>
                                      <p:cBhvr>
                                        <p:cTn id="12" dur="1" fill="hold">
                                          <p:stCondLst>
                                            <p:cond delay="0"/>
                                          </p:stCondLst>
                                        </p:cTn>
                                        <p:tgtEl>
                                          <p:spTgt spid="52227"/>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52226"/>
                                        </p:tgtEl>
                                        <p:attrNameLst>
                                          <p:attrName>style.visibility</p:attrName>
                                        </p:attrNameLst>
                                      </p:cBhvr>
                                      <p:to>
                                        <p:strVal val="visible"/>
                                      </p:to>
                                    </p:set>
                                    <p:animEffect transition="in" filter="fade">
                                      <p:cBhvr>
                                        <p:cTn id="15" dur="500"/>
                                        <p:tgtEl>
                                          <p:spTgt spid="52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descr="D:\Works\Teach\Mobile Robot\Code\robotcourse\p8\entrop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3820" y="2463852"/>
            <a:ext cx="4721291" cy="354096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42360" y="476672"/>
            <a:ext cx="8032824" cy="923330"/>
          </a:xfrm>
          <a:prstGeom prst="rect">
            <a:avLst/>
          </a:prstGeom>
        </p:spPr>
        <p:txBody>
          <a:bodyPr wrap="square">
            <a:spAutoFit/>
          </a:bodyPr>
          <a:lstStyle/>
          <a:p>
            <a:r>
              <a:rPr lang="en-US" altLang="zh-CN" dirty="0">
                <a:solidFill>
                  <a:srgbClr val="000000"/>
                </a:solidFill>
                <a:latin typeface="Courier New"/>
              </a:rPr>
              <a:t>world =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endParaRPr lang="en-US" altLang="zh-CN" dirty="0" smtClean="0">
              <a:solidFill>
                <a:srgbClr val="000000"/>
              </a:solidFill>
              <a:latin typeface="Courier New"/>
            </a:endParaRPr>
          </a:p>
          <a:p>
            <a:r>
              <a:rPr lang="en-US" altLang="zh-CN" dirty="0">
                <a:solidFill>
                  <a:srgbClr val="000000"/>
                </a:solidFill>
                <a:latin typeface="Courier New"/>
              </a:rPr>
              <a:t>measurements = </a:t>
            </a:r>
            <a:r>
              <a:rPr lang="en-US" altLang="zh-CN" dirty="0" smtClean="0">
                <a:solidFill>
                  <a:srgbClr val="000000"/>
                </a:solidFill>
                <a:latin typeface="Courier New"/>
              </a:rPr>
              <a:t>{</a:t>
            </a:r>
            <a:r>
              <a:rPr lang="en-US" altLang="zh-CN" dirty="0" smtClean="0">
                <a:solidFill>
                  <a:srgbClr val="A020F0"/>
                </a:solidFill>
                <a:latin typeface="Courier New"/>
              </a:rPr>
              <a:t>‘red'</a:t>
            </a:r>
            <a:r>
              <a:rPr lang="en-US" altLang="zh-CN" dirty="0" smtClean="0">
                <a:solidFill>
                  <a:srgbClr val="000000"/>
                </a:solidFill>
                <a:latin typeface="Courier New"/>
              </a:rPr>
              <a:t>, </a:t>
            </a:r>
            <a:r>
              <a:rPr lang="en-US" altLang="zh-CN" dirty="0" smtClean="0">
                <a:solidFill>
                  <a:srgbClr val="A020F0"/>
                </a:solidFill>
                <a:latin typeface="Courier New"/>
              </a:rPr>
              <a:t>'red'</a:t>
            </a:r>
            <a:r>
              <a:rPr lang="en-US" altLang="zh-CN" dirty="0" smtClean="0">
                <a:solidFill>
                  <a:srgbClr val="000000"/>
                </a:solidFill>
                <a:latin typeface="Courier New"/>
              </a:rPr>
              <a:t>};</a:t>
            </a:r>
            <a:endParaRPr lang="en-US" altLang="zh-CN" dirty="0">
              <a:solidFill>
                <a:srgbClr val="000000"/>
              </a:solidFill>
              <a:latin typeface="Courier New"/>
            </a:endParaRPr>
          </a:p>
          <a:p>
            <a:r>
              <a:rPr lang="en-US" altLang="zh-CN" dirty="0" smtClean="0">
                <a:solidFill>
                  <a:srgbClr val="000000"/>
                </a:solidFill>
                <a:latin typeface="Courier New"/>
              </a:rPr>
              <a:t>motions </a:t>
            </a:r>
            <a:r>
              <a:rPr lang="en-US" altLang="zh-CN" dirty="0">
                <a:solidFill>
                  <a:srgbClr val="000000"/>
                </a:solidFill>
                <a:latin typeface="Courier New"/>
              </a:rPr>
              <a:t>= [3, 1];</a:t>
            </a:r>
          </a:p>
        </p:txBody>
      </p:sp>
      <p:sp>
        <p:nvSpPr>
          <p:cNvPr id="8" name="矩形 7"/>
          <p:cNvSpPr/>
          <p:nvPr/>
        </p:nvSpPr>
        <p:spPr>
          <a:xfrm>
            <a:off x="4876800" y="6021288"/>
            <a:ext cx="4044697" cy="369332"/>
          </a:xfrm>
          <a:prstGeom prst="rect">
            <a:avLst/>
          </a:prstGeom>
        </p:spPr>
        <p:txBody>
          <a:bodyPr wrap="none">
            <a:spAutoFit/>
          </a:bodyPr>
          <a:lstStyle/>
          <a:p>
            <a:r>
              <a:rPr lang="en-US" altLang="zh-CN" dirty="0" smtClean="0">
                <a:solidFill>
                  <a:srgbClr val="000000"/>
                </a:solidFill>
                <a:latin typeface="Courier New"/>
              </a:rPr>
              <a:t>entropy(end, end</a:t>
            </a:r>
            <a:r>
              <a:rPr lang="en-US" altLang="zh-CN" dirty="0">
                <a:solidFill>
                  <a:srgbClr val="000000"/>
                </a:solidFill>
                <a:latin typeface="Courier New"/>
              </a:rPr>
              <a:t>) =  2.2783</a:t>
            </a:r>
          </a:p>
        </p:txBody>
      </p:sp>
      <p:graphicFrame>
        <p:nvGraphicFramePr>
          <p:cNvPr id="6" name="图示 5"/>
          <p:cNvGraphicFramePr/>
          <p:nvPr>
            <p:extLst>
              <p:ext uri="{D42A27DB-BD31-4B8C-83A1-F6EECF244321}">
                <p14:modId xmlns:p14="http://schemas.microsoft.com/office/powerpoint/2010/main" val="90453688"/>
              </p:ext>
            </p:extLst>
          </p:nvPr>
        </p:nvGraphicFramePr>
        <p:xfrm>
          <a:off x="3563888" y="1400002"/>
          <a:ext cx="4032448" cy="815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274028" y="6021288"/>
            <a:ext cx="4403770" cy="369332"/>
          </a:xfrm>
          <a:prstGeom prst="rect">
            <a:avLst/>
          </a:prstGeom>
        </p:spPr>
        <p:txBody>
          <a:bodyPr wrap="none">
            <a:spAutoFit/>
          </a:bodyPr>
          <a:lstStyle/>
          <a:p>
            <a:r>
              <a:rPr lang="zh-CN" altLang="en-US" dirty="0"/>
              <a:t> </a:t>
            </a:r>
            <a:r>
              <a:rPr lang="en-US" altLang="zh-CN" dirty="0"/>
              <a:t>  0.1970    0.2149    0.2582    0.2149    0.1149</a:t>
            </a:r>
            <a:endParaRPr lang="zh-CN" altLang="en-US" dirty="0"/>
          </a:p>
        </p:txBody>
      </p:sp>
      <p:pic>
        <p:nvPicPr>
          <p:cNvPr id="53250" name="Picture 2" descr="D:\Works\Teach\Mobile Robot\Code\robotcourse\p8\posterior.png"/>
          <p:cNvPicPr>
            <a:picLocks noChangeAspect="1" noChangeArrowheads="1"/>
          </p:cNvPicPr>
          <p:nvPr/>
        </p:nvPicPr>
        <p:blipFill rotWithShape="1">
          <a:blip r:embed="rId8">
            <a:extLst>
              <a:ext uri="{28A0092B-C50C-407E-A947-70E740481C1C}">
                <a14:useLocalDpi xmlns:a14="http://schemas.microsoft.com/office/drawing/2010/main" val="0"/>
              </a:ext>
            </a:extLst>
          </a:blip>
          <a:srcRect l="5833" t="4603" r="7361" b="4352"/>
          <a:stretch/>
        </p:blipFill>
        <p:spPr bwMode="auto">
          <a:xfrm>
            <a:off x="69057" y="2221905"/>
            <a:ext cx="4813959" cy="3786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26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53250"/>
                                        </p:tgtEl>
                                        <p:attrNameLst>
                                          <p:attrName>style.visibility</p:attrName>
                                        </p:attrNameLst>
                                      </p:cBhvr>
                                      <p:to>
                                        <p:strVal val="visible"/>
                                      </p:to>
                                    </p:set>
                                    <p:animEffect transition="in" filter="fade">
                                      <p:cBhvr>
                                        <p:cTn id="13" dur="500"/>
                                        <p:tgtEl>
                                          <p:spTgt spid="53250"/>
                                        </p:tgtEl>
                                      </p:cBhvr>
                                    </p:animEffect>
                                  </p:childTnLst>
                                </p:cTn>
                              </p:par>
                              <p:par>
                                <p:cTn id="14" presetID="1" presetClass="entr" presetSubtype="0" fill="hold" nodeType="withEffect">
                                  <p:stCondLst>
                                    <p:cond delay="0"/>
                                  </p:stCondLst>
                                  <p:childTnLst>
                                    <p:set>
                                      <p:cBhvr>
                                        <p:cTn id="15"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260648"/>
            <a:ext cx="91313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1060748"/>
            <a:ext cx="8993634" cy="1092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53263"/>
            <a:ext cx="9324528"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83" y="3356992"/>
            <a:ext cx="9480550" cy="113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119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Works\Teach\Mobile Robot\Code\robotcourse\p8\entrop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832" y="2276872"/>
            <a:ext cx="4802969" cy="360222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42360" y="476672"/>
            <a:ext cx="8032824" cy="923330"/>
          </a:xfrm>
          <a:prstGeom prst="rect">
            <a:avLst/>
          </a:prstGeom>
        </p:spPr>
        <p:txBody>
          <a:bodyPr wrap="square">
            <a:spAutoFit/>
          </a:bodyPr>
          <a:lstStyle/>
          <a:p>
            <a:r>
              <a:rPr lang="en-US" altLang="zh-CN" dirty="0">
                <a:solidFill>
                  <a:srgbClr val="000000"/>
                </a:solidFill>
                <a:latin typeface="Courier New"/>
              </a:rPr>
              <a:t>world =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endParaRPr lang="en-US" altLang="zh-CN" dirty="0" smtClean="0">
              <a:solidFill>
                <a:srgbClr val="000000"/>
              </a:solidFill>
              <a:latin typeface="Courier New"/>
            </a:endParaRPr>
          </a:p>
          <a:p>
            <a:r>
              <a:rPr lang="en-US" altLang="zh-CN" dirty="0" smtClean="0">
                <a:solidFill>
                  <a:srgbClr val="000000"/>
                </a:solidFill>
                <a:latin typeface="Courier New"/>
              </a:rPr>
              <a:t>measurements </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smtClean="0">
                <a:solidFill>
                  <a:srgbClr val="A020F0"/>
                </a:solidFill>
                <a:latin typeface="Courier New"/>
              </a:rPr>
              <a:t>'</a:t>
            </a:r>
            <a:r>
              <a:rPr lang="en-US" altLang="zh-CN" dirty="0" smtClean="0">
                <a:solidFill>
                  <a:srgbClr val="000000"/>
                </a:solidFill>
                <a:latin typeface="Courier New"/>
              </a:rPr>
              <a:t>};</a:t>
            </a:r>
          </a:p>
          <a:p>
            <a:r>
              <a:rPr lang="en-US" altLang="zh-CN" dirty="0">
                <a:solidFill>
                  <a:srgbClr val="000000"/>
                </a:solidFill>
                <a:latin typeface="Courier New"/>
              </a:rPr>
              <a:t>motions = [2, 1</a:t>
            </a:r>
            <a:r>
              <a:rPr lang="en-US" altLang="zh-CN" dirty="0" smtClean="0">
                <a:solidFill>
                  <a:srgbClr val="000000"/>
                </a:solidFill>
                <a:latin typeface="Courier New"/>
              </a:rPr>
              <a:t>];</a:t>
            </a:r>
            <a:endParaRPr lang="en-US" altLang="zh-CN" dirty="0">
              <a:solidFill>
                <a:srgbClr val="000000"/>
              </a:solidFill>
              <a:latin typeface="Courier New"/>
            </a:endParaRPr>
          </a:p>
        </p:txBody>
      </p:sp>
      <p:sp>
        <p:nvSpPr>
          <p:cNvPr id="8" name="矩形 7"/>
          <p:cNvSpPr/>
          <p:nvPr/>
        </p:nvSpPr>
        <p:spPr>
          <a:xfrm>
            <a:off x="4876800" y="6021288"/>
            <a:ext cx="4044697" cy="369332"/>
          </a:xfrm>
          <a:prstGeom prst="rect">
            <a:avLst/>
          </a:prstGeom>
        </p:spPr>
        <p:txBody>
          <a:bodyPr wrap="none">
            <a:spAutoFit/>
          </a:bodyPr>
          <a:lstStyle/>
          <a:p>
            <a:r>
              <a:rPr lang="en-US" altLang="zh-CN" dirty="0" smtClean="0">
                <a:solidFill>
                  <a:srgbClr val="000000"/>
                </a:solidFill>
                <a:latin typeface="Courier New"/>
              </a:rPr>
              <a:t>entropy(end, end</a:t>
            </a:r>
            <a:r>
              <a:rPr lang="en-US" altLang="zh-CN" dirty="0">
                <a:solidFill>
                  <a:srgbClr val="000000"/>
                </a:solidFill>
                <a:latin typeface="Courier New"/>
              </a:rPr>
              <a:t>) =  2.2783</a:t>
            </a:r>
          </a:p>
        </p:txBody>
      </p:sp>
      <p:graphicFrame>
        <p:nvGraphicFramePr>
          <p:cNvPr id="6" name="图示 5"/>
          <p:cNvGraphicFramePr/>
          <p:nvPr>
            <p:extLst>
              <p:ext uri="{D42A27DB-BD31-4B8C-83A1-F6EECF244321}">
                <p14:modId xmlns:p14="http://schemas.microsoft.com/office/powerpoint/2010/main" val="426933622"/>
              </p:ext>
            </p:extLst>
          </p:nvPr>
        </p:nvGraphicFramePr>
        <p:xfrm>
          <a:off x="3563888" y="1400002"/>
          <a:ext cx="4032448" cy="815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274028" y="6021288"/>
            <a:ext cx="4403770" cy="369332"/>
          </a:xfrm>
          <a:prstGeom prst="rect">
            <a:avLst/>
          </a:prstGeom>
        </p:spPr>
        <p:txBody>
          <a:bodyPr wrap="none">
            <a:spAutoFit/>
          </a:bodyPr>
          <a:lstStyle/>
          <a:p>
            <a:r>
              <a:rPr lang="en-US" altLang="zh-CN" dirty="0"/>
              <a:t>0.1970    0.1149    0.2149    0.2582    0.2149</a:t>
            </a:r>
            <a:endParaRPr lang="zh-CN" altLang="en-US" dirty="0"/>
          </a:p>
        </p:txBody>
      </p:sp>
      <p:pic>
        <p:nvPicPr>
          <p:cNvPr id="54274" name="Picture 2" descr="D:\Works\Teach\Mobile Robot\Code\robotcourse\p8\posterior.png"/>
          <p:cNvPicPr>
            <a:picLocks noChangeAspect="1" noChangeArrowheads="1"/>
          </p:cNvPicPr>
          <p:nvPr/>
        </p:nvPicPr>
        <p:blipFill rotWithShape="1">
          <a:blip r:embed="rId8">
            <a:extLst>
              <a:ext uri="{28A0092B-C50C-407E-A947-70E740481C1C}">
                <a14:useLocalDpi xmlns:a14="http://schemas.microsoft.com/office/drawing/2010/main" val="0"/>
              </a:ext>
            </a:extLst>
          </a:blip>
          <a:srcRect l="5416" t="4603" r="6806" b="5247"/>
          <a:stretch/>
        </p:blipFill>
        <p:spPr bwMode="auto">
          <a:xfrm>
            <a:off x="-3160" y="2060848"/>
            <a:ext cx="4807848" cy="3703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76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54274"/>
                                        </p:tgtEl>
                                        <p:attrNameLst>
                                          <p:attrName>style.visibility</p:attrName>
                                        </p:attrNameLst>
                                      </p:cBhvr>
                                      <p:to>
                                        <p:strVal val="visible"/>
                                      </p:to>
                                    </p:set>
                                    <p:animEffect transition="in" filter="fade">
                                      <p:cBhvr>
                                        <p:cTn id="13" dur="500"/>
                                        <p:tgtEl>
                                          <p:spTgt spid="54274"/>
                                        </p:tgtEl>
                                      </p:cBhvr>
                                    </p:animEffect>
                                  </p:childTnLst>
                                </p:cTn>
                              </p:par>
                              <p:par>
                                <p:cTn id="14" presetID="1" presetClass="entr" presetSubtype="0" fill="hold" nodeType="withEffect">
                                  <p:stCondLst>
                                    <p:cond delay="0"/>
                                  </p:stCondLst>
                                  <p:childTnLst>
                                    <p:set>
                                      <p:cBhvr>
                                        <p:cTn id="15" dur="1" fill="hold">
                                          <p:stCondLst>
                                            <p:cond delay="0"/>
                                          </p:stCondLst>
                                        </p:cTn>
                                        <p:tgtEl>
                                          <p:spTgt spid="15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695454706"/>
              </p:ext>
            </p:extLst>
          </p:nvPr>
        </p:nvGraphicFramePr>
        <p:xfrm>
          <a:off x="-4048" y="0"/>
          <a:ext cx="9148050" cy="6857998"/>
        </p:xfrm>
        <a:graphic>
          <a:graphicData uri="http://schemas.openxmlformats.org/drawingml/2006/table">
            <a:tbl>
              <a:tblPr firstRow="1" bandRow="1">
                <a:tableStyleId>{F5AB1C69-6EDB-4FF4-983F-18BD219EF322}</a:tableStyleId>
              </a:tblPr>
              <a:tblGrid>
                <a:gridCol w="1829610"/>
                <a:gridCol w="1829610"/>
                <a:gridCol w="1829610"/>
                <a:gridCol w="1829610"/>
                <a:gridCol w="1829610"/>
              </a:tblGrid>
              <a:tr h="979714">
                <a:tc>
                  <a:txBody>
                    <a:bodyPr/>
                    <a:lstStyle/>
                    <a:p>
                      <a:pPr algn="ctr"/>
                      <a:r>
                        <a:rPr lang="en-US" altLang="zh-CN" dirty="0" smtClean="0"/>
                        <a:t>Configuration</a:t>
                      </a:r>
                      <a:r>
                        <a:rPr lang="en-US" altLang="zh-CN" baseline="0" dirty="0" smtClean="0"/>
                        <a:t> ID</a:t>
                      </a:r>
                      <a:endParaRPr lang="zh-CN" altLang="en-US" dirty="0"/>
                    </a:p>
                  </a:txBody>
                  <a:tcPr anchor="ctr"/>
                </a:tc>
                <a:tc>
                  <a:txBody>
                    <a:bodyPr/>
                    <a:lstStyle/>
                    <a:p>
                      <a:pPr algn="ctr"/>
                      <a:r>
                        <a:rPr lang="en-US" altLang="zh-CN" dirty="0" smtClean="0"/>
                        <a:t>Correctness</a:t>
                      </a:r>
                      <a:endParaRPr lang="zh-CN" altLang="en-US" dirty="0"/>
                    </a:p>
                  </a:txBody>
                  <a:tcPr anchor="ctr"/>
                </a:tc>
                <a:tc>
                  <a:txBody>
                    <a:bodyPr/>
                    <a:lstStyle/>
                    <a:p>
                      <a:pPr algn="ctr"/>
                      <a:r>
                        <a:rPr lang="en-US" altLang="zh-CN" dirty="0" smtClean="0"/>
                        <a:t>Sharpest peek</a:t>
                      </a:r>
                      <a:r>
                        <a:rPr lang="en-US" altLang="zh-CN" baseline="0" dirty="0" smtClean="0"/>
                        <a:t> of posterior</a:t>
                      </a:r>
                      <a:endParaRPr lang="zh-CN" altLang="en-US" dirty="0"/>
                    </a:p>
                  </a:txBody>
                  <a:tcPr anchor="ctr"/>
                </a:tc>
                <a:tc>
                  <a:txBody>
                    <a:bodyPr/>
                    <a:lstStyle/>
                    <a:p>
                      <a:pPr algn="ctr"/>
                      <a:r>
                        <a:rPr lang="en-US" altLang="zh-CN" dirty="0" smtClean="0"/>
                        <a:t>Final</a:t>
                      </a:r>
                      <a:r>
                        <a:rPr lang="en-US" altLang="zh-CN" baseline="0" dirty="0" smtClean="0"/>
                        <a:t> entropy</a:t>
                      </a:r>
                      <a:endParaRPr lang="zh-CN" altLang="en-US" dirty="0"/>
                    </a:p>
                  </a:txBody>
                  <a:tcPr anchor="ctr"/>
                </a:tc>
                <a:tc>
                  <a:txBody>
                    <a:bodyPr/>
                    <a:lstStyle/>
                    <a:p>
                      <a:pPr algn="ctr"/>
                      <a:r>
                        <a:rPr lang="en-US" altLang="zh-CN" dirty="0" smtClean="0"/>
                        <a:t>Visualization</a:t>
                      </a:r>
                      <a:r>
                        <a:rPr lang="en-US" altLang="zh-CN" baseline="0" dirty="0" smtClean="0"/>
                        <a:t> of posterior</a:t>
                      </a:r>
                      <a:endParaRPr lang="zh-CN" altLang="en-US" dirty="0"/>
                    </a:p>
                  </a:txBody>
                  <a:tcPr anchor="ctr"/>
                </a:tc>
              </a:tr>
              <a:tr h="979714">
                <a:tc>
                  <a:txBody>
                    <a:bodyPr/>
                    <a:lstStyle/>
                    <a:p>
                      <a:pPr algn="ctr"/>
                      <a:r>
                        <a:rPr lang="en-US" altLang="zh-CN" dirty="0" smtClean="0"/>
                        <a:t>First</a:t>
                      </a:r>
                      <a:endParaRPr lang="zh-CN" altLang="en-US" dirty="0"/>
                    </a:p>
                  </a:txBody>
                  <a:tcPr anchor="ctr"/>
                </a:tc>
                <a:tc>
                  <a:txBody>
                    <a:bodyPr/>
                    <a:lstStyle/>
                    <a:p>
                      <a:pPr algn="ct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0.3874</a:t>
                      </a:r>
                      <a:endParaRPr lang="zh-CN" altLang="en-US" sz="1800" dirty="0" smtClean="0"/>
                    </a:p>
                  </a:txBody>
                  <a:tcPr anchor="ctr"/>
                </a:tc>
                <a:tc>
                  <a:txBody>
                    <a:bodyPr/>
                    <a:lstStyle/>
                    <a:p>
                      <a:pPr algn="ctr"/>
                      <a:r>
                        <a:rPr lang="en-US" altLang="zh-CN" dirty="0" smtClean="0"/>
                        <a:t>2.1433</a:t>
                      </a:r>
                      <a:endParaRPr lang="zh-CN" altLang="en-US" dirty="0"/>
                    </a:p>
                  </a:txBody>
                  <a:tcPr anchor="ctr"/>
                </a:tc>
                <a:tc>
                  <a:txBody>
                    <a:bodyPr/>
                    <a:lstStyle/>
                    <a:p>
                      <a:pPr algn="ctr"/>
                      <a:endParaRPr lang="zh-CN" altLang="en-US" dirty="0"/>
                    </a:p>
                  </a:txBody>
                  <a:tcPr anchor="ctr"/>
                </a:tc>
              </a:tr>
              <a:tr h="979714">
                <a:tc>
                  <a:txBody>
                    <a:bodyPr/>
                    <a:lstStyle/>
                    <a:p>
                      <a:pPr algn="ctr"/>
                      <a:r>
                        <a:rPr lang="en-US" altLang="zh-CN" dirty="0" smtClean="0"/>
                        <a:t>Second</a:t>
                      </a:r>
                      <a:endParaRPr lang="zh-CN" altLang="en-US" dirty="0"/>
                    </a:p>
                  </a:txBody>
                  <a:tcPr anchor="ctr"/>
                </a:tc>
                <a:tc>
                  <a:txBody>
                    <a:bodyPr/>
                    <a:lstStyle/>
                    <a:p>
                      <a:pPr algn="ctr"/>
                      <a:endParaRPr lang="zh-CN" altLang="en-US" dirty="0"/>
                    </a:p>
                  </a:txBody>
                  <a:tcPr anchor="ctr"/>
                </a:tc>
                <a:tc>
                  <a:txBody>
                    <a:bodyPr/>
                    <a:lstStyle/>
                    <a:p>
                      <a:pPr algn="ctr"/>
                      <a:r>
                        <a:rPr lang="en-US" altLang="zh-CN" dirty="0" smtClean="0"/>
                        <a:t>0.4118</a:t>
                      </a:r>
                      <a:endParaRPr lang="zh-CN" altLang="en-US" dirty="0"/>
                    </a:p>
                  </a:txBody>
                  <a:tcPr anchor="ctr"/>
                </a:tc>
                <a:tc>
                  <a:txBody>
                    <a:bodyPr/>
                    <a:lstStyle/>
                    <a:p>
                      <a:pPr algn="ctr"/>
                      <a:r>
                        <a:rPr lang="en-US" altLang="zh-CN" dirty="0" smtClean="0"/>
                        <a:t>2.0030</a:t>
                      </a:r>
                      <a:endParaRPr lang="zh-CN" altLang="en-US" dirty="0"/>
                    </a:p>
                  </a:txBody>
                  <a:tcPr anchor="ctr"/>
                </a:tc>
                <a:tc>
                  <a:txBody>
                    <a:bodyPr/>
                    <a:lstStyle/>
                    <a:p>
                      <a:pPr algn="ctr"/>
                      <a:endParaRPr lang="zh-CN" altLang="en-US" dirty="0"/>
                    </a:p>
                  </a:txBody>
                  <a:tcPr anchor="ctr"/>
                </a:tc>
              </a:tr>
              <a:tr h="979714">
                <a:tc>
                  <a:txBody>
                    <a:bodyPr/>
                    <a:lstStyle/>
                    <a:p>
                      <a:pPr algn="ctr"/>
                      <a:r>
                        <a:rPr lang="en-US" altLang="zh-CN" dirty="0" smtClean="0"/>
                        <a:t>Third</a:t>
                      </a:r>
                      <a:endParaRPr lang="zh-CN" altLang="en-US" dirty="0"/>
                    </a:p>
                  </a:txBody>
                  <a:tcPr anchor="ctr"/>
                </a:tc>
                <a:tc>
                  <a:txBody>
                    <a:bodyPr/>
                    <a:lstStyle/>
                    <a:p>
                      <a:pPr algn="ctr"/>
                      <a:endParaRPr lang="zh-CN" altLang="en-US"/>
                    </a:p>
                  </a:txBody>
                  <a:tcPr anchor="ctr"/>
                </a:tc>
                <a:tc>
                  <a:txBody>
                    <a:bodyPr/>
                    <a:lstStyle/>
                    <a:p>
                      <a:pPr algn="ctr"/>
                      <a:r>
                        <a:rPr lang="en-US" altLang="zh-CN" dirty="0" smtClean="0"/>
                        <a:t>0.3884 </a:t>
                      </a:r>
                      <a:endParaRPr lang="zh-CN" altLang="en-US" dirty="0"/>
                    </a:p>
                  </a:txBody>
                  <a:tcPr anchor="ctr"/>
                </a:tc>
                <a:tc>
                  <a:txBody>
                    <a:bodyPr/>
                    <a:lstStyle/>
                    <a:p>
                      <a:pPr algn="ctr"/>
                      <a:r>
                        <a:rPr lang="en-US" altLang="zh-CN" dirty="0" smtClean="0"/>
                        <a:t>2.1445</a:t>
                      </a:r>
                    </a:p>
                  </a:txBody>
                  <a:tcPr anchor="ctr"/>
                </a:tc>
                <a:tc>
                  <a:txBody>
                    <a:bodyPr/>
                    <a:lstStyle/>
                    <a:p>
                      <a:pPr algn="ctr"/>
                      <a:endParaRPr lang="zh-CN" altLang="en-US" dirty="0"/>
                    </a:p>
                  </a:txBody>
                  <a:tcPr anchor="ctr"/>
                </a:tc>
              </a:tr>
              <a:tr h="979714">
                <a:tc>
                  <a:txBody>
                    <a:bodyPr/>
                    <a:lstStyle/>
                    <a:p>
                      <a:pPr algn="ctr"/>
                      <a:r>
                        <a:rPr lang="en-US" altLang="zh-CN" dirty="0" smtClean="0"/>
                        <a:t>Fourth</a:t>
                      </a:r>
                      <a:endParaRPr lang="zh-CN" altLang="en-US" dirty="0"/>
                    </a:p>
                  </a:txBody>
                  <a:tcPr anchor="ctr"/>
                </a:tc>
                <a:tc>
                  <a:txBody>
                    <a:bodyPr/>
                    <a:lstStyle/>
                    <a:p>
                      <a:pPr algn="ctr"/>
                      <a:endParaRPr lang="zh-CN" altLang="en-US"/>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0.3449</a:t>
                      </a:r>
                      <a:endParaRPr lang="zh-CN" altLang="en-US" dirty="0" smtClean="0"/>
                    </a:p>
                  </a:txBody>
                  <a:tcPr anchor="ctr"/>
                </a:tc>
                <a:tc>
                  <a:txBody>
                    <a:bodyPr/>
                    <a:lstStyle/>
                    <a:p>
                      <a:pPr algn="ctr"/>
                      <a:r>
                        <a:rPr lang="en-US" altLang="zh-CN" dirty="0" smtClean="0"/>
                        <a:t> 2.2329</a:t>
                      </a:r>
                      <a:endParaRPr lang="zh-CN" altLang="en-US" dirty="0"/>
                    </a:p>
                  </a:txBody>
                  <a:tcPr anchor="ctr"/>
                </a:tc>
                <a:tc>
                  <a:txBody>
                    <a:bodyPr/>
                    <a:lstStyle/>
                    <a:p>
                      <a:pPr algn="ctr"/>
                      <a:endParaRPr lang="zh-CN" altLang="en-US" dirty="0"/>
                    </a:p>
                  </a:txBody>
                  <a:tcPr anchor="ctr"/>
                </a:tc>
              </a:tr>
              <a:tr h="979714">
                <a:tc>
                  <a:txBody>
                    <a:bodyPr/>
                    <a:lstStyle/>
                    <a:p>
                      <a:pPr algn="ctr"/>
                      <a:r>
                        <a:rPr lang="en-US" altLang="zh-CN" dirty="0" smtClean="0"/>
                        <a:t>Fifth</a:t>
                      </a:r>
                      <a:endParaRPr lang="zh-CN" altLang="en-US" dirty="0"/>
                    </a:p>
                  </a:txBody>
                  <a:tcPr anchor="ctr">
                    <a:solidFill>
                      <a:schemeClr val="accent6">
                        <a:lumMod val="60000"/>
                        <a:lumOff val="40000"/>
                      </a:schemeClr>
                    </a:solidFill>
                  </a:tcPr>
                </a:tc>
                <a:tc>
                  <a:txBody>
                    <a:bodyPr/>
                    <a:lstStyle/>
                    <a:p>
                      <a:pPr algn="ctr"/>
                      <a:endParaRPr lang="zh-CN" altLang="en-US" dirty="0"/>
                    </a:p>
                  </a:txBody>
                  <a:tcPr anchor="ctr">
                    <a:solidFill>
                      <a:schemeClr val="accent6">
                        <a:lumMod val="60000"/>
                        <a:lumOff val="40000"/>
                      </a:schemeClr>
                    </a:solidFill>
                  </a:tcPr>
                </a:tc>
                <a:tc>
                  <a:txBody>
                    <a:bodyPr/>
                    <a:lstStyle/>
                    <a:p>
                      <a:pPr algn="ctr"/>
                      <a:r>
                        <a:rPr lang="en-US" altLang="zh-CN" dirty="0" smtClean="0"/>
                        <a:t>0.2582</a:t>
                      </a:r>
                      <a:endParaRPr lang="zh-CN" altLang="en-US" dirty="0"/>
                    </a:p>
                  </a:txBody>
                  <a:tcPr anchor="ctr">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dk1"/>
                          </a:solidFill>
                          <a:latin typeface="+mn-lt"/>
                          <a:ea typeface="+mn-ea"/>
                          <a:cs typeface="+mn-cs"/>
                        </a:rPr>
                        <a:t>2.2783</a:t>
                      </a:r>
                    </a:p>
                  </a:txBody>
                  <a:tcPr anchor="ctr">
                    <a:solidFill>
                      <a:schemeClr val="accent6">
                        <a:lumMod val="60000"/>
                        <a:lumOff val="40000"/>
                      </a:schemeClr>
                    </a:solidFill>
                  </a:tcPr>
                </a:tc>
                <a:tc>
                  <a:txBody>
                    <a:bodyPr/>
                    <a:lstStyle/>
                    <a:p>
                      <a:pPr algn="ctr"/>
                      <a:endParaRPr lang="zh-CN" altLang="en-US" dirty="0"/>
                    </a:p>
                  </a:txBody>
                  <a:tcPr anchor="ctr">
                    <a:solidFill>
                      <a:schemeClr val="accent6">
                        <a:lumMod val="60000"/>
                        <a:lumOff val="40000"/>
                      </a:schemeClr>
                    </a:solidFill>
                  </a:tcPr>
                </a:tc>
              </a:tr>
              <a:tr h="979714">
                <a:tc>
                  <a:txBody>
                    <a:bodyPr/>
                    <a:lstStyle/>
                    <a:p>
                      <a:pPr algn="ctr"/>
                      <a:r>
                        <a:rPr lang="en-US" altLang="zh-CN" dirty="0" smtClean="0"/>
                        <a:t>Sixth</a:t>
                      </a:r>
                      <a:endParaRPr lang="zh-CN" altLang="en-US" dirty="0"/>
                    </a:p>
                  </a:txBody>
                  <a:tcPr anchor="ctr">
                    <a:solidFill>
                      <a:schemeClr val="accent6">
                        <a:lumMod val="60000"/>
                        <a:lumOff val="40000"/>
                      </a:schemeClr>
                    </a:solidFill>
                  </a:tcPr>
                </a:tc>
                <a:tc>
                  <a:txBody>
                    <a:bodyPr/>
                    <a:lstStyle/>
                    <a:p>
                      <a:pPr algn="ctr"/>
                      <a:endParaRPr lang="zh-CN" altLang="en-US" dirty="0"/>
                    </a:p>
                  </a:txBody>
                  <a:tcPr anchor="ctr">
                    <a:solidFill>
                      <a:schemeClr val="accent6">
                        <a:lumMod val="60000"/>
                        <a:lumOff val="40000"/>
                      </a:schemeClr>
                    </a:solidFill>
                  </a:tcPr>
                </a:tc>
                <a:tc>
                  <a:txBody>
                    <a:bodyPr/>
                    <a:lstStyle/>
                    <a:p>
                      <a:pPr algn="ctr"/>
                      <a:r>
                        <a:rPr lang="en-US" altLang="zh-CN" dirty="0" smtClean="0"/>
                        <a:t> 0.2582 </a:t>
                      </a:r>
                      <a:endParaRPr lang="zh-CN" altLang="en-US" dirty="0"/>
                    </a:p>
                  </a:txBody>
                  <a:tcPr anchor="ctr">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dk1"/>
                          </a:solidFill>
                          <a:latin typeface="+mn-lt"/>
                          <a:ea typeface="+mn-ea"/>
                          <a:cs typeface="+mn-cs"/>
                        </a:rPr>
                        <a:t>2.2783</a:t>
                      </a:r>
                    </a:p>
                  </a:txBody>
                  <a:tcPr anchor="ctr">
                    <a:solidFill>
                      <a:schemeClr val="accent6">
                        <a:lumMod val="60000"/>
                        <a:lumOff val="40000"/>
                      </a:schemeClr>
                    </a:solidFill>
                  </a:tcPr>
                </a:tc>
                <a:tc>
                  <a:txBody>
                    <a:bodyPr/>
                    <a:lstStyle/>
                    <a:p>
                      <a:pPr algn="ctr"/>
                      <a:endParaRPr lang="zh-CN" altLang="en-US" dirty="0"/>
                    </a:p>
                  </a:txBody>
                  <a:tcPr anchor="ctr">
                    <a:solidFill>
                      <a:schemeClr val="accent6">
                        <a:lumMod val="60000"/>
                        <a:lumOff val="40000"/>
                      </a:schemeClr>
                    </a:solidFill>
                  </a:tcPr>
                </a:tc>
              </a:tr>
            </a:tbl>
          </a:graphicData>
        </a:graphic>
      </p:graphicFrame>
      <p:pic>
        <p:nvPicPr>
          <p:cNvPr id="55298" name="Picture 2" descr="C:\Users\samuel\Downloads\1364654369_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980728"/>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55299" name="Picture 3" descr="C:\Users\samuel\Downloads\1364654409_gtk-canc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6981" y="5005144"/>
            <a:ext cx="834859" cy="8348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samuel\Downloads\1364654409_gtk-canc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6981" y="5964051"/>
            <a:ext cx="834859" cy="8348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samuel\Downloads\1364654369_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963832"/>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samuel\Downloads\1364654369_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682" y="2948712"/>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samuel\Downloads\1364654369_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682" y="3931816"/>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Works\Teach\Mobile Robot\Code\robotcourse\p8\posterior.pn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1667" b="92556" l="10500" r="91917"/>
                    </a14:imgEffect>
                  </a14:imgLayer>
                </a14:imgProps>
              </a:ext>
              <a:ext uri="{28A0092B-C50C-407E-A947-70E740481C1C}">
                <a14:useLocalDpi xmlns:a14="http://schemas.microsoft.com/office/drawing/2010/main" val="0"/>
              </a:ext>
            </a:extLst>
          </a:blip>
          <a:srcRect l="5416" t="4603" r="6806" b="5247"/>
          <a:stretch/>
        </p:blipFill>
        <p:spPr bwMode="auto">
          <a:xfrm>
            <a:off x="7624858" y="5787049"/>
            <a:ext cx="1389448" cy="107024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D:\Works\Teach\Mobile Robot\Code\robotcourse\p8\posterior.pn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9111" b="92333" l="11750" r="91583"/>
                    </a14:imgEffect>
                  </a14:imgLayer>
                </a14:imgProps>
              </a:ext>
              <a:ext uri="{28A0092B-C50C-407E-A947-70E740481C1C}">
                <a14:useLocalDpi xmlns:a14="http://schemas.microsoft.com/office/drawing/2010/main" val="0"/>
              </a:ext>
            </a:extLst>
          </a:blip>
          <a:srcRect l="5833" t="4603" r="7361" b="4352"/>
          <a:stretch/>
        </p:blipFill>
        <p:spPr bwMode="auto">
          <a:xfrm>
            <a:off x="7624857" y="4775375"/>
            <a:ext cx="1385772" cy="10900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D:\Works\Teach\Mobile Robot\Code\robotcourse\p8\posterior.pn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5889" b="94000" l="11000" r="91500"/>
                    </a14:imgEffect>
                  </a14:imgLayer>
                </a14:imgProps>
              </a:ext>
              <a:ext uri="{28A0092B-C50C-407E-A947-70E740481C1C}">
                <a14:useLocalDpi xmlns:a14="http://schemas.microsoft.com/office/drawing/2010/main" val="0"/>
              </a:ext>
            </a:extLst>
          </a:blip>
          <a:srcRect l="5833" t="4603" r="7500" b="4536"/>
          <a:stretch/>
        </p:blipFill>
        <p:spPr bwMode="auto">
          <a:xfrm>
            <a:off x="7596337" y="3916489"/>
            <a:ext cx="1304984" cy="102609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D:\Works\Teach\Mobile Robot\Code\robotcourse\p8\posterior.png"/>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6556" b="93222" l="9500" r="92333"/>
                    </a14:imgEffect>
                  </a14:imgLayer>
                </a14:imgProps>
              </a:ext>
              <a:ext uri="{28A0092B-C50C-407E-A947-70E740481C1C}">
                <a14:useLocalDpi xmlns:a14="http://schemas.microsoft.com/office/drawing/2010/main" val="0"/>
              </a:ext>
            </a:extLst>
          </a:blip>
          <a:srcRect l="5694" t="6019" r="7083" b="4167"/>
          <a:stretch/>
        </p:blipFill>
        <p:spPr bwMode="auto">
          <a:xfrm>
            <a:off x="7509061" y="2898607"/>
            <a:ext cx="1392260" cy="10752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D:\Works\Teach\Mobile Robot\Code\robotcourse\p8\posterior.png"/>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ackgroundRemoval t="6889" b="92889" l="10500" r="92917"/>
                    </a14:imgEffect>
                  </a14:imgLayer>
                </a14:imgProps>
              </a:ext>
              <a:ext uri="{28A0092B-C50C-407E-A947-70E740481C1C}">
                <a14:useLocalDpi xmlns:a14="http://schemas.microsoft.com/office/drawing/2010/main" val="0"/>
              </a:ext>
            </a:extLst>
          </a:blip>
          <a:srcRect l="5224" t="2593" r="6356" b="3595"/>
          <a:stretch/>
        </p:blipFill>
        <p:spPr bwMode="auto">
          <a:xfrm>
            <a:off x="7493121" y="1857736"/>
            <a:ext cx="1408200" cy="11205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Works\Teach\Mobile Robot\Code\robotcourse\p8\posterior.png"/>
          <p:cNvPicPr>
            <a:picLocks noChangeAspect="1" noChangeArrowheads="1"/>
          </p:cNvPicPr>
          <p:nvPr/>
        </p:nvPicPr>
        <p:blipFill>
          <a:blip r:embed="rId14" cstate="print">
            <a:extLst>
              <a:ext uri="{BEBA8EAE-BF5A-486C-A8C5-ECC9F3942E4B}">
                <a14:imgProps xmlns:a14="http://schemas.microsoft.com/office/drawing/2010/main">
                  <a14:imgLayer r:embed="rId15">
                    <a14:imgEffect>
                      <a14:backgroundRemoval t="6778" b="94222" l="8000" r="95583"/>
                    </a14:imgEffect>
                  </a14:imgLayer>
                </a14:imgProps>
              </a:ext>
              <a:ext uri="{28A0092B-C50C-407E-A947-70E740481C1C}">
                <a14:useLocalDpi xmlns:a14="http://schemas.microsoft.com/office/drawing/2010/main" val="0"/>
              </a:ext>
            </a:extLst>
          </a:blip>
          <a:srcRect/>
          <a:stretch>
            <a:fillRect/>
          </a:stretch>
        </p:blipFill>
        <p:spPr bwMode="auto">
          <a:xfrm>
            <a:off x="7436716" y="881515"/>
            <a:ext cx="1521009" cy="114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707986"/>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3125868268"/>
              </p:ext>
            </p:extLst>
          </p:nvPr>
        </p:nvGraphicFramePr>
        <p:xfrm>
          <a:off x="395536" y="476672"/>
          <a:ext cx="7992888" cy="8208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8986242"/>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285476"/>
            <a:ext cx="2088232" cy="20882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flipV="1">
            <a:off x="0" y="0"/>
            <a:ext cx="5004048" cy="3645024"/>
          </a:xfrm>
          <a:prstGeom prst="line">
            <a:avLst/>
          </a:prstGeom>
          <a:ln w="101600" cmpd="sng">
            <a:solidFill>
              <a:schemeClr val="accent6">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4864" y="0"/>
            <a:ext cx="8125256" cy="6065912"/>
          </a:xfrm>
          <a:prstGeom prst="line">
            <a:avLst/>
          </a:prstGeom>
          <a:ln w="101600" cmpd="sng">
            <a:solidFill>
              <a:schemeClr val="accent6">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0486" name="Picture 6" descr="C:\Users\samuel\Downloads\1364322427_skype_camer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128" y="3032956"/>
            <a:ext cx="1363990" cy="13639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51709" y="496418"/>
            <a:ext cx="1584598" cy="15781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标题 5"/>
          <p:cNvSpPr txBox="1">
            <a:spLocks/>
          </p:cNvSpPr>
          <p:nvPr/>
        </p:nvSpPr>
        <p:spPr>
          <a:xfrm>
            <a:off x="3342352" y="2673255"/>
            <a:ext cx="5688632"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That’s the essence of mobile robot localization! </a:t>
            </a:r>
          </a:p>
        </p:txBody>
      </p:sp>
    </p:spTree>
    <p:extLst>
      <p:ext uri="{BB962C8B-B14F-4D97-AF65-F5344CB8AC3E}">
        <p14:creationId xmlns:p14="http://schemas.microsoft.com/office/powerpoint/2010/main" val="12556987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3460739595"/>
              </p:ext>
            </p:extLst>
          </p:nvPr>
        </p:nvGraphicFramePr>
        <p:xfrm>
          <a:off x="0" y="1268760"/>
          <a:ext cx="9289032" cy="4998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1" name="组合 20"/>
          <p:cNvGrpSpPr/>
          <p:nvPr/>
        </p:nvGrpSpPr>
        <p:grpSpPr>
          <a:xfrm>
            <a:off x="1259632" y="188640"/>
            <a:ext cx="6840760" cy="773296"/>
            <a:chOff x="1636073" y="1245"/>
            <a:chExt cx="1299853" cy="369038"/>
          </a:xfrm>
        </p:grpSpPr>
        <p:sp>
          <p:nvSpPr>
            <p:cNvPr id="22" name="圆角矩形 21"/>
            <p:cNvSpPr/>
            <p:nvPr/>
          </p:nvSpPr>
          <p:spPr>
            <a:xfrm>
              <a:off x="1636073" y="1245"/>
              <a:ext cx="1299853" cy="36903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圆角矩形 4"/>
            <p:cNvSpPr/>
            <p:nvPr/>
          </p:nvSpPr>
          <p:spPr>
            <a:xfrm>
              <a:off x="1646882" y="12054"/>
              <a:ext cx="1278235" cy="347420"/>
            </a:xfrm>
            <a:prstGeom prst="rect">
              <a:avLst/>
            </a:prstGeom>
          </p:spPr>
          <p:style>
            <a:lnRef idx="0">
              <a:schemeClr val="accent4"/>
            </a:lnRef>
            <a:fillRef idx="3">
              <a:schemeClr val="accent4"/>
            </a:fillRef>
            <a:effectRef idx="3">
              <a:schemeClr val="accent4"/>
            </a:effectRef>
            <a:fontRef idx="minor">
              <a:schemeClr val="lt1"/>
            </a:fontRef>
          </p:style>
          <p:txBody>
            <a:bodyPr spcFirstLastPara="0" vert="horz" wrap="square" lIns="26670" tIns="26670" rIns="26670" bIns="26670" numCol="1" spcCol="1270" anchor="ctr" anchorCtr="0">
              <a:noAutofit/>
            </a:bodyPr>
            <a:lstStyle/>
            <a:p>
              <a:pPr lvl="0" algn="ctr" defTabSz="311150" rtl="0">
                <a:lnSpc>
                  <a:spcPct val="90000"/>
                </a:lnSpc>
                <a:spcBef>
                  <a:spcPct val="0"/>
                </a:spcBef>
                <a:spcAft>
                  <a:spcPct val="35000"/>
                </a:spcAft>
              </a:pPr>
              <a:r>
                <a:rPr lang="en-US" sz="2000" kern="1200" dirty="0" smtClean="0"/>
                <a:t>The localization procedure can be written as a series of steps:</a:t>
              </a:r>
              <a:endParaRPr lang="zh-CN" sz="2000" kern="1200" dirty="0"/>
            </a:p>
          </p:txBody>
        </p:sp>
      </p:grpSp>
    </p:spTree>
    <p:extLst>
      <p:ext uri="{BB962C8B-B14F-4D97-AF65-F5344CB8AC3E}">
        <p14:creationId xmlns:p14="http://schemas.microsoft.com/office/powerpoint/2010/main" val="489309838"/>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7544" y="404664"/>
            <a:ext cx="8280920" cy="3970318"/>
          </a:xfrm>
          <a:prstGeom prst="rect">
            <a:avLst/>
          </a:prstGeom>
        </p:spPr>
        <p:txBody>
          <a:bodyPr wrap="square">
            <a:spAutoFit/>
          </a:bodyPr>
          <a:lstStyle/>
          <a:p>
            <a:r>
              <a:rPr lang="en-US" altLang="zh-CN" sz="2800" dirty="0">
                <a:effectLst>
                  <a:outerShdw blurRad="38100" dist="38100" dir="2700000" algn="tl">
                    <a:srgbClr val="000000">
                      <a:alpha val="43137"/>
                    </a:srgbClr>
                  </a:outerShdw>
                </a:effectLst>
              </a:rPr>
              <a:t>You may be curious about how we can use individual cells to represent a road. After all, a </a:t>
            </a:r>
            <a:r>
              <a:rPr lang="en-US" altLang="zh-CN" sz="2800" dirty="0" smtClean="0">
                <a:effectLst>
                  <a:outerShdw blurRad="38100" dist="38100" dir="2700000" algn="tl">
                    <a:srgbClr val="000000">
                      <a:alpha val="43137"/>
                    </a:srgbClr>
                  </a:outerShdw>
                </a:effectLst>
              </a:rPr>
              <a:t>road isn't </a:t>
            </a:r>
            <a:r>
              <a:rPr lang="en-US" altLang="zh-CN" sz="2800" dirty="0">
                <a:effectLst>
                  <a:outerShdw blurRad="38100" dist="38100" dir="2700000" algn="tl">
                    <a:srgbClr val="000000">
                      <a:alpha val="43137"/>
                    </a:srgbClr>
                  </a:outerShdw>
                </a:effectLst>
              </a:rPr>
              <a:t>neatly divided into cells for us to jump </a:t>
            </a:r>
            <a:r>
              <a:rPr lang="en-US" altLang="zh-CN" sz="2800" dirty="0" smtClean="0">
                <a:effectLst>
                  <a:outerShdw blurRad="38100" dist="38100" dir="2700000" algn="tl">
                    <a:srgbClr val="000000">
                      <a:alpha val="43137"/>
                    </a:srgbClr>
                  </a:outerShdw>
                </a:effectLst>
              </a:rPr>
              <a:t>between. Mathematically</a:t>
            </a:r>
            <a:r>
              <a:rPr lang="en-US" altLang="zh-CN" sz="2800" dirty="0">
                <a:effectLst>
                  <a:outerShdw blurRad="38100" dist="38100" dir="2700000" algn="tl">
                    <a:srgbClr val="000000">
                      <a:alpha val="43137"/>
                    </a:srgbClr>
                  </a:outerShdw>
                </a:effectLst>
              </a:rPr>
              <a:t>, we would say the road </a:t>
            </a:r>
            <a:r>
              <a:rPr lang="en-US" altLang="zh-CN" sz="2800" dirty="0" smtClean="0">
                <a:effectLst>
                  <a:outerShdw blurRad="38100" dist="38100" dir="2700000" algn="tl">
                    <a:srgbClr val="000000">
                      <a:alpha val="43137"/>
                    </a:srgbClr>
                  </a:outerShdw>
                </a:effectLst>
              </a:rPr>
              <a:t>is not </a:t>
            </a:r>
            <a:r>
              <a:rPr lang="en-US" altLang="zh-CN" sz="2800" b="1" i="1" dirty="0">
                <a:solidFill>
                  <a:srgbClr val="00B050"/>
                </a:solidFill>
                <a:effectLst>
                  <a:outerShdw blurRad="38100" dist="38100" dir="2700000" algn="tl">
                    <a:srgbClr val="000000">
                      <a:alpha val="43137"/>
                    </a:srgbClr>
                  </a:outerShdw>
                </a:effectLst>
              </a:rPr>
              <a:t>discrete</a:t>
            </a:r>
            <a:r>
              <a:rPr lang="en-US" altLang="zh-CN" sz="2800" i="1" dirty="0">
                <a:effectLst>
                  <a:outerShdw blurRad="38100" dist="38100" dir="2700000" algn="tl">
                    <a:srgbClr val="000000">
                      <a:alpha val="43137"/>
                    </a:srgbClr>
                  </a:outerShdw>
                </a:effectLst>
              </a:rPr>
              <a:t> </a:t>
            </a:r>
            <a:r>
              <a:rPr lang="en-US" altLang="zh-CN" sz="2800" dirty="0">
                <a:effectLst>
                  <a:outerShdw blurRad="38100" dist="38100" dir="2700000" algn="tl">
                    <a:srgbClr val="000000">
                      <a:alpha val="43137"/>
                    </a:srgbClr>
                  </a:outerShdw>
                </a:effectLst>
              </a:rPr>
              <a:t>it is </a:t>
            </a:r>
            <a:r>
              <a:rPr lang="en-US" altLang="zh-CN" sz="2800" b="1" i="1" dirty="0">
                <a:solidFill>
                  <a:srgbClr val="00B050"/>
                </a:solidFill>
                <a:effectLst>
                  <a:outerShdw blurRad="38100" dist="38100" dir="2700000" algn="tl">
                    <a:srgbClr val="000000">
                      <a:alpha val="43137"/>
                    </a:srgbClr>
                  </a:outerShdw>
                </a:effectLst>
              </a:rPr>
              <a:t>continuous</a:t>
            </a:r>
            <a:r>
              <a:rPr lang="en-US" altLang="zh-CN" sz="2800" dirty="0">
                <a:effectLst>
                  <a:outerShdw blurRad="38100" dist="38100" dir="2700000" algn="tl">
                    <a:srgbClr val="000000">
                      <a:alpha val="43137"/>
                    </a:srgbClr>
                  </a:outerShdw>
                </a:effectLst>
              </a:rPr>
              <a:t>. Initially, this seems like a problem. Fortunately, whenever we </a:t>
            </a:r>
            <a:r>
              <a:rPr lang="en-US" altLang="zh-CN" sz="2800" dirty="0" smtClean="0">
                <a:effectLst>
                  <a:outerShdw blurRad="38100" dist="38100" dir="2700000" algn="tl">
                    <a:srgbClr val="000000">
                      <a:alpha val="43137"/>
                    </a:srgbClr>
                  </a:outerShdw>
                </a:effectLst>
              </a:rPr>
              <a:t>have a </a:t>
            </a:r>
            <a:r>
              <a:rPr lang="en-US" altLang="zh-CN" sz="2800" dirty="0">
                <a:effectLst>
                  <a:outerShdw blurRad="38100" dist="38100" dir="2700000" algn="tl">
                    <a:srgbClr val="000000">
                      <a:alpha val="43137"/>
                    </a:srgbClr>
                  </a:outerShdw>
                </a:effectLst>
              </a:rPr>
              <a:t>situation where we don't need exact </a:t>
            </a:r>
            <a:r>
              <a:rPr lang="en-US" altLang="zh-CN" sz="2800" dirty="0" smtClean="0">
                <a:effectLst>
                  <a:outerShdw blurRad="38100" dist="38100" dir="2700000" algn="tl">
                    <a:srgbClr val="000000">
                      <a:alpha val="43137"/>
                    </a:srgbClr>
                  </a:outerShdw>
                </a:effectLst>
              </a:rPr>
              <a:t>precision, we </a:t>
            </a:r>
            <a:r>
              <a:rPr lang="en-US" altLang="zh-CN" sz="2800" dirty="0">
                <a:effectLst>
                  <a:outerShdw blurRad="38100" dist="38100" dir="2700000" algn="tl">
                    <a:srgbClr val="000000">
                      <a:alpha val="43137"/>
                    </a:srgbClr>
                  </a:outerShdw>
                </a:effectLst>
              </a:rPr>
              <a:t>can chop a continuous distribution into pieces and </a:t>
            </a:r>
            <a:r>
              <a:rPr lang="en-US" altLang="zh-CN" sz="2800" dirty="0" smtClean="0">
                <a:effectLst>
                  <a:outerShdw blurRad="38100" dist="38100" dir="2700000" algn="tl">
                    <a:srgbClr val="000000">
                      <a:alpha val="43137"/>
                    </a:srgbClr>
                  </a:outerShdw>
                </a:effectLst>
              </a:rPr>
              <a:t>make those </a:t>
            </a:r>
            <a:r>
              <a:rPr lang="en-US" altLang="zh-CN" sz="2800" dirty="0">
                <a:effectLst>
                  <a:outerShdw blurRad="38100" dist="38100" dir="2700000" algn="tl">
                    <a:srgbClr val="000000">
                      <a:alpha val="43137"/>
                    </a:srgbClr>
                  </a:outerShdw>
                </a:effectLst>
              </a:rPr>
              <a:t>pieces as small as we need</a:t>
            </a:r>
            <a:r>
              <a:rPr lang="en-US" altLang="zh-CN" sz="2800" dirty="0" smtClean="0">
                <a:effectLst>
                  <a:outerShdw blurRad="38100" dist="38100" dir="2700000" algn="tl">
                    <a:srgbClr val="000000">
                      <a:alpha val="43137"/>
                    </a:srgbClr>
                  </a:outerShdw>
                </a:effectLst>
              </a:rPr>
              <a:t>.</a:t>
            </a:r>
            <a:endParaRPr lang="en-US" altLang="zh-CN" sz="2800" dirty="0">
              <a:effectLst>
                <a:outerShdw blurRad="38100" dist="38100" dir="2700000" algn="tl">
                  <a:srgbClr val="000000">
                    <a:alpha val="43137"/>
                  </a:srgbClr>
                </a:outerShdw>
              </a:effectLst>
            </a:endParaRPr>
          </a:p>
        </p:txBody>
      </p:sp>
      <p:graphicFrame>
        <p:nvGraphicFramePr>
          <p:cNvPr id="7" name="图示 6"/>
          <p:cNvGraphicFramePr/>
          <p:nvPr>
            <p:extLst>
              <p:ext uri="{D42A27DB-BD31-4B8C-83A1-F6EECF244321}">
                <p14:modId xmlns:p14="http://schemas.microsoft.com/office/powerpoint/2010/main" val="1657467107"/>
              </p:ext>
            </p:extLst>
          </p:nvPr>
        </p:nvGraphicFramePr>
        <p:xfrm>
          <a:off x="467544" y="4518998"/>
          <a:ext cx="8136904" cy="20063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696395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5"/>
          <p:cNvSpPr txBox="1">
            <a:spLocks/>
          </p:cNvSpPr>
          <p:nvPr/>
        </p:nvSpPr>
        <p:spPr>
          <a:xfrm>
            <a:off x="0" y="2420888"/>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Extend 1D to 2D</a:t>
            </a:r>
          </a:p>
        </p:txBody>
      </p:sp>
    </p:spTree>
    <p:extLst>
      <p:ext uri="{BB962C8B-B14F-4D97-AF65-F5344CB8AC3E}">
        <p14:creationId xmlns:p14="http://schemas.microsoft.com/office/powerpoint/2010/main" val="2944685069"/>
      </p:ext>
    </p:extLst>
  </p:cSld>
  <p:clrMapOvr>
    <a:masterClrMapping/>
  </p:clrMapOvr>
  <mc:AlternateContent xmlns:mc="http://schemas.openxmlformats.org/markup-compatibility/2006" xmlns:p14="http://schemas.microsoft.com/office/powerpoint/2010/main">
    <mc:Choice Requires="p14">
      <p:transition spd="slow" p14:dur="3000">
        <p14:shred pattern="rectangle" dir="out"/>
      </p:transition>
    </mc:Choice>
    <mc:Fallback xmlns="">
      <p:transition spd="slow">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67603" y="494116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5" name="矩形 4"/>
          <p:cNvSpPr/>
          <p:nvPr/>
        </p:nvSpPr>
        <p:spPr>
          <a:xfrm>
            <a:off x="3275715" y="494116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6" name="矩形 5"/>
          <p:cNvSpPr/>
          <p:nvPr/>
        </p:nvSpPr>
        <p:spPr>
          <a:xfrm>
            <a:off x="4283827" y="494116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5291939" y="494116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8" name="矩形 7"/>
          <p:cNvSpPr/>
          <p:nvPr/>
        </p:nvSpPr>
        <p:spPr>
          <a:xfrm>
            <a:off x="6290246" y="494116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 name="TextBox 1"/>
          <p:cNvSpPr txBox="1"/>
          <p:nvPr/>
        </p:nvSpPr>
        <p:spPr>
          <a:xfrm>
            <a:off x="1113307" y="2132856"/>
            <a:ext cx="7349152" cy="1569660"/>
          </a:xfrm>
          <a:prstGeom prst="rect">
            <a:avLst/>
          </a:prstGeom>
          <a:noFill/>
        </p:spPr>
        <p:txBody>
          <a:bodyPr wrap="square" rtlCol="0">
            <a:spAutoFit/>
          </a:bodyPr>
          <a:lstStyle/>
          <a:p>
            <a:r>
              <a:rPr lang="en-US" altLang="zh-CN" sz="4800" dirty="0" smtClean="0">
                <a:effectLst>
                  <a:outerShdw blurRad="38100" dist="38100" dir="2700000" algn="tl">
                    <a:srgbClr val="000000">
                      <a:alpha val="43137"/>
                    </a:srgbClr>
                  </a:outerShdw>
                </a:effectLst>
              </a:rPr>
              <a:t>Let’s model the 2D world as a set of colored cells. </a:t>
            </a:r>
            <a:endParaRPr lang="zh-CN" altLang="en-US" sz="4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716655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67603" y="494116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5" name="矩形 4"/>
          <p:cNvSpPr/>
          <p:nvPr/>
        </p:nvSpPr>
        <p:spPr>
          <a:xfrm>
            <a:off x="3275715" y="494116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6" name="矩形 5"/>
          <p:cNvSpPr/>
          <p:nvPr/>
        </p:nvSpPr>
        <p:spPr>
          <a:xfrm>
            <a:off x="4283827" y="494116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5291939" y="494116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8" name="矩形 7"/>
          <p:cNvSpPr/>
          <p:nvPr/>
        </p:nvSpPr>
        <p:spPr>
          <a:xfrm>
            <a:off x="6290246" y="494116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5" name="矩形 14"/>
          <p:cNvSpPr/>
          <p:nvPr/>
        </p:nvSpPr>
        <p:spPr>
          <a:xfrm>
            <a:off x="2123728"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6" name="矩形 15"/>
          <p:cNvSpPr/>
          <p:nvPr/>
        </p:nvSpPr>
        <p:spPr>
          <a:xfrm>
            <a:off x="3131840"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7" name="矩形 16"/>
          <p:cNvSpPr/>
          <p:nvPr/>
        </p:nvSpPr>
        <p:spPr>
          <a:xfrm>
            <a:off x="4139952"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8" name="矩形 17"/>
          <p:cNvSpPr/>
          <p:nvPr/>
        </p:nvSpPr>
        <p:spPr>
          <a:xfrm>
            <a:off x="5148064"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9" name="矩形 18"/>
          <p:cNvSpPr/>
          <p:nvPr/>
        </p:nvSpPr>
        <p:spPr>
          <a:xfrm>
            <a:off x="6146371" y="27421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0" name="矩形 19"/>
          <p:cNvSpPr/>
          <p:nvPr/>
        </p:nvSpPr>
        <p:spPr>
          <a:xfrm>
            <a:off x="2123728"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1" name="矩形 20"/>
          <p:cNvSpPr/>
          <p:nvPr/>
        </p:nvSpPr>
        <p:spPr>
          <a:xfrm>
            <a:off x="3131840"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2" name="矩形 21"/>
          <p:cNvSpPr/>
          <p:nvPr/>
        </p:nvSpPr>
        <p:spPr>
          <a:xfrm>
            <a:off x="4139952" y="99429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3" name="矩形 22"/>
          <p:cNvSpPr/>
          <p:nvPr/>
        </p:nvSpPr>
        <p:spPr>
          <a:xfrm>
            <a:off x="5148064"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4" name="矩形 23"/>
          <p:cNvSpPr/>
          <p:nvPr/>
        </p:nvSpPr>
        <p:spPr>
          <a:xfrm>
            <a:off x="6146371" y="9942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5" name="矩形 24"/>
          <p:cNvSpPr/>
          <p:nvPr/>
        </p:nvSpPr>
        <p:spPr>
          <a:xfrm>
            <a:off x="2123728"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6" name="矩形 25"/>
          <p:cNvSpPr/>
          <p:nvPr/>
        </p:nvSpPr>
        <p:spPr>
          <a:xfrm>
            <a:off x="3131840"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7" name="矩形 26"/>
          <p:cNvSpPr/>
          <p:nvPr/>
        </p:nvSpPr>
        <p:spPr>
          <a:xfrm>
            <a:off x="4139952" y="17008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8" name="矩形 27"/>
          <p:cNvSpPr/>
          <p:nvPr/>
        </p:nvSpPr>
        <p:spPr>
          <a:xfrm>
            <a:off x="5148064"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9" name="矩形 28"/>
          <p:cNvSpPr/>
          <p:nvPr/>
        </p:nvSpPr>
        <p:spPr>
          <a:xfrm>
            <a:off x="6146371"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30" name="矩形 29"/>
          <p:cNvSpPr/>
          <p:nvPr/>
        </p:nvSpPr>
        <p:spPr>
          <a:xfrm>
            <a:off x="2123728"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1" name="矩形 30"/>
          <p:cNvSpPr/>
          <p:nvPr/>
        </p:nvSpPr>
        <p:spPr>
          <a:xfrm>
            <a:off x="3131840"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2" name="矩形 31"/>
          <p:cNvSpPr/>
          <p:nvPr/>
        </p:nvSpPr>
        <p:spPr>
          <a:xfrm>
            <a:off x="4139952"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矩形 32"/>
          <p:cNvSpPr/>
          <p:nvPr/>
        </p:nvSpPr>
        <p:spPr>
          <a:xfrm>
            <a:off x="5148064"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4" name="矩形 33"/>
          <p:cNvSpPr/>
          <p:nvPr/>
        </p:nvSpPr>
        <p:spPr>
          <a:xfrm>
            <a:off x="6146371" y="242088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026" name="Picture 2" descr="C:\Users\samuel\Downloads\1364998569_Stock Index 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8283" y="3408640"/>
            <a:ext cx="1219200" cy="135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3195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123728"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6" name="矩形 15"/>
          <p:cNvSpPr/>
          <p:nvPr/>
        </p:nvSpPr>
        <p:spPr>
          <a:xfrm>
            <a:off x="3131840"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7" name="矩形 16"/>
          <p:cNvSpPr/>
          <p:nvPr/>
        </p:nvSpPr>
        <p:spPr>
          <a:xfrm>
            <a:off x="4139952"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8" name="矩形 17"/>
          <p:cNvSpPr/>
          <p:nvPr/>
        </p:nvSpPr>
        <p:spPr>
          <a:xfrm>
            <a:off x="5148064"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9" name="矩形 18"/>
          <p:cNvSpPr/>
          <p:nvPr/>
        </p:nvSpPr>
        <p:spPr>
          <a:xfrm>
            <a:off x="6146371" y="27421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0" name="矩形 19"/>
          <p:cNvSpPr/>
          <p:nvPr/>
        </p:nvSpPr>
        <p:spPr>
          <a:xfrm>
            <a:off x="2123728"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1" name="矩形 20"/>
          <p:cNvSpPr/>
          <p:nvPr/>
        </p:nvSpPr>
        <p:spPr>
          <a:xfrm>
            <a:off x="3131840"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2" name="矩形 21"/>
          <p:cNvSpPr/>
          <p:nvPr/>
        </p:nvSpPr>
        <p:spPr>
          <a:xfrm>
            <a:off x="4139952" y="99429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3" name="矩形 22"/>
          <p:cNvSpPr/>
          <p:nvPr/>
        </p:nvSpPr>
        <p:spPr>
          <a:xfrm>
            <a:off x="5148064"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4" name="矩形 23"/>
          <p:cNvSpPr/>
          <p:nvPr/>
        </p:nvSpPr>
        <p:spPr>
          <a:xfrm>
            <a:off x="6146371" y="9942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5" name="矩形 24"/>
          <p:cNvSpPr/>
          <p:nvPr/>
        </p:nvSpPr>
        <p:spPr>
          <a:xfrm>
            <a:off x="2123728"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6" name="矩形 25"/>
          <p:cNvSpPr/>
          <p:nvPr/>
        </p:nvSpPr>
        <p:spPr>
          <a:xfrm>
            <a:off x="3131840"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7" name="矩形 26"/>
          <p:cNvSpPr/>
          <p:nvPr/>
        </p:nvSpPr>
        <p:spPr>
          <a:xfrm>
            <a:off x="4139952" y="17008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8" name="矩形 27"/>
          <p:cNvSpPr/>
          <p:nvPr/>
        </p:nvSpPr>
        <p:spPr>
          <a:xfrm>
            <a:off x="5148064"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9" name="矩形 28"/>
          <p:cNvSpPr/>
          <p:nvPr/>
        </p:nvSpPr>
        <p:spPr>
          <a:xfrm>
            <a:off x="6146371"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30" name="矩形 29"/>
          <p:cNvSpPr/>
          <p:nvPr/>
        </p:nvSpPr>
        <p:spPr>
          <a:xfrm>
            <a:off x="2123728"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1" name="矩形 30"/>
          <p:cNvSpPr/>
          <p:nvPr/>
        </p:nvSpPr>
        <p:spPr>
          <a:xfrm>
            <a:off x="3131840"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2" name="矩形 31"/>
          <p:cNvSpPr/>
          <p:nvPr/>
        </p:nvSpPr>
        <p:spPr>
          <a:xfrm>
            <a:off x="4139952"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矩形 32"/>
          <p:cNvSpPr/>
          <p:nvPr/>
        </p:nvSpPr>
        <p:spPr>
          <a:xfrm>
            <a:off x="5148064"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4" name="矩形 33"/>
          <p:cNvSpPr/>
          <p:nvPr/>
        </p:nvSpPr>
        <p:spPr>
          <a:xfrm>
            <a:off x="6146371" y="242088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 name="TextBox 1"/>
          <p:cNvSpPr txBox="1"/>
          <p:nvPr/>
        </p:nvSpPr>
        <p:spPr>
          <a:xfrm>
            <a:off x="827584" y="3501008"/>
            <a:ext cx="2043744" cy="1077218"/>
          </a:xfrm>
          <a:prstGeom prst="rect">
            <a:avLst/>
          </a:prstGeom>
          <a:noFill/>
        </p:spPr>
        <p:txBody>
          <a:bodyPr wrap="square" rtlCol="0">
            <a:spAutoFit/>
          </a:bodyPr>
          <a:lstStyle/>
          <a:p>
            <a:r>
              <a:rPr lang="en-US" altLang="zh-CN" sz="3200" dirty="0" smtClean="0"/>
              <a:t>Motion commands:</a:t>
            </a:r>
            <a:endParaRPr lang="zh-CN" altLang="en-US" sz="3200" dirty="0"/>
          </a:p>
        </p:txBody>
      </p:sp>
      <p:sp>
        <p:nvSpPr>
          <p:cNvPr id="3" name="椭圆 2"/>
          <p:cNvSpPr/>
          <p:nvPr/>
        </p:nvSpPr>
        <p:spPr>
          <a:xfrm>
            <a:off x="4114029" y="3856316"/>
            <a:ext cx="108012" cy="10801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9" name="矩形 8"/>
          <p:cNvSpPr/>
          <p:nvPr/>
        </p:nvSpPr>
        <p:spPr>
          <a:xfrm>
            <a:off x="5105614" y="3648712"/>
            <a:ext cx="3539302" cy="523220"/>
          </a:xfrm>
          <a:prstGeom prst="rect">
            <a:avLst/>
          </a:prstGeom>
        </p:spPr>
        <p:txBody>
          <a:bodyPr wrap="none">
            <a:spAutoFit/>
          </a:bodyPr>
          <a:lstStyle/>
          <a:p>
            <a:r>
              <a:rPr lang="en-US" altLang="zh-CN" sz="2800" dirty="0"/>
              <a:t>[0, </a:t>
            </a:r>
            <a:r>
              <a:rPr lang="en-US" altLang="zh-CN" sz="2800" dirty="0" smtClean="0"/>
              <a:t> 0]	 Keep stationary </a:t>
            </a:r>
            <a:endParaRPr lang="zh-CN" altLang="en-US" sz="2800" dirty="0"/>
          </a:p>
        </p:txBody>
      </p:sp>
      <p:cxnSp>
        <p:nvCxnSpPr>
          <p:cNvPr id="11" name="直接箭头连接符 10"/>
          <p:cNvCxnSpPr/>
          <p:nvPr/>
        </p:nvCxnSpPr>
        <p:spPr>
          <a:xfrm>
            <a:off x="3970013" y="4444590"/>
            <a:ext cx="576064"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5" name="矩形 34"/>
          <p:cNvSpPr/>
          <p:nvPr/>
        </p:nvSpPr>
        <p:spPr>
          <a:xfrm>
            <a:off x="5122141" y="4182980"/>
            <a:ext cx="2784288" cy="523220"/>
          </a:xfrm>
          <a:prstGeom prst="rect">
            <a:avLst/>
          </a:prstGeom>
        </p:spPr>
        <p:txBody>
          <a:bodyPr wrap="none">
            <a:spAutoFit/>
          </a:bodyPr>
          <a:lstStyle/>
          <a:p>
            <a:r>
              <a:rPr lang="en-US" altLang="zh-CN" sz="2800" dirty="0"/>
              <a:t>[0, </a:t>
            </a:r>
            <a:r>
              <a:rPr lang="en-US" altLang="zh-CN" sz="2800" dirty="0" smtClean="0"/>
              <a:t> 1]	 Move right</a:t>
            </a:r>
            <a:endParaRPr lang="zh-CN" altLang="en-US" sz="2800" dirty="0"/>
          </a:p>
        </p:txBody>
      </p:sp>
      <p:cxnSp>
        <p:nvCxnSpPr>
          <p:cNvPr id="36" name="直接箭头连接符 35"/>
          <p:cNvCxnSpPr/>
          <p:nvPr/>
        </p:nvCxnSpPr>
        <p:spPr>
          <a:xfrm flipH="1">
            <a:off x="3967637" y="4948646"/>
            <a:ext cx="57844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7" name="矩形 36"/>
          <p:cNvSpPr/>
          <p:nvPr/>
        </p:nvSpPr>
        <p:spPr>
          <a:xfrm>
            <a:off x="5134848" y="4751870"/>
            <a:ext cx="2588914" cy="523220"/>
          </a:xfrm>
          <a:prstGeom prst="rect">
            <a:avLst/>
          </a:prstGeom>
        </p:spPr>
        <p:txBody>
          <a:bodyPr wrap="none">
            <a:spAutoFit/>
          </a:bodyPr>
          <a:lstStyle/>
          <a:p>
            <a:r>
              <a:rPr lang="en-US" altLang="zh-CN" sz="2800" dirty="0"/>
              <a:t>[0, </a:t>
            </a:r>
            <a:r>
              <a:rPr lang="en-US" altLang="zh-CN" sz="2800" dirty="0" smtClean="0"/>
              <a:t>-1]	 Move left</a:t>
            </a:r>
            <a:endParaRPr lang="zh-CN" altLang="en-US" sz="2800" dirty="0"/>
          </a:p>
        </p:txBody>
      </p:sp>
      <p:cxnSp>
        <p:nvCxnSpPr>
          <p:cNvPr id="38" name="直接箭头连接符 37"/>
          <p:cNvCxnSpPr/>
          <p:nvPr/>
        </p:nvCxnSpPr>
        <p:spPr>
          <a:xfrm>
            <a:off x="4269229" y="5300270"/>
            <a:ext cx="0" cy="3776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1" name="矩形 40"/>
          <p:cNvSpPr/>
          <p:nvPr/>
        </p:nvSpPr>
        <p:spPr>
          <a:xfrm>
            <a:off x="5148064" y="5275090"/>
            <a:ext cx="2925673" cy="523220"/>
          </a:xfrm>
          <a:prstGeom prst="rect">
            <a:avLst/>
          </a:prstGeom>
        </p:spPr>
        <p:txBody>
          <a:bodyPr wrap="none">
            <a:spAutoFit/>
          </a:bodyPr>
          <a:lstStyle/>
          <a:p>
            <a:r>
              <a:rPr lang="en-US" altLang="zh-CN" sz="2800" dirty="0" smtClean="0"/>
              <a:t>[1,  0]	 Move down</a:t>
            </a:r>
            <a:endParaRPr lang="zh-CN" altLang="en-US" sz="2800" dirty="0"/>
          </a:p>
        </p:txBody>
      </p:sp>
      <p:cxnSp>
        <p:nvCxnSpPr>
          <p:cNvPr id="43" name="直接箭头连接符 42"/>
          <p:cNvCxnSpPr/>
          <p:nvPr/>
        </p:nvCxnSpPr>
        <p:spPr>
          <a:xfrm flipV="1">
            <a:off x="4269229" y="5868350"/>
            <a:ext cx="0" cy="33489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4" name="矩形 43"/>
          <p:cNvSpPr/>
          <p:nvPr/>
        </p:nvSpPr>
        <p:spPr>
          <a:xfrm>
            <a:off x="5148064" y="5798310"/>
            <a:ext cx="2481449" cy="523220"/>
          </a:xfrm>
          <a:prstGeom prst="rect">
            <a:avLst/>
          </a:prstGeom>
        </p:spPr>
        <p:txBody>
          <a:bodyPr wrap="none">
            <a:spAutoFit/>
          </a:bodyPr>
          <a:lstStyle/>
          <a:p>
            <a:r>
              <a:rPr lang="en-US" altLang="zh-CN" sz="2800" dirty="0" smtClean="0"/>
              <a:t>[-1, 0]	 Move up</a:t>
            </a:r>
            <a:endParaRPr lang="zh-CN" altLang="en-US" sz="2800" dirty="0"/>
          </a:p>
        </p:txBody>
      </p:sp>
      <p:sp>
        <p:nvSpPr>
          <p:cNvPr id="47" name="矩形 46"/>
          <p:cNvSpPr/>
          <p:nvPr/>
        </p:nvSpPr>
        <p:spPr>
          <a:xfrm>
            <a:off x="350199" y="5059011"/>
            <a:ext cx="2998513" cy="646331"/>
          </a:xfrm>
          <a:prstGeom prst="rect">
            <a:avLst/>
          </a:prstGeom>
        </p:spPr>
        <p:txBody>
          <a:bodyPr wrap="none">
            <a:spAutoFit/>
          </a:bodyPr>
          <a:lstStyle/>
          <a:p>
            <a:r>
              <a:rPr lang="en-US" altLang="zh-CN" sz="3600" b="1" dirty="0" smtClean="0">
                <a:solidFill>
                  <a:srgbClr val="FF0000"/>
                </a:solidFill>
                <a:effectLst>
                  <a:outerShdw blurRad="38100" dist="38100" dir="2700000" algn="tl">
                    <a:srgbClr val="000000">
                      <a:alpha val="43137"/>
                    </a:srgbClr>
                  </a:outerShdw>
                </a:effectLst>
              </a:rPr>
              <a:t>It is also cyclic</a:t>
            </a:r>
            <a:r>
              <a:rPr lang="en-US" altLang="zh-CN" sz="3600" b="1" dirty="0">
                <a:solidFill>
                  <a:srgbClr val="FF0000"/>
                </a:solidFill>
                <a:effectLst>
                  <a:outerShdw blurRad="38100" dist="38100" dir="2700000" algn="tl">
                    <a:srgbClr val="000000">
                      <a:alpha val="43137"/>
                    </a:srgbClr>
                  </a:outerShdw>
                </a:effectLst>
              </a:rPr>
              <a:t>.</a:t>
            </a:r>
            <a:endParaRPr lang="zh-CN" altLang="en-US" sz="36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441324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3" y="0"/>
            <a:ext cx="9480550" cy="113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9552" y="4725144"/>
            <a:ext cx="8352928" cy="1077218"/>
          </a:xfrm>
          <a:prstGeom prst="rect">
            <a:avLst/>
          </a:prstGeom>
          <a:noFill/>
        </p:spPr>
        <p:txBody>
          <a:bodyPr wrap="square" rtlCol="0">
            <a:spAutoFit/>
          </a:bodyPr>
          <a:lstStyle/>
          <a:p>
            <a:r>
              <a:rPr lang="en-US" altLang="zh-CN" sz="3200" dirty="0" smtClean="0"/>
              <a:t>Robot moves </a:t>
            </a:r>
            <a:r>
              <a:rPr lang="en-US" altLang="zh-CN" sz="3200" dirty="0"/>
              <a:t>to the right by a certain </a:t>
            </a:r>
            <a:r>
              <a:rPr lang="en-US" altLang="zh-CN" sz="3200" dirty="0" smtClean="0"/>
              <a:t>distance. </a:t>
            </a:r>
            <a:r>
              <a:rPr lang="en-US" altLang="zh-CN" sz="3200" dirty="0"/>
              <a:t>And It knows </a:t>
            </a:r>
            <a:r>
              <a:rPr lang="en-US" altLang="zh-CN" sz="3200" dirty="0" smtClean="0"/>
              <a:t>roughly </a:t>
            </a:r>
            <a:r>
              <a:rPr lang="en-US" altLang="zh-CN" sz="3200" dirty="0"/>
              <a:t>how far it moved.</a:t>
            </a:r>
            <a:endParaRPr lang="zh-CN" altLang="en-US" sz="3200"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4" y="1130300"/>
            <a:ext cx="9219243" cy="894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809870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123728"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6" name="矩形 15"/>
          <p:cNvSpPr/>
          <p:nvPr/>
        </p:nvSpPr>
        <p:spPr>
          <a:xfrm>
            <a:off x="3131840"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7" name="矩形 16"/>
          <p:cNvSpPr/>
          <p:nvPr/>
        </p:nvSpPr>
        <p:spPr>
          <a:xfrm>
            <a:off x="4139952"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8" name="矩形 17"/>
          <p:cNvSpPr/>
          <p:nvPr/>
        </p:nvSpPr>
        <p:spPr>
          <a:xfrm>
            <a:off x="5148064"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9" name="矩形 18"/>
          <p:cNvSpPr/>
          <p:nvPr/>
        </p:nvSpPr>
        <p:spPr>
          <a:xfrm>
            <a:off x="6146371" y="27421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0" name="矩形 19"/>
          <p:cNvSpPr/>
          <p:nvPr/>
        </p:nvSpPr>
        <p:spPr>
          <a:xfrm>
            <a:off x="2123728"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1" name="矩形 20"/>
          <p:cNvSpPr/>
          <p:nvPr/>
        </p:nvSpPr>
        <p:spPr>
          <a:xfrm>
            <a:off x="3131840"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2" name="矩形 21"/>
          <p:cNvSpPr/>
          <p:nvPr/>
        </p:nvSpPr>
        <p:spPr>
          <a:xfrm>
            <a:off x="4139952" y="99429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3" name="矩形 22"/>
          <p:cNvSpPr/>
          <p:nvPr/>
        </p:nvSpPr>
        <p:spPr>
          <a:xfrm>
            <a:off x="5148064"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4" name="矩形 23"/>
          <p:cNvSpPr/>
          <p:nvPr/>
        </p:nvSpPr>
        <p:spPr>
          <a:xfrm>
            <a:off x="6146371" y="9942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5" name="矩形 24"/>
          <p:cNvSpPr/>
          <p:nvPr/>
        </p:nvSpPr>
        <p:spPr>
          <a:xfrm>
            <a:off x="2123728"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6" name="矩形 25"/>
          <p:cNvSpPr/>
          <p:nvPr/>
        </p:nvSpPr>
        <p:spPr>
          <a:xfrm>
            <a:off x="3131840"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7" name="矩形 26"/>
          <p:cNvSpPr/>
          <p:nvPr/>
        </p:nvSpPr>
        <p:spPr>
          <a:xfrm>
            <a:off x="4139952" y="17008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8" name="矩形 27"/>
          <p:cNvSpPr/>
          <p:nvPr/>
        </p:nvSpPr>
        <p:spPr>
          <a:xfrm>
            <a:off x="5148064"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9" name="矩形 28"/>
          <p:cNvSpPr/>
          <p:nvPr/>
        </p:nvSpPr>
        <p:spPr>
          <a:xfrm>
            <a:off x="6146371"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30" name="矩形 29"/>
          <p:cNvSpPr/>
          <p:nvPr/>
        </p:nvSpPr>
        <p:spPr>
          <a:xfrm>
            <a:off x="2123728"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1" name="矩形 30"/>
          <p:cNvSpPr/>
          <p:nvPr/>
        </p:nvSpPr>
        <p:spPr>
          <a:xfrm>
            <a:off x="3131840"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2" name="矩形 31"/>
          <p:cNvSpPr/>
          <p:nvPr/>
        </p:nvSpPr>
        <p:spPr>
          <a:xfrm>
            <a:off x="4139952"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矩形 32"/>
          <p:cNvSpPr/>
          <p:nvPr/>
        </p:nvSpPr>
        <p:spPr>
          <a:xfrm>
            <a:off x="5148064"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4" name="矩形 33"/>
          <p:cNvSpPr/>
          <p:nvPr/>
        </p:nvSpPr>
        <p:spPr>
          <a:xfrm>
            <a:off x="6146371" y="242088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3" name="椭圆 2"/>
          <p:cNvSpPr/>
          <p:nvPr/>
        </p:nvSpPr>
        <p:spPr>
          <a:xfrm>
            <a:off x="4390877" y="3856316"/>
            <a:ext cx="108012" cy="10801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9" name="矩形 8"/>
          <p:cNvSpPr/>
          <p:nvPr/>
        </p:nvSpPr>
        <p:spPr>
          <a:xfrm>
            <a:off x="5105614" y="3648712"/>
            <a:ext cx="3539302" cy="523220"/>
          </a:xfrm>
          <a:prstGeom prst="rect">
            <a:avLst/>
          </a:prstGeom>
        </p:spPr>
        <p:txBody>
          <a:bodyPr wrap="none">
            <a:spAutoFit/>
          </a:bodyPr>
          <a:lstStyle/>
          <a:p>
            <a:r>
              <a:rPr lang="en-US" altLang="zh-CN" sz="2800" dirty="0"/>
              <a:t>[0, </a:t>
            </a:r>
            <a:r>
              <a:rPr lang="en-US" altLang="zh-CN" sz="2800" dirty="0" smtClean="0"/>
              <a:t> 0]	 Keep stationary </a:t>
            </a:r>
            <a:endParaRPr lang="zh-CN" altLang="en-US" sz="2800" dirty="0"/>
          </a:p>
        </p:txBody>
      </p:sp>
      <p:cxnSp>
        <p:nvCxnSpPr>
          <p:cNvPr id="11" name="直接箭头连接符 10"/>
          <p:cNvCxnSpPr/>
          <p:nvPr/>
        </p:nvCxnSpPr>
        <p:spPr>
          <a:xfrm>
            <a:off x="4246861" y="4444590"/>
            <a:ext cx="576064"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5" name="矩形 34"/>
          <p:cNvSpPr/>
          <p:nvPr/>
        </p:nvSpPr>
        <p:spPr>
          <a:xfrm>
            <a:off x="5122141" y="4182980"/>
            <a:ext cx="2784288" cy="523220"/>
          </a:xfrm>
          <a:prstGeom prst="rect">
            <a:avLst/>
          </a:prstGeom>
        </p:spPr>
        <p:txBody>
          <a:bodyPr wrap="none">
            <a:spAutoFit/>
          </a:bodyPr>
          <a:lstStyle/>
          <a:p>
            <a:r>
              <a:rPr lang="en-US" altLang="zh-CN" sz="2800" dirty="0"/>
              <a:t>[0, </a:t>
            </a:r>
            <a:r>
              <a:rPr lang="en-US" altLang="zh-CN" sz="2800" dirty="0" smtClean="0"/>
              <a:t> 1]	 Move right</a:t>
            </a:r>
            <a:endParaRPr lang="zh-CN" altLang="en-US" sz="2800" dirty="0"/>
          </a:p>
        </p:txBody>
      </p:sp>
      <p:cxnSp>
        <p:nvCxnSpPr>
          <p:cNvPr id="36" name="直接箭头连接符 35"/>
          <p:cNvCxnSpPr/>
          <p:nvPr/>
        </p:nvCxnSpPr>
        <p:spPr>
          <a:xfrm flipH="1">
            <a:off x="4244485" y="4948646"/>
            <a:ext cx="57844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7" name="矩形 36"/>
          <p:cNvSpPr/>
          <p:nvPr/>
        </p:nvSpPr>
        <p:spPr>
          <a:xfrm>
            <a:off x="5134848" y="4751870"/>
            <a:ext cx="2588914" cy="523220"/>
          </a:xfrm>
          <a:prstGeom prst="rect">
            <a:avLst/>
          </a:prstGeom>
        </p:spPr>
        <p:txBody>
          <a:bodyPr wrap="none">
            <a:spAutoFit/>
          </a:bodyPr>
          <a:lstStyle/>
          <a:p>
            <a:r>
              <a:rPr lang="en-US" altLang="zh-CN" sz="2800" dirty="0"/>
              <a:t>[0, </a:t>
            </a:r>
            <a:r>
              <a:rPr lang="en-US" altLang="zh-CN" sz="2800" dirty="0" smtClean="0"/>
              <a:t>-1]	 Move left</a:t>
            </a:r>
            <a:endParaRPr lang="zh-CN" altLang="en-US" sz="2800" dirty="0"/>
          </a:p>
        </p:txBody>
      </p:sp>
      <p:cxnSp>
        <p:nvCxnSpPr>
          <p:cNvPr id="38" name="直接箭头连接符 37"/>
          <p:cNvCxnSpPr/>
          <p:nvPr/>
        </p:nvCxnSpPr>
        <p:spPr>
          <a:xfrm>
            <a:off x="4546077" y="5300270"/>
            <a:ext cx="0" cy="3776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1" name="矩形 40"/>
          <p:cNvSpPr/>
          <p:nvPr/>
        </p:nvSpPr>
        <p:spPr>
          <a:xfrm>
            <a:off x="5148064" y="5275090"/>
            <a:ext cx="2925673" cy="523220"/>
          </a:xfrm>
          <a:prstGeom prst="rect">
            <a:avLst/>
          </a:prstGeom>
        </p:spPr>
        <p:txBody>
          <a:bodyPr wrap="none">
            <a:spAutoFit/>
          </a:bodyPr>
          <a:lstStyle/>
          <a:p>
            <a:r>
              <a:rPr lang="en-US" altLang="zh-CN" sz="2800" dirty="0" smtClean="0"/>
              <a:t>[1,  0]	 Move down</a:t>
            </a:r>
            <a:endParaRPr lang="zh-CN" altLang="en-US" sz="2800" dirty="0"/>
          </a:p>
        </p:txBody>
      </p:sp>
      <p:cxnSp>
        <p:nvCxnSpPr>
          <p:cNvPr id="43" name="直接箭头连接符 42"/>
          <p:cNvCxnSpPr/>
          <p:nvPr/>
        </p:nvCxnSpPr>
        <p:spPr>
          <a:xfrm flipV="1">
            <a:off x="4546077" y="5868350"/>
            <a:ext cx="0" cy="33489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4" name="矩形 43"/>
          <p:cNvSpPr/>
          <p:nvPr/>
        </p:nvSpPr>
        <p:spPr>
          <a:xfrm>
            <a:off x="5148064" y="5798310"/>
            <a:ext cx="2481449" cy="523220"/>
          </a:xfrm>
          <a:prstGeom prst="rect">
            <a:avLst/>
          </a:prstGeom>
        </p:spPr>
        <p:txBody>
          <a:bodyPr wrap="none">
            <a:spAutoFit/>
          </a:bodyPr>
          <a:lstStyle/>
          <a:p>
            <a:r>
              <a:rPr lang="en-US" altLang="zh-CN" sz="2800" dirty="0" smtClean="0"/>
              <a:t>[-1, 0]	 Move up</a:t>
            </a:r>
            <a:endParaRPr lang="zh-CN" altLang="en-US" sz="2800" dirty="0"/>
          </a:p>
        </p:txBody>
      </p:sp>
      <p:graphicFrame>
        <p:nvGraphicFramePr>
          <p:cNvPr id="6" name="图示 5"/>
          <p:cNvGraphicFramePr/>
          <p:nvPr>
            <p:extLst>
              <p:ext uri="{D42A27DB-BD31-4B8C-83A1-F6EECF244321}">
                <p14:modId xmlns:p14="http://schemas.microsoft.com/office/powerpoint/2010/main" val="807357049"/>
              </p:ext>
            </p:extLst>
          </p:nvPr>
        </p:nvGraphicFramePr>
        <p:xfrm>
          <a:off x="186800" y="3479434"/>
          <a:ext cx="3881144" cy="32619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9" name="组合 38"/>
          <p:cNvGrpSpPr/>
          <p:nvPr/>
        </p:nvGrpSpPr>
        <p:grpSpPr>
          <a:xfrm>
            <a:off x="1201075" y="4486234"/>
            <a:ext cx="7223201" cy="1006260"/>
            <a:chOff x="940865" y="0"/>
            <a:chExt cx="7223201" cy="1006260"/>
          </a:xfrm>
          <a:scene3d>
            <a:camera prst="orthographicFront"/>
            <a:lightRig rig="flat" dir="t"/>
          </a:scene3d>
        </p:grpSpPr>
        <p:sp>
          <p:nvSpPr>
            <p:cNvPr id="40" name="圆角矩形 39"/>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2"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kern="1200" dirty="0" smtClean="0"/>
                <a:t>Let’s implement this</a:t>
              </a:r>
              <a:r>
                <a:rPr lang="zh-CN" altLang="en-US" sz="5100" kern="1200" dirty="0" smtClean="0"/>
                <a:t>！</a:t>
              </a:r>
              <a:endParaRPr lang="zh-CN" sz="5100" kern="1200" dirty="0"/>
            </a:p>
          </p:txBody>
        </p:sp>
      </p:grpSp>
    </p:spTree>
    <p:extLst>
      <p:ext uri="{BB962C8B-B14F-4D97-AF65-F5344CB8AC3E}">
        <p14:creationId xmlns:p14="http://schemas.microsoft.com/office/powerpoint/2010/main" val="423299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51520" y="548680"/>
            <a:ext cx="8640960" cy="5688632"/>
          </a:xfrm>
          <a:prstGeom prst="roundRect">
            <a:avLst>
              <a:gd name="adj" fmla="val 6117"/>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矩形 5"/>
          <p:cNvSpPr/>
          <p:nvPr/>
        </p:nvSpPr>
        <p:spPr>
          <a:xfrm>
            <a:off x="413570" y="692696"/>
            <a:ext cx="8568952" cy="5632311"/>
          </a:xfrm>
          <a:prstGeom prst="rect">
            <a:avLst/>
          </a:prstGeom>
        </p:spPr>
        <p:txBody>
          <a:bodyPr wrap="square">
            <a:spAutoFit/>
          </a:bodyPr>
          <a:lstStyle/>
          <a:p>
            <a:r>
              <a:rPr lang="en-US" altLang="zh-CN" dirty="0" smtClean="0">
                <a:solidFill>
                  <a:srgbClr val="000000"/>
                </a:solidFill>
                <a:latin typeface="Courier New"/>
              </a:rPr>
              <a:t>world </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   </a:t>
            </a:r>
            <a:r>
              <a:rPr lang="en-US" altLang="zh-CN" dirty="0">
                <a:solidFill>
                  <a:srgbClr val="A020F0"/>
                </a:solidFill>
                <a:latin typeface="Courier New"/>
              </a:rPr>
              <a:t>'red'</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'green'</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A020F0"/>
                </a:solidFill>
                <a:latin typeface="Courier New"/>
              </a:rPr>
              <a:t>'red'</a:t>
            </a:r>
            <a:r>
              <a:rPr lang="en-US" altLang="zh-CN" dirty="0">
                <a:solidFill>
                  <a:srgbClr val="000000"/>
                </a:solidFill>
                <a:latin typeface="Courier New"/>
              </a:rPr>
              <a:t>}; </a:t>
            </a:r>
            <a:r>
              <a:rPr lang="en-US" altLang="zh-CN" dirty="0">
                <a:solidFill>
                  <a:srgbClr val="228B22"/>
                </a:solidFill>
                <a:latin typeface="Courier New"/>
              </a:rPr>
              <a:t>% Map</a:t>
            </a:r>
          </a:p>
          <a:p>
            <a:r>
              <a:rPr lang="en-US" altLang="zh-CN" dirty="0" err="1" smtClean="0">
                <a:solidFill>
                  <a:srgbClr val="000000"/>
                </a:solidFill>
                <a:latin typeface="Courier New"/>
              </a:rPr>
              <a:t>nRow</a:t>
            </a:r>
            <a:r>
              <a:rPr lang="en-US" altLang="zh-CN" dirty="0" smtClean="0">
                <a:solidFill>
                  <a:srgbClr val="000000"/>
                </a:solidFill>
                <a:latin typeface="Courier New"/>
              </a:rPr>
              <a:t> </a:t>
            </a:r>
            <a:r>
              <a:rPr lang="en-US" altLang="zh-CN" dirty="0">
                <a:solidFill>
                  <a:srgbClr val="000000"/>
                </a:solidFill>
                <a:latin typeface="Courier New"/>
              </a:rPr>
              <a:t>= size(world, 1);</a:t>
            </a:r>
          </a:p>
          <a:p>
            <a:r>
              <a:rPr lang="en-US" altLang="zh-CN" dirty="0" err="1" smtClean="0">
                <a:solidFill>
                  <a:srgbClr val="000000"/>
                </a:solidFill>
                <a:latin typeface="Courier New"/>
              </a:rPr>
              <a:t>nCol</a:t>
            </a:r>
            <a:r>
              <a:rPr lang="en-US" altLang="zh-CN" dirty="0" smtClean="0">
                <a:solidFill>
                  <a:srgbClr val="000000"/>
                </a:solidFill>
                <a:latin typeface="Courier New"/>
              </a:rPr>
              <a:t> </a:t>
            </a:r>
            <a:r>
              <a:rPr lang="en-US" altLang="zh-CN" dirty="0">
                <a:solidFill>
                  <a:srgbClr val="000000"/>
                </a:solidFill>
                <a:latin typeface="Courier New"/>
              </a:rPr>
              <a:t>= size(world, 2);</a:t>
            </a:r>
          </a:p>
          <a:p>
            <a:r>
              <a:rPr lang="en-US" altLang="zh-CN" dirty="0" err="1" smtClean="0">
                <a:solidFill>
                  <a:srgbClr val="000000"/>
                </a:solidFill>
                <a:latin typeface="Courier New"/>
              </a:rPr>
              <a:t>pStart</a:t>
            </a:r>
            <a:r>
              <a:rPr lang="en-US" altLang="zh-CN" dirty="0" smtClean="0">
                <a:solidFill>
                  <a:srgbClr val="000000"/>
                </a:solidFill>
                <a:latin typeface="Courier New"/>
              </a:rPr>
              <a:t> </a:t>
            </a:r>
            <a:r>
              <a:rPr lang="en-US" altLang="zh-CN" dirty="0">
                <a:solidFill>
                  <a:srgbClr val="000000"/>
                </a:solidFill>
                <a:latin typeface="Courier New"/>
              </a:rPr>
              <a:t>= 0.7;</a:t>
            </a:r>
          </a:p>
          <a:p>
            <a:r>
              <a:rPr lang="en-US" altLang="zh-CN" dirty="0" smtClean="0">
                <a:solidFill>
                  <a:srgbClr val="000000"/>
                </a:solidFill>
                <a:latin typeface="Courier New"/>
              </a:rPr>
              <a:t>p </a:t>
            </a:r>
            <a:r>
              <a:rPr lang="en-US" altLang="zh-CN" dirty="0">
                <a:solidFill>
                  <a:srgbClr val="000000"/>
                </a:solidFill>
                <a:latin typeface="Courier New"/>
              </a:rPr>
              <a:t>= (1 - </a:t>
            </a:r>
            <a:r>
              <a:rPr lang="en-US" altLang="zh-CN" dirty="0" err="1">
                <a:solidFill>
                  <a:srgbClr val="000000"/>
                </a:solidFill>
                <a:latin typeface="Courier New"/>
              </a:rPr>
              <a:t>pStart</a:t>
            </a:r>
            <a:r>
              <a:rPr lang="en-US" altLang="zh-CN" dirty="0">
                <a:solidFill>
                  <a:srgbClr val="000000"/>
                </a:solidFill>
                <a:latin typeface="Courier New"/>
              </a:rPr>
              <a:t>) / (</a:t>
            </a:r>
            <a:r>
              <a:rPr lang="en-US" altLang="zh-CN" dirty="0" err="1">
                <a:solidFill>
                  <a:srgbClr val="000000"/>
                </a:solidFill>
                <a:latin typeface="Courier New"/>
              </a:rPr>
              <a:t>nRow</a:t>
            </a:r>
            <a:r>
              <a:rPr lang="en-US" altLang="zh-CN" dirty="0">
                <a:solidFill>
                  <a:srgbClr val="000000"/>
                </a:solidFill>
                <a:latin typeface="Courier New"/>
              </a:rPr>
              <a:t> * </a:t>
            </a:r>
            <a:r>
              <a:rPr lang="en-US" altLang="zh-CN" dirty="0" smtClean="0">
                <a:solidFill>
                  <a:srgbClr val="000000"/>
                </a:solidFill>
                <a:latin typeface="Courier New"/>
              </a:rPr>
              <a:t>nCol-1) </a:t>
            </a:r>
            <a:r>
              <a:rPr lang="en-US" altLang="zh-CN" dirty="0">
                <a:solidFill>
                  <a:srgbClr val="000000"/>
                </a:solidFill>
                <a:latin typeface="Courier New"/>
              </a:rPr>
              <a:t>* ones(</a:t>
            </a:r>
            <a:r>
              <a:rPr lang="en-US" altLang="zh-CN" dirty="0" err="1">
                <a:solidFill>
                  <a:srgbClr val="000000"/>
                </a:solidFill>
                <a:latin typeface="Courier New"/>
              </a:rPr>
              <a:t>nRow</a:t>
            </a:r>
            <a:r>
              <a:rPr lang="en-US" altLang="zh-CN" dirty="0">
                <a:solidFill>
                  <a:srgbClr val="000000"/>
                </a:solidFill>
                <a:latin typeface="Courier New"/>
              </a:rPr>
              <a:t>, </a:t>
            </a:r>
            <a:r>
              <a:rPr lang="en-US" altLang="zh-CN" dirty="0" err="1">
                <a:solidFill>
                  <a:srgbClr val="000000"/>
                </a:solidFill>
                <a:latin typeface="Courier New"/>
              </a:rPr>
              <a:t>nCol</a:t>
            </a:r>
            <a:r>
              <a:rPr lang="en-US" altLang="zh-CN" dirty="0" smtClean="0">
                <a:solidFill>
                  <a:srgbClr val="000000"/>
                </a:solidFill>
                <a:latin typeface="Courier New"/>
              </a:rPr>
              <a:t>);</a:t>
            </a:r>
            <a:r>
              <a:rPr lang="en-US" altLang="zh-CN" dirty="0" smtClean="0">
                <a:solidFill>
                  <a:srgbClr val="228B22"/>
                </a:solidFill>
                <a:latin typeface="Courier New"/>
              </a:rPr>
              <a:t>% </a:t>
            </a:r>
            <a:r>
              <a:rPr lang="en-US" altLang="zh-CN" dirty="0">
                <a:solidFill>
                  <a:srgbClr val="228B22"/>
                </a:solidFill>
                <a:latin typeface="Courier New"/>
              </a:rPr>
              <a:t>Prior</a:t>
            </a:r>
          </a:p>
          <a:p>
            <a:r>
              <a:rPr lang="en-US" altLang="zh-CN" dirty="0" smtClean="0">
                <a:solidFill>
                  <a:srgbClr val="000000"/>
                </a:solidFill>
                <a:latin typeface="Courier New"/>
              </a:rPr>
              <a:t>p(3</a:t>
            </a:r>
            <a:r>
              <a:rPr lang="en-US" altLang="zh-CN" dirty="0">
                <a:solidFill>
                  <a:srgbClr val="000000"/>
                </a:solidFill>
                <a:latin typeface="Courier New"/>
              </a:rPr>
              <a:t>, 2) = </a:t>
            </a:r>
            <a:r>
              <a:rPr lang="en-US" altLang="zh-CN" dirty="0" err="1">
                <a:solidFill>
                  <a:srgbClr val="000000"/>
                </a:solidFill>
                <a:latin typeface="Courier New"/>
              </a:rPr>
              <a:t>pStart</a:t>
            </a:r>
            <a:r>
              <a:rPr lang="en-US" altLang="zh-CN" dirty="0" smtClean="0">
                <a:solidFill>
                  <a:srgbClr val="000000"/>
                </a:solidFill>
                <a:latin typeface="Courier New"/>
              </a:rPr>
              <a:t>;</a:t>
            </a:r>
          </a:p>
          <a:p>
            <a:endParaRPr lang="en-US" altLang="zh-CN" dirty="0">
              <a:solidFill>
                <a:srgbClr val="000000"/>
              </a:solidFill>
              <a:latin typeface="Courier New"/>
            </a:endParaRPr>
          </a:p>
          <a:p>
            <a:r>
              <a:rPr lang="en-US" altLang="zh-CN" dirty="0">
                <a:solidFill>
                  <a:srgbClr val="000000"/>
                </a:solidFill>
                <a:latin typeface="Courier New"/>
              </a:rPr>
              <a:t>stop  = [0, 0];</a:t>
            </a:r>
          </a:p>
          <a:p>
            <a:r>
              <a:rPr lang="en-US" altLang="zh-CN" dirty="0" smtClean="0">
                <a:solidFill>
                  <a:srgbClr val="000000"/>
                </a:solidFill>
                <a:latin typeface="Courier New"/>
              </a:rPr>
              <a:t>right </a:t>
            </a:r>
            <a:r>
              <a:rPr lang="en-US" altLang="zh-CN" dirty="0">
                <a:solidFill>
                  <a:srgbClr val="000000"/>
                </a:solidFill>
                <a:latin typeface="Courier New"/>
              </a:rPr>
              <a:t>= [0, 1];</a:t>
            </a:r>
          </a:p>
          <a:p>
            <a:r>
              <a:rPr lang="en-US" altLang="zh-CN" dirty="0" smtClean="0">
                <a:solidFill>
                  <a:srgbClr val="000000"/>
                </a:solidFill>
                <a:latin typeface="Courier New"/>
              </a:rPr>
              <a:t>left  </a:t>
            </a:r>
            <a:r>
              <a:rPr lang="en-US" altLang="zh-CN" dirty="0">
                <a:solidFill>
                  <a:srgbClr val="000000"/>
                </a:solidFill>
                <a:latin typeface="Courier New"/>
              </a:rPr>
              <a:t>= [0,-1];</a:t>
            </a:r>
          </a:p>
          <a:p>
            <a:r>
              <a:rPr lang="en-US" altLang="zh-CN" dirty="0" smtClean="0">
                <a:solidFill>
                  <a:srgbClr val="000000"/>
                </a:solidFill>
                <a:latin typeface="Courier New"/>
              </a:rPr>
              <a:t>down  </a:t>
            </a:r>
            <a:r>
              <a:rPr lang="en-US" altLang="zh-CN" dirty="0">
                <a:solidFill>
                  <a:srgbClr val="000000"/>
                </a:solidFill>
                <a:latin typeface="Courier New"/>
              </a:rPr>
              <a:t>= [1, 0];</a:t>
            </a:r>
          </a:p>
          <a:p>
            <a:r>
              <a:rPr lang="en-US" altLang="zh-CN" dirty="0" smtClean="0">
                <a:solidFill>
                  <a:srgbClr val="000000"/>
                </a:solidFill>
                <a:latin typeface="Courier New"/>
              </a:rPr>
              <a:t>up    </a:t>
            </a:r>
            <a:r>
              <a:rPr lang="en-US" altLang="zh-CN" dirty="0">
                <a:solidFill>
                  <a:srgbClr val="000000"/>
                </a:solidFill>
                <a:latin typeface="Courier New"/>
              </a:rPr>
              <a:t>= [-1,0];</a:t>
            </a:r>
          </a:p>
          <a:p>
            <a:r>
              <a:rPr lang="zh-CN" altLang="en-US" dirty="0">
                <a:solidFill>
                  <a:srgbClr val="000000"/>
                </a:solidFill>
                <a:latin typeface="Courier New"/>
              </a:rPr>
              <a:t> </a:t>
            </a:r>
          </a:p>
          <a:p>
            <a:r>
              <a:rPr lang="en-US" altLang="zh-CN" dirty="0" smtClean="0">
                <a:solidFill>
                  <a:srgbClr val="000000"/>
                </a:solidFill>
                <a:latin typeface="Courier New"/>
              </a:rPr>
              <a:t>motions </a:t>
            </a:r>
            <a:r>
              <a:rPr lang="en-US" altLang="zh-CN" dirty="0">
                <a:solidFill>
                  <a:srgbClr val="000000"/>
                </a:solidFill>
                <a:latin typeface="Courier New"/>
              </a:rPr>
              <a:t>= {right};</a:t>
            </a:r>
          </a:p>
          <a:p>
            <a:r>
              <a:rPr lang="en-US" altLang="zh-CN" dirty="0" err="1" smtClean="0">
                <a:solidFill>
                  <a:srgbClr val="000000"/>
                </a:solidFill>
                <a:latin typeface="Courier New"/>
              </a:rPr>
              <a:t>pMoveCorrect</a:t>
            </a:r>
            <a:r>
              <a:rPr lang="en-US" altLang="zh-CN" dirty="0" smtClean="0">
                <a:solidFill>
                  <a:srgbClr val="000000"/>
                </a:solidFill>
                <a:latin typeface="Courier New"/>
              </a:rPr>
              <a:t> </a:t>
            </a:r>
            <a:r>
              <a:rPr lang="en-US" altLang="zh-CN" dirty="0">
                <a:solidFill>
                  <a:srgbClr val="000000"/>
                </a:solidFill>
                <a:latin typeface="Courier New"/>
              </a:rPr>
              <a:t>= 0.8;</a:t>
            </a:r>
          </a:p>
          <a:p>
            <a:r>
              <a:rPr lang="en-US" altLang="zh-CN" dirty="0" smtClean="0">
                <a:solidFill>
                  <a:srgbClr val="000000"/>
                </a:solidFill>
                <a:latin typeface="Courier New"/>
              </a:rPr>
              <a:t>q </a:t>
            </a:r>
            <a:r>
              <a:rPr lang="en-US" altLang="zh-CN" dirty="0">
                <a:solidFill>
                  <a:srgbClr val="000000"/>
                </a:solidFill>
                <a:latin typeface="Courier New"/>
              </a:rPr>
              <a:t>= move(p, cell2mat(motions(1)), </a:t>
            </a:r>
            <a:r>
              <a:rPr lang="en-US" altLang="zh-CN" dirty="0" err="1">
                <a:solidFill>
                  <a:srgbClr val="000000"/>
                </a:solidFill>
                <a:latin typeface="Courier New"/>
              </a:rPr>
              <a:t>pMoveCorrect</a:t>
            </a:r>
            <a:r>
              <a:rPr lang="en-US" altLang="zh-CN" dirty="0">
                <a:solidFill>
                  <a:srgbClr val="000000"/>
                </a:solidFill>
                <a:latin typeface="Courier New"/>
              </a:rPr>
              <a:t>);</a:t>
            </a:r>
          </a:p>
          <a:p>
            <a:endParaRPr lang="en-US" altLang="zh-CN" dirty="0">
              <a:solidFill>
                <a:srgbClr val="000000"/>
              </a:solidFill>
              <a:latin typeface="Courier New"/>
            </a:endParaRPr>
          </a:p>
        </p:txBody>
      </p:sp>
      <p:sp>
        <p:nvSpPr>
          <p:cNvPr id="7" name="三十二角星 6"/>
          <p:cNvSpPr/>
          <p:nvPr/>
        </p:nvSpPr>
        <p:spPr>
          <a:xfrm>
            <a:off x="7541790" y="5218351"/>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P9</a:t>
            </a:r>
            <a:endParaRPr lang="zh-CN" altLang="en-US" sz="4400" b="1" dirty="0"/>
          </a:p>
        </p:txBody>
      </p:sp>
    </p:spTree>
    <p:extLst>
      <p:ext uri="{BB962C8B-B14F-4D97-AF65-F5344CB8AC3E}">
        <p14:creationId xmlns:p14="http://schemas.microsoft.com/office/powerpoint/2010/main" val="226301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51520" y="482189"/>
            <a:ext cx="8640960" cy="3482812"/>
          </a:xfrm>
          <a:prstGeom prst="roundRect">
            <a:avLst>
              <a:gd name="adj" fmla="val 6117"/>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矩形 5"/>
          <p:cNvSpPr/>
          <p:nvPr/>
        </p:nvSpPr>
        <p:spPr>
          <a:xfrm>
            <a:off x="400354" y="548680"/>
            <a:ext cx="8568952" cy="3416320"/>
          </a:xfrm>
          <a:prstGeom prst="rect">
            <a:avLst/>
          </a:prstGeom>
        </p:spPr>
        <p:txBody>
          <a:bodyPr wrap="square">
            <a:spAutoFit/>
          </a:bodyPr>
          <a:lstStyle/>
          <a:p>
            <a:r>
              <a:rPr lang="en-US" altLang="zh-CN" dirty="0">
                <a:solidFill>
                  <a:srgbClr val="0000FF"/>
                </a:solidFill>
                <a:latin typeface="Courier New"/>
              </a:rPr>
              <a:t>function</a:t>
            </a:r>
            <a:r>
              <a:rPr lang="en-US" altLang="zh-CN" dirty="0">
                <a:solidFill>
                  <a:srgbClr val="000000"/>
                </a:solidFill>
                <a:latin typeface="Courier New"/>
              </a:rPr>
              <a:t> q = move(p, u, </a:t>
            </a:r>
            <a:r>
              <a:rPr lang="en-US" altLang="zh-CN" dirty="0" err="1">
                <a:solidFill>
                  <a:srgbClr val="000000"/>
                </a:solidFill>
                <a:latin typeface="Courier New"/>
              </a:rPr>
              <a:t>pMoveCorrect</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nRow</a:t>
            </a:r>
            <a:r>
              <a:rPr lang="en-US" altLang="zh-CN" dirty="0">
                <a:solidFill>
                  <a:srgbClr val="000000"/>
                </a:solidFill>
                <a:latin typeface="Courier New"/>
              </a:rPr>
              <a:t> = size(p, 1);</a:t>
            </a:r>
          </a:p>
          <a:p>
            <a:r>
              <a:rPr lang="en-US" altLang="zh-CN" dirty="0">
                <a:solidFill>
                  <a:srgbClr val="000000"/>
                </a:solidFill>
                <a:latin typeface="Courier New"/>
              </a:rPr>
              <a:t>    </a:t>
            </a:r>
            <a:r>
              <a:rPr lang="en-US" altLang="zh-CN" dirty="0" err="1">
                <a:solidFill>
                  <a:srgbClr val="000000"/>
                </a:solidFill>
                <a:latin typeface="Courier New"/>
              </a:rPr>
              <a:t>nCol</a:t>
            </a:r>
            <a:r>
              <a:rPr lang="en-US" altLang="zh-CN" dirty="0">
                <a:solidFill>
                  <a:srgbClr val="000000"/>
                </a:solidFill>
                <a:latin typeface="Courier New"/>
              </a:rPr>
              <a:t> = size(p, 2);</a:t>
            </a:r>
          </a:p>
          <a:p>
            <a:r>
              <a:rPr lang="en-US" altLang="zh-CN" dirty="0">
                <a:solidFill>
                  <a:srgbClr val="000000"/>
                </a:solidFill>
                <a:latin typeface="Courier New"/>
              </a:rPr>
              <a:t>    q = zeros(</a:t>
            </a:r>
            <a:r>
              <a:rPr lang="en-US" altLang="zh-CN" dirty="0" err="1">
                <a:solidFill>
                  <a:srgbClr val="000000"/>
                </a:solidFill>
                <a:latin typeface="Courier New"/>
              </a:rPr>
              <a:t>nRow</a:t>
            </a:r>
            <a:r>
              <a:rPr lang="en-US" altLang="zh-CN" dirty="0">
                <a:solidFill>
                  <a:srgbClr val="000000"/>
                </a:solidFill>
                <a:latin typeface="Courier New"/>
              </a:rPr>
              <a:t>, </a:t>
            </a:r>
            <a:r>
              <a:rPr lang="en-US" altLang="zh-CN" dirty="0" err="1">
                <a:solidFill>
                  <a:srgbClr val="000000"/>
                </a:solidFill>
                <a:latin typeface="Courier New"/>
              </a:rPr>
              <a:t>nCol</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a:solidFill>
                  <a:srgbClr val="0000FF"/>
                </a:solidFill>
                <a:latin typeface="Courier New"/>
              </a:rPr>
              <a:t>for</a:t>
            </a:r>
            <a:r>
              <a:rPr lang="en-US" altLang="zh-CN" dirty="0">
                <a:solidFill>
                  <a:srgbClr val="000000"/>
                </a:solidFill>
                <a:latin typeface="Courier New"/>
              </a:rPr>
              <a:t> r = 1 : </a:t>
            </a:r>
            <a:r>
              <a:rPr lang="en-US" altLang="zh-CN" dirty="0" err="1">
                <a:solidFill>
                  <a:srgbClr val="000000"/>
                </a:solidFill>
                <a:latin typeface="Courier New"/>
              </a:rPr>
              <a:t>nRow</a:t>
            </a:r>
            <a:endParaRPr lang="en-US" altLang="zh-CN" dirty="0">
              <a:solidFill>
                <a:srgbClr val="000000"/>
              </a:solidFill>
              <a:latin typeface="Courier New"/>
            </a:endParaRPr>
          </a:p>
          <a:p>
            <a:r>
              <a:rPr lang="en-US" altLang="zh-CN" dirty="0">
                <a:solidFill>
                  <a:srgbClr val="000000"/>
                </a:solidFill>
                <a:latin typeface="Courier New"/>
              </a:rPr>
              <a:t>        </a:t>
            </a:r>
            <a:r>
              <a:rPr lang="en-US" altLang="zh-CN" dirty="0">
                <a:solidFill>
                  <a:srgbClr val="0000FF"/>
                </a:solidFill>
                <a:latin typeface="Courier New"/>
              </a:rPr>
              <a:t>for</a:t>
            </a:r>
            <a:r>
              <a:rPr lang="en-US" altLang="zh-CN" dirty="0">
                <a:solidFill>
                  <a:srgbClr val="000000"/>
                </a:solidFill>
                <a:latin typeface="Courier New"/>
              </a:rPr>
              <a:t> c = 1 : </a:t>
            </a:r>
            <a:r>
              <a:rPr lang="en-US" altLang="zh-CN" dirty="0" err="1">
                <a:solidFill>
                  <a:srgbClr val="000000"/>
                </a:solidFill>
                <a:latin typeface="Courier New"/>
              </a:rPr>
              <a:t>nCol</a:t>
            </a:r>
            <a:endParaRPr lang="en-US" altLang="zh-CN" dirty="0">
              <a:solidFill>
                <a:srgbClr val="000000"/>
              </a:solidFill>
              <a:latin typeface="Courier New"/>
            </a:endParaRPr>
          </a:p>
          <a:p>
            <a:r>
              <a:rPr lang="en-US" altLang="zh-CN" dirty="0">
                <a:solidFill>
                  <a:srgbClr val="000000"/>
                </a:solidFill>
                <a:latin typeface="Courier New"/>
              </a:rPr>
              <a:t>            q(r, c) = </a:t>
            </a:r>
            <a:r>
              <a:rPr lang="en-US" altLang="zh-CN" dirty="0" err="1">
                <a:solidFill>
                  <a:srgbClr val="000000"/>
                </a:solidFill>
                <a:latin typeface="Courier New"/>
              </a:rPr>
              <a:t>pMoveCorrect</a:t>
            </a:r>
            <a:r>
              <a:rPr lang="en-US" altLang="zh-CN" dirty="0">
                <a:solidFill>
                  <a:srgbClr val="000000"/>
                </a:solidFill>
                <a:latin typeface="Courier New"/>
              </a:rPr>
              <a:t> * </a:t>
            </a:r>
            <a:r>
              <a:rPr lang="en-US" altLang="zh-CN" dirty="0">
                <a:solidFill>
                  <a:srgbClr val="0000FF"/>
                </a:solidFill>
                <a:latin typeface="Courier New"/>
              </a:rPr>
              <a:t>...</a:t>
            </a:r>
          </a:p>
          <a:p>
            <a:r>
              <a:rPr lang="pl-PL" altLang="zh-CN" dirty="0">
                <a:solidFill>
                  <a:srgbClr val="000000"/>
                </a:solidFill>
                <a:latin typeface="Courier New"/>
              </a:rPr>
              <a:t>       </a:t>
            </a:r>
            <a:r>
              <a:rPr lang="pl-PL" altLang="zh-CN" dirty="0" smtClean="0">
                <a:solidFill>
                  <a:srgbClr val="000000"/>
                </a:solidFill>
                <a:latin typeface="Courier New"/>
              </a:rPr>
              <a:t>p(mod(r-1-u(1</a:t>
            </a:r>
            <a:r>
              <a:rPr lang="pl-PL" altLang="zh-CN" dirty="0">
                <a:solidFill>
                  <a:srgbClr val="000000"/>
                </a:solidFill>
                <a:latin typeface="Courier New"/>
              </a:rPr>
              <a:t>), nRow) + 1, mod(c-1-u(2), nCol) + 1)</a:t>
            </a:r>
            <a:r>
              <a:rPr lang="pl-PL" altLang="zh-CN" dirty="0">
                <a:solidFill>
                  <a:srgbClr val="0000FF"/>
                </a:solidFill>
                <a:latin typeface="Courier New"/>
              </a:rPr>
              <a:t>...</a:t>
            </a:r>
          </a:p>
          <a:p>
            <a:r>
              <a:rPr lang="en-US" altLang="zh-CN" dirty="0">
                <a:solidFill>
                  <a:srgbClr val="000000"/>
                </a:solidFill>
                <a:latin typeface="Courier New"/>
              </a:rPr>
              <a:t>                + (1 - </a:t>
            </a:r>
            <a:r>
              <a:rPr lang="en-US" altLang="zh-CN" dirty="0" err="1">
                <a:solidFill>
                  <a:srgbClr val="000000"/>
                </a:solidFill>
                <a:latin typeface="Courier New"/>
              </a:rPr>
              <a:t>pMoveCorrect</a:t>
            </a:r>
            <a:r>
              <a:rPr lang="en-US" altLang="zh-CN" dirty="0">
                <a:solidFill>
                  <a:srgbClr val="000000"/>
                </a:solidFill>
                <a:latin typeface="Courier New"/>
              </a:rPr>
              <a:t>) * p(r, c); </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smtClean="0">
                <a:solidFill>
                  <a:srgbClr val="0000FF"/>
                </a:solidFill>
                <a:latin typeface="Courier New"/>
              </a:rPr>
              <a:t>end</a:t>
            </a:r>
            <a:endParaRPr lang="en-US" altLang="zh-CN" dirty="0">
              <a:solidFill>
                <a:srgbClr val="0000FF"/>
              </a:solidFill>
              <a:latin typeface="Courier New"/>
            </a:endParaRPr>
          </a:p>
        </p:txBody>
      </p:sp>
      <p:sp>
        <p:nvSpPr>
          <p:cNvPr id="8" name="圆角矩形 7"/>
          <p:cNvSpPr/>
          <p:nvPr/>
        </p:nvSpPr>
        <p:spPr>
          <a:xfrm>
            <a:off x="251520" y="4293096"/>
            <a:ext cx="8640960" cy="2304256"/>
          </a:xfrm>
          <a:prstGeom prst="roundRect">
            <a:avLst/>
          </a:prstGeom>
          <a:noFill/>
          <a:ln w="508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3" name="矩形 2"/>
          <p:cNvSpPr/>
          <p:nvPr/>
        </p:nvSpPr>
        <p:spPr>
          <a:xfrm>
            <a:off x="755576" y="4568061"/>
            <a:ext cx="6498182" cy="1754326"/>
          </a:xfrm>
          <a:prstGeom prst="rect">
            <a:avLst/>
          </a:prstGeom>
        </p:spPr>
        <p:txBody>
          <a:bodyPr wrap="square">
            <a:spAutoFit/>
          </a:bodyPr>
          <a:lstStyle/>
          <a:p>
            <a:r>
              <a:rPr lang="en-US" altLang="zh-CN" dirty="0">
                <a:solidFill>
                  <a:srgbClr val="0000FF"/>
                </a:solidFill>
                <a:latin typeface="Courier New"/>
              </a:rPr>
              <a:t>function</a:t>
            </a:r>
            <a:r>
              <a:rPr lang="en-US" altLang="zh-CN" dirty="0">
                <a:solidFill>
                  <a:srgbClr val="000000"/>
                </a:solidFill>
                <a:latin typeface="Courier New"/>
              </a:rPr>
              <a:t> [r, c] = </a:t>
            </a:r>
            <a:r>
              <a:rPr lang="en-US" altLang="zh-CN" dirty="0" err="1">
                <a:solidFill>
                  <a:srgbClr val="000000"/>
                </a:solidFill>
                <a:latin typeface="Courier New"/>
              </a:rPr>
              <a:t>maxMat</a:t>
            </a:r>
            <a:r>
              <a:rPr lang="en-US" altLang="zh-CN" dirty="0">
                <a:solidFill>
                  <a:srgbClr val="000000"/>
                </a:solidFill>
                <a:latin typeface="Courier New"/>
              </a:rPr>
              <a:t>(g)</a:t>
            </a:r>
          </a:p>
          <a:p>
            <a:r>
              <a:rPr lang="en-US" altLang="zh-CN" dirty="0">
                <a:solidFill>
                  <a:srgbClr val="228B22"/>
                </a:solidFill>
                <a:latin typeface="Courier New"/>
              </a:rPr>
              <a:t>% Find the index of the largest element of g</a:t>
            </a:r>
          </a:p>
          <a:p>
            <a:r>
              <a:rPr lang="en-US" altLang="zh-CN" dirty="0">
                <a:solidFill>
                  <a:srgbClr val="000000"/>
                </a:solidFill>
                <a:latin typeface="Courier New"/>
              </a:rPr>
              <a:t>    [</a:t>
            </a:r>
            <a:r>
              <a:rPr lang="en-US" altLang="zh-CN" dirty="0" err="1">
                <a:solidFill>
                  <a:srgbClr val="000000"/>
                </a:solidFill>
                <a:latin typeface="Courier New"/>
              </a:rPr>
              <a:t>temp,r</a:t>
            </a:r>
            <a:r>
              <a:rPr lang="en-US" altLang="zh-CN" dirty="0">
                <a:solidFill>
                  <a:srgbClr val="000000"/>
                </a:solidFill>
                <a:latin typeface="Courier New"/>
              </a:rPr>
              <a:t>] = max(g);</a:t>
            </a:r>
          </a:p>
          <a:p>
            <a:r>
              <a:rPr lang="en-US" altLang="zh-CN" dirty="0">
                <a:solidFill>
                  <a:srgbClr val="000000"/>
                </a:solidFill>
                <a:latin typeface="Courier New"/>
              </a:rPr>
              <a:t>    [~,c] = max(temp);</a:t>
            </a:r>
          </a:p>
          <a:p>
            <a:r>
              <a:rPr lang="en-US" altLang="zh-CN" dirty="0">
                <a:solidFill>
                  <a:srgbClr val="000000"/>
                </a:solidFill>
                <a:latin typeface="Courier New"/>
              </a:rPr>
              <a:t>    r = r(c);</a:t>
            </a:r>
          </a:p>
          <a:p>
            <a:r>
              <a:rPr lang="en-US" altLang="zh-CN" dirty="0">
                <a:solidFill>
                  <a:srgbClr val="0000FF"/>
                </a:solidFill>
                <a:latin typeface="Courier New"/>
              </a:rPr>
              <a:t>end</a:t>
            </a:r>
          </a:p>
        </p:txBody>
      </p:sp>
      <p:sp>
        <p:nvSpPr>
          <p:cNvPr id="9" name="三十二角星 8"/>
          <p:cNvSpPr/>
          <p:nvPr/>
        </p:nvSpPr>
        <p:spPr>
          <a:xfrm>
            <a:off x="7541790" y="5218351"/>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P9</a:t>
            </a:r>
            <a:endParaRPr lang="zh-CN" altLang="en-US" sz="4400" b="1" dirty="0"/>
          </a:p>
        </p:txBody>
      </p:sp>
    </p:spTree>
    <p:extLst>
      <p:ext uri="{BB962C8B-B14F-4D97-AF65-F5344CB8AC3E}">
        <p14:creationId xmlns:p14="http://schemas.microsoft.com/office/powerpoint/2010/main" val="14993892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47664" y="1052736"/>
            <a:ext cx="6174432" cy="4893647"/>
          </a:xfrm>
          <a:prstGeom prst="rect">
            <a:avLst/>
          </a:prstGeom>
        </p:spPr>
        <p:txBody>
          <a:bodyPr wrap="square">
            <a:spAutoFit/>
          </a:bodyPr>
          <a:lstStyle/>
          <a:p>
            <a:r>
              <a:rPr lang="en-US" altLang="zh-CN" sz="2400" dirty="0"/>
              <a:t>The Prior:</a:t>
            </a:r>
          </a:p>
          <a:p>
            <a:r>
              <a:rPr lang="en-US" altLang="zh-CN" sz="2400" dirty="0"/>
              <a:t>    0.0150    0.0150    0.0150    0.0150    0.0150</a:t>
            </a:r>
          </a:p>
          <a:p>
            <a:r>
              <a:rPr lang="en-US" altLang="zh-CN" sz="2400" dirty="0"/>
              <a:t>    0.0150    0.0150    0.0150    0.0150    0.0150</a:t>
            </a:r>
          </a:p>
          <a:p>
            <a:r>
              <a:rPr lang="en-US" altLang="zh-CN" sz="2400" dirty="0"/>
              <a:t>    0.0150    </a:t>
            </a:r>
            <a:r>
              <a:rPr lang="en-US" altLang="zh-CN" sz="2400" b="1" dirty="0">
                <a:solidFill>
                  <a:srgbClr val="FF0000"/>
                </a:solidFill>
              </a:rPr>
              <a:t>0.7000</a:t>
            </a:r>
            <a:r>
              <a:rPr lang="en-US" altLang="zh-CN" sz="2400" dirty="0"/>
              <a:t>    0.0150    0.0150    0.0150</a:t>
            </a:r>
          </a:p>
          <a:p>
            <a:r>
              <a:rPr lang="en-US" altLang="zh-CN" sz="2400" dirty="0"/>
              <a:t>    0.0150    0.0150    0.0150    0.0150    0.0150</a:t>
            </a:r>
          </a:p>
          <a:p>
            <a:endParaRPr lang="en-US" altLang="zh-CN" sz="2400" dirty="0"/>
          </a:p>
          <a:p>
            <a:r>
              <a:rPr lang="en-US" altLang="zh-CN" sz="2400" dirty="0"/>
              <a:t>The probability after moving:</a:t>
            </a:r>
          </a:p>
          <a:p>
            <a:r>
              <a:rPr lang="en-US" altLang="zh-CN" sz="2400" dirty="0"/>
              <a:t>    0.0150    0.0150    0.0150    0.0150    0.0150</a:t>
            </a:r>
          </a:p>
          <a:p>
            <a:r>
              <a:rPr lang="en-US" altLang="zh-CN" sz="2400" dirty="0"/>
              <a:t>    0.0150    0.0150    0.0150    0.0150    0.0150</a:t>
            </a:r>
          </a:p>
          <a:p>
            <a:r>
              <a:rPr lang="en-US" altLang="zh-CN" sz="2400" dirty="0"/>
              <a:t>    0.0150    0.1520    </a:t>
            </a:r>
            <a:r>
              <a:rPr lang="en-US" altLang="zh-CN" sz="2400" b="1" dirty="0">
                <a:solidFill>
                  <a:srgbClr val="FF0000"/>
                </a:solidFill>
              </a:rPr>
              <a:t>0.5630</a:t>
            </a:r>
            <a:r>
              <a:rPr lang="en-US" altLang="zh-CN" sz="2400" dirty="0"/>
              <a:t>    0.0150    0.0150</a:t>
            </a:r>
          </a:p>
          <a:p>
            <a:r>
              <a:rPr lang="en-US" altLang="zh-CN" sz="2400" dirty="0"/>
              <a:t>    0.0150    0.0150    0.0150    0.0150    0.0150</a:t>
            </a:r>
          </a:p>
          <a:p>
            <a:endParaRPr lang="en-US" altLang="zh-CN" sz="2400" dirty="0"/>
          </a:p>
          <a:p>
            <a:r>
              <a:rPr lang="en-US" altLang="zh-CN" sz="2400" dirty="0"/>
              <a:t>The largest probability </a:t>
            </a:r>
            <a:r>
              <a:rPr lang="en-US" altLang="zh-CN" sz="2400" b="1" dirty="0">
                <a:solidFill>
                  <a:srgbClr val="FF0000"/>
                </a:solidFill>
              </a:rPr>
              <a:t>0.5630</a:t>
            </a:r>
            <a:r>
              <a:rPr lang="en-US" altLang="zh-CN" sz="2400" dirty="0"/>
              <a:t> occurs at cell (3, 3)</a:t>
            </a:r>
            <a:endParaRPr lang="zh-CN" altLang="en-US" sz="2400" dirty="0"/>
          </a:p>
        </p:txBody>
      </p:sp>
    </p:spTree>
    <p:extLst>
      <p:ext uri="{BB962C8B-B14F-4D97-AF65-F5344CB8AC3E}">
        <p14:creationId xmlns:p14="http://schemas.microsoft.com/office/powerpoint/2010/main" val="195090313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Works\Teach\Mobile Robot\Code\robotcourse\p9\prior.png"/>
          <p:cNvPicPr>
            <a:picLocks noChangeAspect="1" noChangeArrowheads="1"/>
          </p:cNvPicPr>
          <p:nvPr/>
        </p:nvPicPr>
        <p:blipFill rotWithShape="1">
          <a:blip r:embed="rId2">
            <a:extLst>
              <a:ext uri="{28A0092B-C50C-407E-A947-70E740481C1C}">
                <a14:useLocalDpi xmlns:a14="http://schemas.microsoft.com/office/drawing/2010/main" val="0"/>
              </a:ext>
            </a:extLst>
          </a:blip>
          <a:srcRect l="11990" t="2683" r="12624" b="8091"/>
          <a:stretch/>
        </p:blipFill>
        <p:spPr bwMode="auto">
          <a:xfrm>
            <a:off x="712976" y="111760"/>
            <a:ext cx="7599680" cy="6746240"/>
          </a:xfrm>
          <a:prstGeom prst="rect">
            <a:avLst/>
          </a:prstGeom>
          <a:noFill/>
          <a:extLst>
            <a:ext uri="{909E8E84-426E-40DD-AFC4-6F175D3DCCD1}">
              <a14:hiddenFill xmlns:a14="http://schemas.microsoft.com/office/drawing/2010/main">
                <a:solidFill>
                  <a:srgbClr val="FFFFFF"/>
                </a:solidFill>
              </a14:hiddenFill>
            </a:ext>
          </a:extLst>
        </p:spPr>
      </p:pic>
      <p:sp>
        <p:nvSpPr>
          <p:cNvPr id="5" name="三十二角星 4"/>
          <p:cNvSpPr/>
          <p:nvPr/>
        </p:nvSpPr>
        <p:spPr>
          <a:xfrm>
            <a:off x="7541790" y="5218351"/>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P9</a:t>
            </a:r>
            <a:endParaRPr lang="zh-CN" altLang="en-US" sz="4400" b="1" dirty="0"/>
          </a:p>
        </p:txBody>
      </p:sp>
    </p:spTree>
    <p:extLst>
      <p:ext uri="{BB962C8B-B14F-4D97-AF65-F5344CB8AC3E}">
        <p14:creationId xmlns:p14="http://schemas.microsoft.com/office/powerpoint/2010/main" val="345151196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Works\Teach\Mobile Robot\Code\robotcourse\p9\aftermo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l="12640" t="2500" r="11805" b="8056"/>
          <a:stretch/>
        </p:blipFill>
        <p:spPr bwMode="auto">
          <a:xfrm>
            <a:off x="827584" y="0"/>
            <a:ext cx="7704856" cy="6840892"/>
          </a:xfrm>
          <a:prstGeom prst="rect">
            <a:avLst/>
          </a:prstGeom>
          <a:noFill/>
          <a:extLst>
            <a:ext uri="{909E8E84-426E-40DD-AFC4-6F175D3DCCD1}">
              <a14:hiddenFill xmlns:a14="http://schemas.microsoft.com/office/drawing/2010/main">
                <a:solidFill>
                  <a:srgbClr val="FFFFFF"/>
                </a:solidFill>
              </a14:hiddenFill>
            </a:ext>
          </a:extLst>
        </p:spPr>
      </p:pic>
      <p:sp>
        <p:nvSpPr>
          <p:cNvPr id="4" name="三十二角星 3"/>
          <p:cNvSpPr/>
          <p:nvPr/>
        </p:nvSpPr>
        <p:spPr>
          <a:xfrm>
            <a:off x="7541790" y="5218351"/>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P9</a:t>
            </a:r>
            <a:endParaRPr lang="zh-CN" altLang="en-US" sz="4400" b="1" dirty="0"/>
          </a:p>
        </p:txBody>
      </p:sp>
    </p:spTree>
    <p:extLst>
      <p:ext uri="{BB962C8B-B14F-4D97-AF65-F5344CB8AC3E}">
        <p14:creationId xmlns:p14="http://schemas.microsoft.com/office/powerpoint/2010/main" val="274781608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75656" y="980728"/>
            <a:ext cx="6390456" cy="4893647"/>
          </a:xfrm>
          <a:prstGeom prst="rect">
            <a:avLst/>
          </a:prstGeom>
        </p:spPr>
        <p:txBody>
          <a:bodyPr wrap="square">
            <a:spAutoFit/>
          </a:bodyPr>
          <a:lstStyle/>
          <a:p>
            <a:r>
              <a:rPr lang="en-US" altLang="zh-CN" sz="2400" dirty="0"/>
              <a:t>The Prior:</a:t>
            </a:r>
          </a:p>
          <a:p>
            <a:r>
              <a:rPr lang="en-US" altLang="zh-CN" sz="2400" dirty="0"/>
              <a:t>    0.0150    0.0150    </a:t>
            </a:r>
            <a:r>
              <a:rPr lang="en-US" altLang="zh-CN" sz="2400" b="1" dirty="0">
                <a:solidFill>
                  <a:srgbClr val="FF0000"/>
                </a:solidFill>
              </a:rPr>
              <a:t>0.7000</a:t>
            </a:r>
            <a:r>
              <a:rPr lang="en-US" altLang="zh-CN" sz="2400" dirty="0"/>
              <a:t>    0.0150    0.0150</a:t>
            </a:r>
          </a:p>
          <a:p>
            <a:r>
              <a:rPr lang="en-US" altLang="zh-CN" sz="2400" dirty="0"/>
              <a:t>    0.0150    0.0150    0.0150    0.0150    0.0150</a:t>
            </a:r>
          </a:p>
          <a:p>
            <a:r>
              <a:rPr lang="en-US" altLang="zh-CN" sz="2400" dirty="0"/>
              <a:t>    0.0150    0.0150    0.0150    0.0150    0.0150</a:t>
            </a:r>
          </a:p>
          <a:p>
            <a:r>
              <a:rPr lang="en-US" altLang="zh-CN" sz="2400" dirty="0"/>
              <a:t>    0.0150    0.0150    0.0150    0.0150    0.0150</a:t>
            </a:r>
          </a:p>
          <a:p>
            <a:endParaRPr lang="en-US" altLang="zh-CN" sz="2400" dirty="0"/>
          </a:p>
          <a:p>
            <a:r>
              <a:rPr lang="en-US" altLang="zh-CN" sz="2400" dirty="0"/>
              <a:t>The probability after moving:</a:t>
            </a:r>
          </a:p>
          <a:p>
            <a:r>
              <a:rPr lang="en-US" altLang="zh-CN" sz="2400" dirty="0"/>
              <a:t>    0.0150    0.0150    0.1520    0.0150    0.0150</a:t>
            </a:r>
          </a:p>
          <a:p>
            <a:r>
              <a:rPr lang="en-US" altLang="zh-CN" sz="2400" dirty="0"/>
              <a:t>    0.0150    0.0150    0.0150    0.0150    0.0150</a:t>
            </a:r>
          </a:p>
          <a:p>
            <a:r>
              <a:rPr lang="en-US" altLang="zh-CN" sz="2400" dirty="0"/>
              <a:t>    0.0150    0.0150    0.0150    0.0150    0.0150</a:t>
            </a:r>
          </a:p>
          <a:p>
            <a:r>
              <a:rPr lang="en-US" altLang="zh-CN" sz="2400" dirty="0"/>
              <a:t>    0.0150    0.0150    </a:t>
            </a:r>
            <a:r>
              <a:rPr lang="en-US" altLang="zh-CN" sz="2400" b="1" dirty="0">
                <a:solidFill>
                  <a:srgbClr val="FF0000"/>
                </a:solidFill>
              </a:rPr>
              <a:t>0.5630</a:t>
            </a:r>
            <a:r>
              <a:rPr lang="en-US" altLang="zh-CN" sz="2400" dirty="0"/>
              <a:t>    0.0150    0.0150</a:t>
            </a:r>
          </a:p>
          <a:p>
            <a:endParaRPr lang="en-US" altLang="zh-CN" sz="2400" dirty="0"/>
          </a:p>
          <a:p>
            <a:r>
              <a:rPr lang="en-US" altLang="zh-CN" sz="2400" dirty="0"/>
              <a:t>The largest probability 0.5630 occurs at cell (4, 3)</a:t>
            </a:r>
            <a:endParaRPr lang="zh-CN" altLang="en-US" sz="2400" dirty="0"/>
          </a:p>
        </p:txBody>
      </p:sp>
      <p:cxnSp>
        <p:nvCxnSpPr>
          <p:cNvPr id="5" name="直接箭头连接符 4"/>
          <p:cNvCxnSpPr/>
          <p:nvPr/>
        </p:nvCxnSpPr>
        <p:spPr>
          <a:xfrm flipV="1">
            <a:off x="8244408" y="2060848"/>
            <a:ext cx="0" cy="122413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233879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Works\Teach\Mobile Robot\Code\robotcourse\p9\pri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52" y="-155860"/>
            <a:ext cx="10153128" cy="761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5288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Works\Teach\Mobile Robot\Code\robotcourse\p9\aftermo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44" y="-121528"/>
            <a:ext cx="9937104" cy="7452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07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123728"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6" name="矩形 15"/>
          <p:cNvSpPr/>
          <p:nvPr/>
        </p:nvSpPr>
        <p:spPr>
          <a:xfrm>
            <a:off x="3131840"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7" name="矩形 16"/>
          <p:cNvSpPr/>
          <p:nvPr/>
        </p:nvSpPr>
        <p:spPr>
          <a:xfrm>
            <a:off x="4139952"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8" name="矩形 17"/>
          <p:cNvSpPr/>
          <p:nvPr/>
        </p:nvSpPr>
        <p:spPr>
          <a:xfrm>
            <a:off x="5148064"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9" name="矩形 18"/>
          <p:cNvSpPr/>
          <p:nvPr/>
        </p:nvSpPr>
        <p:spPr>
          <a:xfrm>
            <a:off x="6146371" y="27421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0" name="矩形 19"/>
          <p:cNvSpPr/>
          <p:nvPr/>
        </p:nvSpPr>
        <p:spPr>
          <a:xfrm>
            <a:off x="2123728"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1" name="矩形 20"/>
          <p:cNvSpPr/>
          <p:nvPr/>
        </p:nvSpPr>
        <p:spPr>
          <a:xfrm>
            <a:off x="3131840"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2" name="矩形 21"/>
          <p:cNvSpPr/>
          <p:nvPr/>
        </p:nvSpPr>
        <p:spPr>
          <a:xfrm>
            <a:off x="4139952" y="99429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3" name="矩形 22"/>
          <p:cNvSpPr/>
          <p:nvPr/>
        </p:nvSpPr>
        <p:spPr>
          <a:xfrm>
            <a:off x="5148064"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4" name="矩形 23"/>
          <p:cNvSpPr/>
          <p:nvPr/>
        </p:nvSpPr>
        <p:spPr>
          <a:xfrm>
            <a:off x="6146371" y="9942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5" name="矩形 24"/>
          <p:cNvSpPr/>
          <p:nvPr/>
        </p:nvSpPr>
        <p:spPr>
          <a:xfrm>
            <a:off x="2123728"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6" name="矩形 25"/>
          <p:cNvSpPr/>
          <p:nvPr/>
        </p:nvSpPr>
        <p:spPr>
          <a:xfrm>
            <a:off x="3131840"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7" name="矩形 26"/>
          <p:cNvSpPr/>
          <p:nvPr/>
        </p:nvSpPr>
        <p:spPr>
          <a:xfrm>
            <a:off x="4139952" y="17008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8" name="矩形 27"/>
          <p:cNvSpPr/>
          <p:nvPr/>
        </p:nvSpPr>
        <p:spPr>
          <a:xfrm>
            <a:off x="5148064"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9" name="矩形 28"/>
          <p:cNvSpPr/>
          <p:nvPr/>
        </p:nvSpPr>
        <p:spPr>
          <a:xfrm>
            <a:off x="6146371"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30" name="矩形 29"/>
          <p:cNvSpPr/>
          <p:nvPr/>
        </p:nvSpPr>
        <p:spPr>
          <a:xfrm>
            <a:off x="2123728"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1" name="矩形 30"/>
          <p:cNvSpPr/>
          <p:nvPr/>
        </p:nvSpPr>
        <p:spPr>
          <a:xfrm>
            <a:off x="3131840"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2" name="矩形 31"/>
          <p:cNvSpPr/>
          <p:nvPr/>
        </p:nvSpPr>
        <p:spPr>
          <a:xfrm>
            <a:off x="4139952"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矩形 32"/>
          <p:cNvSpPr/>
          <p:nvPr/>
        </p:nvSpPr>
        <p:spPr>
          <a:xfrm>
            <a:off x="5148064"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4" name="矩形 33"/>
          <p:cNvSpPr/>
          <p:nvPr/>
        </p:nvSpPr>
        <p:spPr>
          <a:xfrm>
            <a:off x="6146371" y="242088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graphicFrame>
        <p:nvGraphicFramePr>
          <p:cNvPr id="6" name="图示 5"/>
          <p:cNvGraphicFramePr/>
          <p:nvPr>
            <p:extLst>
              <p:ext uri="{D42A27DB-BD31-4B8C-83A1-F6EECF244321}">
                <p14:modId xmlns:p14="http://schemas.microsoft.com/office/powerpoint/2010/main" val="1502375802"/>
              </p:ext>
            </p:extLst>
          </p:nvPr>
        </p:nvGraphicFramePr>
        <p:xfrm>
          <a:off x="395535" y="2060848"/>
          <a:ext cx="8496944" cy="45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0" name="组合 39"/>
          <p:cNvGrpSpPr/>
          <p:nvPr/>
        </p:nvGrpSpPr>
        <p:grpSpPr>
          <a:xfrm>
            <a:off x="1032407" y="5247802"/>
            <a:ext cx="7223201" cy="1006260"/>
            <a:chOff x="940865" y="0"/>
            <a:chExt cx="7223201" cy="1006260"/>
          </a:xfrm>
          <a:scene3d>
            <a:camera prst="orthographicFront"/>
            <a:lightRig rig="flat" dir="t"/>
          </a:scene3d>
        </p:grpSpPr>
        <p:sp>
          <p:nvSpPr>
            <p:cNvPr id="42" name="圆角矩形 41"/>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5"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kern="1200" dirty="0" smtClean="0"/>
                <a:t>Let’s implement this</a:t>
              </a:r>
              <a:r>
                <a:rPr lang="zh-CN" altLang="en-US" sz="5100" kern="1200" dirty="0" smtClean="0"/>
                <a:t>！</a:t>
              </a:r>
              <a:endParaRPr lang="zh-CN" sz="5100" kern="1200" dirty="0"/>
            </a:p>
          </p:txBody>
        </p:sp>
      </p:grpSp>
    </p:spTree>
    <p:extLst>
      <p:ext uri="{BB962C8B-B14F-4D97-AF65-F5344CB8AC3E}">
        <p14:creationId xmlns:p14="http://schemas.microsoft.com/office/powerpoint/2010/main" val="3894602301"/>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3" y="0"/>
            <a:ext cx="9480550" cy="113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88568" y="4293096"/>
            <a:ext cx="8352928" cy="2062103"/>
          </a:xfrm>
          <a:prstGeom prst="rect">
            <a:avLst/>
          </a:prstGeom>
          <a:noFill/>
        </p:spPr>
        <p:txBody>
          <a:bodyPr wrap="square" rtlCol="0">
            <a:spAutoFit/>
          </a:bodyPr>
          <a:lstStyle/>
          <a:p>
            <a:r>
              <a:rPr lang="en-US" altLang="zh-CN" sz="3200" dirty="0" smtClean="0"/>
              <a:t>The belief is shifted </a:t>
            </a:r>
            <a:r>
              <a:rPr lang="en-US" altLang="zh-CN" sz="3200" dirty="0"/>
              <a:t>according to the motion. Now, robot motion is somewhat </a:t>
            </a:r>
            <a:r>
              <a:rPr lang="en-US" altLang="zh-CN" sz="3200" b="1" dirty="0">
                <a:solidFill>
                  <a:srgbClr val="00B050"/>
                </a:solidFill>
              </a:rPr>
              <a:t>uncertain</a:t>
            </a:r>
            <a:r>
              <a:rPr lang="en-US" altLang="zh-CN" sz="3200" dirty="0"/>
              <a:t>. We can never be certain where the robot moved. So these </a:t>
            </a:r>
            <a:r>
              <a:rPr lang="en-US" altLang="zh-CN" sz="3200" dirty="0" smtClean="0"/>
              <a:t>bumps </a:t>
            </a:r>
            <a:r>
              <a:rPr lang="en-US" altLang="zh-CN" sz="3200" dirty="0"/>
              <a:t>are a little bit </a:t>
            </a:r>
            <a:r>
              <a:rPr lang="en-US" altLang="zh-CN" sz="3200" b="1" dirty="0">
                <a:solidFill>
                  <a:srgbClr val="00B050"/>
                </a:solidFill>
              </a:rPr>
              <a:t>flatter</a:t>
            </a:r>
            <a:r>
              <a:rPr lang="en-US" altLang="zh-CN" sz="3200" dirty="0"/>
              <a:t> than </a:t>
            </a:r>
            <a:r>
              <a:rPr lang="en-US" altLang="zh-CN" sz="3200" dirty="0" smtClean="0"/>
              <a:t>they were.</a:t>
            </a:r>
            <a:endParaRPr lang="zh-CN" altLang="en-US" sz="3200"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4" y="1130300"/>
            <a:ext cx="9219243" cy="894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4" y="2023032"/>
            <a:ext cx="9455150" cy="113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图示 3"/>
          <p:cNvGraphicFramePr/>
          <p:nvPr>
            <p:extLst>
              <p:ext uri="{D42A27DB-BD31-4B8C-83A1-F6EECF244321}">
                <p14:modId xmlns:p14="http://schemas.microsoft.com/office/powerpoint/2010/main" val="1666369953"/>
              </p:ext>
            </p:extLst>
          </p:nvPr>
        </p:nvGraphicFramePr>
        <p:xfrm>
          <a:off x="2276067" y="3159682"/>
          <a:ext cx="4752528" cy="12241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1095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4144" y="404665"/>
            <a:ext cx="8352928" cy="3693319"/>
          </a:xfrm>
          <a:prstGeom prst="rect">
            <a:avLst/>
          </a:prstGeom>
        </p:spPr>
        <p:txBody>
          <a:bodyPr wrap="square">
            <a:spAutoFit/>
          </a:bodyPr>
          <a:lstStyle/>
          <a:p>
            <a:r>
              <a:rPr lang="en-US" altLang="zh-CN" dirty="0">
                <a:solidFill>
                  <a:srgbClr val="0000FF"/>
                </a:solidFill>
                <a:latin typeface="Courier New"/>
              </a:rPr>
              <a:t>function</a:t>
            </a:r>
            <a:r>
              <a:rPr lang="en-US" altLang="zh-CN" dirty="0">
                <a:solidFill>
                  <a:srgbClr val="000000"/>
                </a:solidFill>
                <a:latin typeface="Courier New"/>
              </a:rPr>
              <a:t> q = sense(p, z, world, </a:t>
            </a:r>
            <a:r>
              <a:rPr lang="en-US" altLang="zh-CN" dirty="0" err="1">
                <a:solidFill>
                  <a:srgbClr val="000000"/>
                </a:solidFill>
                <a:latin typeface="Courier New"/>
              </a:rPr>
              <a:t>pSenseCorrect</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nRow</a:t>
            </a:r>
            <a:r>
              <a:rPr lang="en-US" altLang="zh-CN" dirty="0">
                <a:solidFill>
                  <a:srgbClr val="000000"/>
                </a:solidFill>
                <a:latin typeface="Courier New"/>
              </a:rPr>
              <a:t> = size(p, 1);</a:t>
            </a:r>
          </a:p>
          <a:p>
            <a:r>
              <a:rPr lang="en-US" altLang="zh-CN" dirty="0">
                <a:solidFill>
                  <a:srgbClr val="000000"/>
                </a:solidFill>
                <a:latin typeface="Courier New"/>
              </a:rPr>
              <a:t>    </a:t>
            </a:r>
            <a:r>
              <a:rPr lang="en-US" altLang="zh-CN" dirty="0" err="1">
                <a:solidFill>
                  <a:srgbClr val="000000"/>
                </a:solidFill>
                <a:latin typeface="Courier New"/>
              </a:rPr>
              <a:t>nCol</a:t>
            </a:r>
            <a:r>
              <a:rPr lang="en-US" altLang="zh-CN" dirty="0">
                <a:solidFill>
                  <a:srgbClr val="000000"/>
                </a:solidFill>
                <a:latin typeface="Courier New"/>
              </a:rPr>
              <a:t> = size(p, 2);</a:t>
            </a:r>
          </a:p>
          <a:p>
            <a:r>
              <a:rPr lang="en-US" altLang="zh-CN" dirty="0">
                <a:solidFill>
                  <a:srgbClr val="000000"/>
                </a:solidFill>
                <a:latin typeface="Courier New"/>
              </a:rPr>
              <a:t>    q = zeros(</a:t>
            </a:r>
            <a:r>
              <a:rPr lang="en-US" altLang="zh-CN" dirty="0" err="1">
                <a:solidFill>
                  <a:srgbClr val="000000"/>
                </a:solidFill>
                <a:latin typeface="Courier New"/>
              </a:rPr>
              <a:t>nRow</a:t>
            </a:r>
            <a:r>
              <a:rPr lang="en-US" altLang="zh-CN" dirty="0">
                <a:solidFill>
                  <a:srgbClr val="000000"/>
                </a:solidFill>
                <a:latin typeface="Courier New"/>
              </a:rPr>
              <a:t>, </a:t>
            </a:r>
            <a:r>
              <a:rPr lang="en-US" altLang="zh-CN" dirty="0" err="1">
                <a:solidFill>
                  <a:srgbClr val="000000"/>
                </a:solidFill>
                <a:latin typeface="Courier New"/>
              </a:rPr>
              <a:t>nCol</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a:solidFill>
                  <a:srgbClr val="0000FF"/>
                </a:solidFill>
                <a:latin typeface="Courier New"/>
              </a:rPr>
              <a:t>for</a:t>
            </a:r>
            <a:r>
              <a:rPr lang="en-US" altLang="zh-CN" dirty="0">
                <a:solidFill>
                  <a:srgbClr val="000000"/>
                </a:solidFill>
                <a:latin typeface="Courier New"/>
              </a:rPr>
              <a:t> r = 1 : </a:t>
            </a:r>
            <a:r>
              <a:rPr lang="en-US" altLang="zh-CN" dirty="0" err="1">
                <a:solidFill>
                  <a:srgbClr val="000000"/>
                </a:solidFill>
                <a:latin typeface="Courier New"/>
              </a:rPr>
              <a:t>nRow</a:t>
            </a:r>
            <a:endParaRPr lang="en-US" altLang="zh-CN" dirty="0">
              <a:solidFill>
                <a:srgbClr val="000000"/>
              </a:solidFill>
              <a:latin typeface="Courier New"/>
            </a:endParaRPr>
          </a:p>
          <a:p>
            <a:r>
              <a:rPr lang="en-US" altLang="zh-CN" dirty="0">
                <a:solidFill>
                  <a:srgbClr val="000000"/>
                </a:solidFill>
                <a:latin typeface="Courier New"/>
              </a:rPr>
              <a:t>        </a:t>
            </a:r>
            <a:r>
              <a:rPr lang="en-US" altLang="zh-CN" dirty="0">
                <a:solidFill>
                  <a:srgbClr val="0000FF"/>
                </a:solidFill>
                <a:latin typeface="Courier New"/>
              </a:rPr>
              <a:t>for</a:t>
            </a:r>
            <a:r>
              <a:rPr lang="en-US" altLang="zh-CN" dirty="0">
                <a:solidFill>
                  <a:srgbClr val="000000"/>
                </a:solidFill>
                <a:latin typeface="Courier New"/>
              </a:rPr>
              <a:t> c = 1 : </a:t>
            </a:r>
            <a:r>
              <a:rPr lang="en-US" altLang="zh-CN" dirty="0" err="1">
                <a:solidFill>
                  <a:srgbClr val="000000"/>
                </a:solidFill>
                <a:latin typeface="Courier New"/>
              </a:rPr>
              <a:t>nCol</a:t>
            </a:r>
            <a:endParaRPr lang="en-US" altLang="zh-CN" dirty="0">
              <a:solidFill>
                <a:srgbClr val="000000"/>
              </a:solidFill>
              <a:latin typeface="Courier New"/>
            </a:endParaRPr>
          </a:p>
          <a:p>
            <a:r>
              <a:rPr lang="en-US" altLang="zh-CN" dirty="0">
                <a:solidFill>
                  <a:srgbClr val="000000"/>
                </a:solidFill>
                <a:latin typeface="Courier New"/>
              </a:rPr>
              <a:t>            hit = </a:t>
            </a:r>
            <a:r>
              <a:rPr lang="en-US" altLang="zh-CN" dirty="0" err="1">
                <a:solidFill>
                  <a:srgbClr val="000000"/>
                </a:solidFill>
                <a:latin typeface="Courier New"/>
              </a:rPr>
              <a:t>strcmp</a:t>
            </a:r>
            <a:r>
              <a:rPr lang="en-US" altLang="zh-CN" dirty="0">
                <a:solidFill>
                  <a:srgbClr val="000000"/>
                </a:solidFill>
                <a:latin typeface="Courier New"/>
              </a:rPr>
              <a:t>(z, world(r, c));</a:t>
            </a:r>
          </a:p>
          <a:p>
            <a:r>
              <a:rPr lang="en-US" altLang="zh-CN" dirty="0">
                <a:solidFill>
                  <a:srgbClr val="000000"/>
                </a:solidFill>
                <a:latin typeface="Courier New"/>
              </a:rPr>
              <a:t>            q(r, c) = p(r, c) *</a:t>
            </a:r>
            <a:r>
              <a:rPr lang="en-US" altLang="zh-CN" dirty="0">
                <a:solidFill>
                  <a:srgbClr val="0000FF"/>
                </a:solidFill>
                <a:latin typeface="Courier New"/>
              </a:rPr>
              <a:t>...</a:t>
            </a:r>
          </a:p>
          <a:p>
            <a:r>
              <a:rPr lang="en-US" altLang="zh-CN" dirty="0">
                <a:solidFill>
                  <a:srgbClr val="000000"/>
                </a:solidFill>
                <a:latin typeface="Courier New"/>
              </a:rPr>
              <a:t>     </a:t>
            </a:r>
            <a:r>
              <a:rPr lang="en-US" altLang="zh-CN" dirty="0" smtClean="0">
                <a:solidFill>
                  <a:srgbClr val="000000"/>
                </a:solidFill>
                <a:latin typeface="Courier New"/>
              </a:rPr>
              <a:t>(</a:t>
            </a:r>
            <a:r>
              <a:rPr lang="en-US" altLang="zh-CN" dirty="0">
                <a:solidFill>
                  <a:srgbClr val="000000"/>
                </a:solidFill>
                <a:latin typeface="Courier New"/>
              </a:rPr>
              <a:t>hit * </a:t>
            </a:r>
            <a:r>
              <a:rPr lang="en-US" altLang="zh-CN" dirty="0" err="1">
                <a:solidFill>
                  <a:srgbClr val="000000"/>
                </a:solidFill>
                <a:latin typeface="Courier New"/>
              </a:rPr>
              <a:t>pSenseCorrect</a:t>
            </a:r>
            <a:r>
              <a:rPr lang="en-US" altLang="zh-CN" dirty="0">
                <a:solidFill>
                  <a:srgbClr val="000000"/>
                </a:solidFill>
                <a:latin typeface="Courier New"/>
              </a:rPr>
              <a:t> + (1-hit) * (1 - </a:t>
            </a:r>
            <a:r>
              <a:rPr lang="en-US" altLang="zh-CN" dirty="0" err="1">
                <a:solidFill>
                  <a:srgbClr val="000000"/>
                </a:solidFill>
                <a:latin typeface="Courier New"/>
              </a:rPr>
              <a:t>pSenseCorrect</a:t>
            </a:r>
            <a:r>
              <a:rPr lang="en-US" altLang="zh-CN" dirty="0">
                <a:solidFill>
                  <a:srgbClr val="000000"/>
                </a:solidFill>
                <a:latin typeface="Courier New"/>
              </a:rPr>
              <a:t>)); </a:t>
            </a:r>
          </a:p>
          <a:p>
            <a:r>
              <a:rPr lang="en-US" altLang="zh-CN" dirty="0">
                <a:solidFill>
                  <a:srgbClr val="000000"/>
                </a:solidFill>
                <a:latin typeface="Courier New"/>
              </a:rPr>
              <a:t>        </a:t>
            </a:r>
            <a:r>
              <a:rPr lang="en-US" altLang="zh-CN" dirty="0">
                <a:solidFill>
                  <a:srgbClr val="0000FF"/>
                </a:solidFill>
                <a:latin typeface="Courier New"/>
              </a:rPr>
              <a:t>end</a:t>
            </a:r>
            <a:r>
              <a:rPr lang="en-US" altLang="zh-CN" dirty="0">
                <a:solidFill>
                  <a:srgbClr val="000000"/>
                </a:solidFill>
                <a:latin typeface="Courier New"/>
              </a:rPr>
              <a:t>            </a:t>
            </a:r>
          </a:p>
          <a:p>
            <a:r>
              <a:rPr lang="en-US" altLang="zh-CN" dirty="0">
                <a:solidFill>
                  <a:srgbClr val="000000"/>
                </a:solidFill>
                <a:latin typeface="Courier New"/>
              </a:rPr>
              <a:t>    </a:t>
            </a:r>
            <a:r>
              <a:rPr lang="en-US" altLang="zh-CN" dirty="0">
                <a:solidFill>
                  <a:srgbClr val="0000FF"/>
                </a:solidFill>
                <a:latin typeface="Courier New"/>
              </a:rPr>
              <a:t>end</a:t>
            </a:r>
          </a:p>
          <a:p>
            <a:r>
              <a:rPr lang="en-US" altLang="zh-CN" dirty="0">
                <a:solidFill>
                  <a:srgbClr val="000000"/>
                </a:solidFill>
                <a:latin typeface="Courier New"/>
              </a:rPr>
              <a:t>    q = q / sum(sum(q)); </a:t>
            </a:r>
          </a:p>
          <a:p>
            <a:r>
              <a:rPr lang="en-US" altLang="zh-CN" dirty="0">
                <a:solidFill>
                  <a:srgbClr val="0000FF"/>
                </a:solidFill>
                <a:latin typeface="Courier New"/>
              </a:rPr>
              <a:t>end</a:t>
            </a:r>
          </a:p>
        </p:txBody>
      </p:sp>
      <p:sp>
        <p:nvSpPr>
          <p:cNvPr id="6" name="圆角矩形 5"/>
          <p:cNvSpPr/>
          <p:nvPr/>
        </p:nvSpPr>
        <p:spPr>
          <a:xfrm>
            <a:off x="239400" y="260648"/>
            <a:ext cx="8640960" cy="3837335"/>
          </a:xfrm>
          <a:prstGeom prst="roundRect">
            <a:avLst>
              <a:gd name="adj" fmla="val 6117"/>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矩形 7"/>
          <p:cNvSpPr/>
          <p:nvPr/>
        </p:nvSpPr>
        <p:spPr>
          <a:xfrm>
            <a:off x="251520" y="4512161"/>
            <a:ext cx="8647672" cy="923330"/>
          </a:xfrm>
          <a:prstGeom prst="rect">
            <a:avLst/>
          </a:prstGeom>
        </p:spPr>
        <p:txBody>
          <a:bodyPr wrap="square">
            <a:spAutoFit/>
          </a:bodyPr>
          <a:lstStyle/>
          <a:p>
            <a:r>
              <a:rPr lang="en-US" altLang="zh-CN" dirty="0" err="1">
                <a:solidFill>
                  <a:srgbClr val="000000"/>
                </a:solidFill>
                <a:latin typeface="Courier New"/>
              </a:rPr>
              <a:t>pSenseCorrect</a:t>
            </a:r>
            <a:r>
              <a:rPr lang="en-US" altLang="zh-CN" dirty="0">
                <a:solidFill>
                  <a:srgbClr val="000000"/>
                </a:solidFill>
                <a:latin typeface="Courier New"/>
              </a:rPr>
              <a:t> = 0.7</a:t>
            </a:r>
            <a:r>
              <a:rPr lang="en-US" altLang="zh-CN" dirty="0" smtClean="0">
                <a:solidFill>
                  <a:srgbClr val="000000"/>
                </a:solidFill>
                <a:latin typeface="Courier New"/>
              </a:rPr>
              <a:t>;</a:t>
            </a:r>
          </a:p>
          <a:p>
            <a:r>
              <a:rPr lang="en-US" altLang="zh-CN" dirty="0" smtClean="0">
                <a:solidFill>
                  <a:srgbClr val="000000"/>
                </a:solidFill>
                <a:latin typeface="Courier New"/>
              </a:rPr>
              <a:t>q </a:t>
            </a:r>
            <a:r>
              <a:rPr lang="en-US" altLang="zh-CN" dirty="0">
                <a:solidFill>
                  <a:srgbClr val="000000"/>
                </a:solidFill>
                <a:latin typeface="Courier New"/>
              </a:rPr>
              <a:t>= sense(p, cell2mat(measurements(1)), world, </a:t>
            </a:r>
            <a:r>
              <a:rPr lang="en-US" altLang="zh-CN" dirty="0" err="1">
                <a:solidFill>
                  <a:srgbClr val="000000"/>
                </a:solidFill>
                <a:latin typeface="Courier New"/>
              </a:rPr>
              <a:t>pSenseCorrect</a:t>
            </a:r>
            <a:r>
              <a:rPr lang="en-US" altLang="zh-CN" dirty="0" smtClean="0">
                <a:solidFill>
                  <a:srgbClr val="000000"/>
                </a:solidFill>
                <a:latin typeface="Courier New"/>
              </a:rPr>
              <a:t>);</a:t>
            </a:r>
          </a:p>
          <a:p>
            <a:r>
              <a:rPr lang="en-US" altLang="zh-CN" dirty="0">
                <a:solidFill>
                  <a:srgbClr val="000000"/>
                </a:solidFill>
                <a:latin typeface="Courier New"/>
              </a:rPr>
              <a:t>measurements = {</a:t>
            </a:r>
            <a:r>
              <a:rPr lang="en-US" altLang="zh-CN" dirty="0">
                <a:solidFill>
                  <a:srgbClr val="A020F0"/>
                </a:solidFill>
                <a:latin typeface="Courier New"/>
              </a:rPr>
              <a:t>'green</a:t>
            </a:r>
            <a:r>
              <a:rPr lang="en-US" altLang="zh-CN" dirty="0" smtClean="0">
                <a:solidFill>
                  <a:srgbClr val="A020F0"/>
                </a:solidFill>
                <a:latin typeface="Courier New"/>
              </a:rPr>
              <a:t>'</a:t>
            </a:r>
            <a:r>
              <a:rPr lang="en-US" altLang="zh-CN" dirty="0" smtClean="0">
                <a:solidFill>
                  <a:srgbClr val="000000"/>
                </a:solidFill>
                <a:latin typeface="Courier New"/>
              </a:rPr>
              <a:t>};</a:t>
            </a:r>
            <a:endParaRPr lang="en-US" altLang="zh-CN" dirty="0">
              <a:solidFill>
                <a:srgbClr val="000000"/>
              </a:solidFill>
              <a:latin typeface="Courier New"/>
            </a:endParaRPr>
          </a:p>
        </p:txBody>
      </p:sp>
      <p:sp>
        <p:nvSpPr>
          <p:cNvPr id="9" name="圆角矩形 8"/>
          <p:cNvSpPr/>
          <p:nvPr/>
        </p:nvSpPr>
        <p:spPr>
          <a:xfrm>
            <a:off x="251520" y="4437112"/>
            <a:ext cx="8640960" cy="1080120"/>
          </a:xfrm>
          <a:prstGeom prst="roundRect">
            <a:avLst/>
          </a:prstGeom>
          <a:noFill/>
          <a:ln w="508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0" name="三十二角星 9"/>
          <p:cNvSpPr/>
          <p:nvPr/>
        </p:nvSpPr>
        <p:spPr>
          <a:xfrm>
            <a:off x="7164288" y="5218351"/>
            <a:ext cx="1979712"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P10</a:t>
            </a:r>
            <a:endParaRPr lang="zh-CN" altLang="en-US" sz="4400" b="1" dirty="0"/>
          </a:p>
        </p:txBody>
      </p:sp>
    </p:spTree>
    <p:extLst>
      <p:ext uri="{BB962C8B-B14F-4D97-AF65-F5344CB8AC3E}">
        <p14:creationId xmlns:p14="http://schemas.microsoft.com/office/powerpoint/2010/main" val="140214721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60848" y="3356991"/>
            <a:ext cx="6174432" cy="3170099"/>
          </a:xfrm>
          <a:prstGeom prst="rect">
            <a:avLst/>
          </a:prstGeom>
        </p:spPr>
        <p:txBody>
          <a:bodyPr wrap="square">
            <a:spAutoFit/>
          </a:bodyPr>
          <a:lstStyle/>
          <a:p>
            <a:r>
              <a:rPr lang="en-US" altLang="zh-CN" sz="2000" dirty="0"/>
              <a:t>The Prior:</a:t>
            </a:r>
          </a:p>
          <a:p>
            <a:r>
              <a:rPr lang="en-US" altLang="zh-CN" sz="2000" dirty="0"/>
              <a:t>    0.0150    0.0150    0.0150    0.0150    0.0150</a:t>
            </a:r>
          </a:p>
          <a:p>
            <a:r>
              <a:rPr lang="en-US" altLang="zh-CN" sz="2000" dirty="0"/>
              <a:t>    0.0150    0.0150    0.0150    0.0150    0.0150</a:t>
            </a:r>
          </a:p>
          <a:p>
            <a:r>
              <a:rPr lang="en-US" altLang="zh-CN" sz="2000" dirty="0"/>
              <a:t>    0.0150    0.7000    0.0150    0.0150    0.0150</a:t>
            </a:r>
          </a:p>
          <a:p>
            <a:r>
              <a:rPr lang="en-US" altLang="zh-CN" sz="2000" dirty="0"/>
              <a:t>    0.0150    0.0150    0.0150    0.0150    </a:t>
            </a:r>
            <a:r>
              <a:rPr lang="en-US" altLang="zh-CN" sz="2000" dirty="0" smtClean="0"/>
              <a:t>0.0150</a:t>
            </a:r>
            <a:endParaRPr lang="en-US" altLang="zh-CN" sz="2000" dirty="0"/>
          </a:p>
          <a:p>
            <a:r>
              <a:rPr lang="en-US" altLang="zh-CN" sz="2000" dirty="0"/>
              <a:t>The probability after sensing:</a:t>
            </a:r>
          </a:p>
          <a:p>
            <a:r>
              <a:rPr lang="en-US" altLang="zh-CN" sz="2000" dirty="0"/>
              <a:t>    0.0138    0.0323    0.0323    0.0138    0.0138</a:t>
            </a:r>
          </a:p>
          <a:p>
            <a:r>
              <a:rPr lang="en-US" altLang="zh-CN" sz="2000" dirty="0"/>
              <a:t>    0.0138    0.0138    0.0323    0.0138    0.0138</a:t>
            </a:r>
          </a:p>
          <a:p>
            <a:r>
              <a:rPr lang="en-US" altLang="zh-CN" sz="2000" dirty="0"/>
              <a:t>    0.0138    0.6452    0.0323    0.0323    0.0138</a:t>
            </a:r>
          </a:p>
          <a:p>
            <a:r>
              <a:rPr lang="en-US" altLang="zh-CN" sz="2000" dirty="0"/>
              <a:t>    0.0138    0.0138    0.0138    0.0138    </a:t>
            </a:r>
            <a:r>
              <a:rPr lang="en-US" altLang="zh-CN" sz="2000" dirty="0" smtClean="0"/>
              <a:t>0.0138</a:t>
            </a:r>
            <a:endParaRPr lang="en-US" altLang="zh-CN" sz="2000" dirty="0"/>
          </a:p>
        </p:txBody>
      </p:sp>
      <p:sp>
        <p:nvSpPr>
          <p:cNvPr id="5" name="矩形 4"/>
          <p:cNvSpPr/>
          <p:nvPr/>
        </p:nvSpPr>
        <p:spPr>
          <a:xfrm>
            <a:off x="2123728"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6" name="矩形 5"/>
          <p:cNvSpPr/>
          <p:nvPr/>
        </p:nvSpPr>
        <p:spPr>
          <a:xfrm>
            <a:off x="3131840"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矩形 6"/>
          <p:cNvSpPr/>
          <p:nvPr/>
        </p:nvSpPr>
        <p:spPr>
          <a:xfrm>
            <a:off x="4139952"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8" name="矩形 7"/>
          <p:cNvSpPr/>
          <p:nvPr/>
        </p:nvSpPr>
        <p:spPr>
          <a:xfrm>
            <a:off x="5148064"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矩形 8"/>
          <p:cNvSpPr/>
          <p:nvPr/>
        </p:nvSpPr>
        <p:spPr>
          <a:xfrm>
            <a:off x="6146371" y="27421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0" name="矩形 9"/>
          <p:cNvSpPr/>
          <p:nvPr/>
        </p:nvSpPr>
        <p:spPr>
          <a:xfrm>
            <a:off x="2123728"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1" name="矩形 10"/>
          <p:cNvSpPr/>
          <p:nvPr/>
        </p:nvSpPr>
        <p:spPr>
          <a:xfrm>
            <a:off x="3131840"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2" name="矩形 11"/>
          <p:cNvSpPr/>
          <p:nvPr/>
        </p:nvSpPr>
        <p:spPr>
          <a:xfrm>
            <a:off x="4139952" y="99429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3" name="矩形 12"/>
          <p:cNvSpPr/>
          <p:nvPr/>
        </p:nvSpPr>
        <p:spPr>
          <a:xfrm>
            <a:off x="5148064"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4" name="矩形 13"/>
          <p:cNvSpPr/>
          <p:nvPr/>
        </p:nvSpPr>
        <p:spPr>
          <a:xfrm>
            <a:off x="6146371" y="9942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5" name="矩形 14"/>
          <p:cNvSpPr/>
          <p:nvPr/>
        </p:nvSpPr>
        <p:spPr>
          <a:xfrm>
            <a:off x="2123728"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6" name="矩形 15"/>
          <p:cNvSpPr/>
          <p:nvPr/>
        </p:nvSpPr>
        <p:spPr>
          <a:xfrm>
            <a:off x="3131840"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7" name="矩形 16"/>
          <p:cNvSpPr/>
          <p:nvPr/>
        </p:nvSpPr>
        <p:spPr>
          <a:xfrm>
            <a:off x="4139952" y="17008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8" name="矩形 17"/>
          <p:cNvSpPr/>
          <p:nvPr/>
        </p:nvSpPr>
        <p:spPr>
          <a:xfrm>
            <a:off x="5148064"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9" name="矩形 18"/>
          <p:cNvSpPr/>
          <p:nvPr/>
        </p:nvSpPr>
        <p:spPr>
          <a:xfrm>
            <a:off x="6146371"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0" name="矩形 19"/>
          <p:cNvSpPr/>
          <p:nvPr/>
        </p:nvSpPr>
        <p:spPr>
          <a:xfrm>
            <a:off x="2123728"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1" name="矩形 20"/>
          <p:cNvSpPr/>
          <p:nvPr/>
        </p:nvSpPr>
        <p:spPr>
          <a:xfrm>
            <a:off x="3131840"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2" name="矩形 21"/>
          <p:cNvSpPr/>
          <p:nvPr/>
        </p:nvSpPr>
        <p:spPr>
          <a:xfrm>
            <a:off x="4139952"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3" name="矩形 22"/>
          <p:cNvSpPr/>
          <p:nvPr/>
        </p:nvSpPr>
        <p:spPr>
          <a:xfrm>
            <a:off x="5148064"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4" name="矩形 23"/>
          <p:cNvSpPr/>
          <p:nvPr/>
        </p:nvSpPr>
        <p:spPr>
          <a:xfrm>
            <a:off x="6146371" y="242088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5" name="三十二角星 24"/>
          <p:cNvSpPr/>
          <p:nvPr/>
        </p:nvSpPr>
        <p:spPr>
          <a:xfrm>
            <a:off x="7164288" y="5218351"/>
            <a:ext cx="1979712"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P10</a:t>
            </a:r>
            <a:endParaRPr lang="zh-CN" altLang="en-US" sz="4400" b="1" dirty="0"/>
          </a:p>
        </p:txBody>
      </p:sp>
    </p:spTree>
    <p:extLst>
      <p:ext uri="{BB962C8B-B14F-4D97-AF65-F5344CB8AC3E}">
        <p14:creationId xmlns:p14="http://schemas.microsoft.com/office/powerpoint/2010/main" val="240341793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23728"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6" name="矩形 5"/>
          <p:cNvSpPr/>
          <p:nvPr/>
        </p:nvSpPr>
        <p:spPr>
          <a:xfrm>
            <a:off x="3131840"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矩形 6"/>
          <p:cNvSpPr/>
          <p:nvPr/>
        </p:nvSpPr>
        <p:spPr>
          <a:xfrm>
            <a:off x="4139952"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8" name="矩形 7"/>
          <p:cNvSpPr/>
          <p:nvPr/>
        </p:nvSpPr>
        <p:spPr>
          <a:xfrm>
            <a:off x="5148064"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矩形 8"/>
          <p:cNvSpPr/>
          <p:nvPr/>
        </p:nvSpPr>
        <p:spPr>
          <a:xfrm>
            <a:off x="6146371" y="27421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0" name="矩形 9"/>
          <p:cNvSpPr/>
          <p:nvPr/>
        </p:nvSpPr>
        <p:spPr>
          <a:xfrm>
            <a:off x="2123728"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1" name="矩形 10"/>
          <p:cNvSpPr/>
          <p:nvPr/>
        </p:nvSpPr>
        <p:spPr>
          <a:xfrm>
            <a:off x="3131840"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2" name="矩形 11"/>
          <p:cNvSpPr/>
          <p:nvPr/>
        </p:nvSpPr>
        <p:spPr>
          <a:xfrm>
            <a:off x="4139952" y="99429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3" name="矩形 12"/>
          <p:cNvSpPr/>
          <p:nvPr/>
        </p:nvSpPr>
        <p:spPr>
          <a:xfrm>
            <a:off x="5148064"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4" name="矩形 13"/>
          <p:cNvSpPr/>
          <p:nvPr/>
        </p:nvSpPr>
        <p:spPr>
          <a:xfrm>
            <a:off x="6146371" y="9942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5" name="矩形 14"/>
          <p:cNvSpPr/>
          <p:nvPr/>
        </p:nvSpPr>
        <p:spPr>
          <a:xfrm>
            <a:off x="2123728"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6" name="矩形 15"/>
          <p:cNvSpPr/>
          <p:nvPr/>
        </p:nvSpPr>
        <p:spPr>
          <a:xfrm>
            <a:off x="3131840"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7" name="矩形 16"/>
          <p:cNvSpPr/>
          <p:nvPr/>
        </p:nvSpPr>
        <p:spPr>
          <a:xfrm>
            <a:off x="4139952" y="17008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8" name="矩形 17"/>
          <p:cNvSpPr/>
          <p:nvPr/>
        </p:nvSpPr>
        <p:spPr>
          <a:xfrm>
            <a:off x="5148064"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9" name="矩形 18"/>
          <p:cNvSpPr/>
          <p:nvPr/>
        </p:nvSpPr>
        <p:spPr>
          <a:xfrm>
            <a:off x="6146371"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0" name="矩形 19"/>
          <p:cNvSpPr/>
          <p:nvPr/>
        </p:nvSpPr>
        <p:spPr>
          <a:xfrm>
            <a:off x="2123728"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1" name="矩形 20"/>
          <p:cNvSpPr/>
          <p:nvPr/>
        </p:nvSpPr>
        <p:spPr>
          <a:xfrm>
            <a:off x="3131840"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2" name="矩形 21"/>
          <p:cNvSpPr/>
          <p:nvPr/>
        </p:nvSpPr>
        <p:spPr>
          <a:xfrm>
            <a:off x="4139952"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3" name="矩形 22"/>
          <p:cNvSpPr/>
          <p:nvPr/>
        </p:nvSpPr>
        <p:spPr>
          <a:xfrm>
            <a:off x="5148064"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4" name="矩形 23"/>
          <p:cNvSpPr/>
          <p:nvPr/>
        </p:nvSpPr>
        <p:spPr>
          <a:xfrm>
            <a:off x="6146371" y="242088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3" name="矩形 2"/>
          <p:cNvSpPr/>
          <p:nvPr/>
        </p:nvSpPr>
        <p:spPr>
          <a:xfrm>
            <a:off x="449156" y="3429000"/>
            <a:ext cx="8424936" cy="646331"/>
          </a:xfrm>
          <a:prstGeom prst="rect">
            <a:avLst/>
          </a:prstGeom>
        </p:spPr>
        <p:txBody>
          <a:bodyPr wrap="square">
            <a:spAutoFit/>
          </a:bodyPr>
          <a:lstStyle/>
          <a:p>
            <a:r>
              <a:rPr lang="en-US" altLang="zh-CN" b="1" dirty="0">
                <a:solidFill>
                  <a:srgbClr val="000000"/>
                </a:solidFill>
                <a:latin typeface="Courier New"/>
              </a:rPr>
              <a:t>motions = {stop, right, down, down, right};</a:t>
            </a:r>
          </a:p>
          <a:p>
            <a:r>
              <a:rPr lang="en-US" altLang="zh-CN" b="1" dirty="0">
                <a:solidFill>
                  <a:srgbClr val="000000"/>
                </a:solidFill>
                <a:latin typeface="Courier New"/>
              </a:rPr>
              <a:t>measurements =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a:t>
            </a:r>
          </a:p>
        </p:txBody>
      </p:sp>
      <p:sp>
        <p:nvSpPr>
          <p:cNvPr id="26" name="圆角矩形 25"/>
          <p:cNvSpPr/>
          <p:nvPr/>
        </p:nvSpPr>
        <p:spPr>
          <a:xfrm>
            <a:off x="2607622" y="4227438"/>
            <a:ext cx="1224136" cy="4320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smtClean="0"/>
              <a:t>Move</a:t>
            </a:r>
            <a:endParaRPr lang="zh-CN" altLang="en-US" b="1" dirty="0"/>
          </a:p>
        </p:txBody>
      </p:sp>
      <p:sp>
        <p:nvSpPr>
          <p:cNvPr id="27" name="圆角矩形 26"/>
          <p:cNvSpPr/>
          <p:nvPr/>
        </p:nvSpPr>
        <p:spPr>
          <a:xfrm>
            <a:off x="4932040" y="4227438"/>
            <a:ext cx="1224136" cy="4320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smtClean="0"/>
              <a:t>Sense</a:t>
            </a:r>
            <a:endParaRPr lang="zh-CN" altLang="en-US" b="1" dirty="0"/>
          </a:p>
        </p:txBody>
      </p:sp>
      <p:cxnSp>
        <p:nvCxnSpPr>
          <p:cNvPr id="29" name="直接箭头连接符 28"/>
          <p:cNvCxnSpPr>
            <a:stCxn id="26" idx="3"/>
            <a:endCxn id="27" idx="1"/>
          </p:cNvCxnSpPr>
          <p:nvPr/>
        </p:nvCxnSpPr>
        <p:spPr>
          <a:xfrm>
            <a:off x="3831758" y="4443462"/>
            <a:ext cx="1100282"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2" name="肘形连接符 31"/>
          <p:cNvCxnSpPr>
            <a:stCxn id="27" idx="2"/>
            <a:endCxn id="26" idx="2"/>
          </p:cNvCxnSpPr>
          <p:nvPr/>
        </p:nvCxnSpPr>
        <p:spPr>
          <a:xfrm rot="5400000">
            <a:off x="4381899" y="3497277"/>
            <a:ext cx="12700" cy="2324418"/>
          </a:xfrm>
          <a:prstGeom prst="bentConnector3">
            <a:avLst>
              <a:gd name="adj1" fmla="val 1800000"/>
            </a:avLst>
          </a:prstGeom>
          <a:ln>
            <a:tailEnd type="arrow"/>
          </a:ln>
        </p:spPr>
        <p:style>
          <a:lnRef idx="3">
            <a:schemeClr val="accent3"/>
          </a:lnRef>
          <a:fillRef idx="0">
            <a:schemeClr val="accent3"/>
          </a:fillRef>
          <a:effectRef idx="2">
            <a:schemeClr val="accent3"/>
          </a:effectRef>
          <a:fontRef idx="minor">
            <a:schemeClr val="tx1"/>
          </a:fontRef>
        </p:style>
      </p:cxnSp>
      <p:sp>
        <p:nvSpPr>
          <p:cNvPr id="33" name="TextBox 32"/>
          <p:cNvSpPr txBox="1"/>
          <p:nvPr/>
        </p:nvSpPr>
        <p:spPr>
          <a:xfrm>
            <a:off x="1919932" y="5085184"/>
            <a:ext cx="6827985" cy="1569660"/>
          </a:xfrm>
          <a:prstGeom prst="rect">
            <a:avLst/>
          </a:prstGeom>
          <a:noFill/>
        </p:spPr>
        <p:txBody>
          <a:bodyPr wrap="square" rtlCol="0">
            <a:spAutoFit/>
          </a:bodyPr>
          <a:lstStyle/>
          <a:p>
            <a:r>
              <a:rPr lang="en-US" altLang="zh-CN" sz="3200" b="1" dirty="0" smtClean="0">
                <a:solidFill>
                  <a:srgbClr val="FF0000"/>
                </a:solidFill>
              </a:rPr>
              <a:t>Which cell will robot be most probably at after these motions and measurements? </a:t>
            </a:r>
            <a:endParaRPr lang="zh-CN" altLang="en-US" sz="3200" b="1" dirty="0">
              <a:solidFill>
                <a:srgbClr val="FF0000"/>
              </a:solidFill>
            </a:endParaRPr>
          </a:p>
        </p:txBody>
      </p:sp>
      <p:pic>
        <p:nvPicPr>
          <p:cNvPr id="34"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579" y="5085184"/>
            <a:ext cx="1508556" cy="150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05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23728"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6" name="矩形 5"/>
          <p:cNvSpPr/>
          <p:nvPr/>
        </p:nvSpPr>
        <p:spPr>
          <a:xfrm>
            <a:off x="3131840"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矩形 6"/>
          <p:cNvSpPr/>
          <p:nvPr/>
        </p:nvSpPr>
        <p:spPr>
          <a:xfrm>
            <a:off x="4139952"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8" name="矩形 7"/>
          <p:cNvSpPr/>
          <p:nvPr/>
        </p:nvSpPr>
        <p:spPr>
          <a:xfrm>
            <a:off x="5148064"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矩形 8"/>
          <p:cNvSpPr/>
          <p:nvPr/>
        </p:nvSpPr>
        <p:spPr>
          <a:xfrm>
            <a:off x="6146371" y="27421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0" name="矩形 9"/>
          <p:cNvSpPr/>
          <p:nvPr/>
        </p:nvSpPr>
        <p:spPr>
          <a:xfrm>
            <a:off x="2123728"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1" name="矩形 10"/>
          <p:cNvSpPr/>
          <p:nvPr/>
        </p:nvSpPr>
        <p:spPr>
          <a:xfrm>
            <a:off x="3131840"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2" name="矩形 11"/>
          <p:cNvSpPr/>
          <p:nvPr/>
        </p:nvSpPr>
        <p:spPr>
          <a:xfrm>
            <a:off x="4139952" y="99429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3" name="矩形 12"/>
          <p:cNvSpPr/>
          <p:nvPr/>
        </p:nvSpPr>
        <p:spPr>
          <a:xfrm>
            <a:off x="5148064"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4" name="矩形 13"/>
          <p:cNvSpPr/>
          <p:nvPr/>
        </p:nvSpPr>
        <p:spPr>
          <a:xfrm>
            <a:off x="6146371" y="9942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5" name="矩形 14"/>
          <p:cNvSpPr/>
          <p:nvPr/>
        </p:nvSpPr>
        <p:spPr>
          <a:xfrm>
            <a:off x="2123728"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6" name="矩形 15"/>
          <p:cNvSpPr/>
          <p:nvPr/>
        </p:nvSpPr>
        <p:spPr>
          <a:xfrm>
            <a:off x="3131840"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7" name="矩形 16"/>
          <p:cNvSpPr/>
          <p:nvPr/>
        </p:nvSpPr>
        <p:spPr>
          <a:xfrm>
            <a:off x="4139952" y="17008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8" name="矩形 17"/>
          <p:cNvSpPr/>
          <p:nvPr/>
        </p:nvSpPr>
        <p:spPr>
          <a:xfrm>
            <a:off x="5148064"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9" name="矩形 18"/>
          <p:cNvSpPr/>
          <p:nvPr/>
        </p:nvSpPr>
        <p:spPr>
          <a:xfrm>
            <a:off x="6146371"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0" name="矩形 19"/>
          <p:cNvSpPr/>
          <p:nvPr/>
        </p:nvSpPr>
        <p:spPr>
          <a:xfrm>
            <a:off x="2123728"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1" name="矩形 20"/>
          <p:cNvSpPr/>
          <p:nvPr/>
        </p:nvSpPr>
        <p:spPr>
          <a:xfrm>
            <a:off x="3131840"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2" name="矩形 21"/>
          <p:cNvSpPr/>
          <p:nvPr/>
        </p:nvSpPr>
        <p:spPr>
          <a:xfrm>
            <a:off x="4139952"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3" name="矩形 22"/>
          <p:cNvSpPr/>
          <p:nvPr/>
        </p:nvSpPr>
        <p:spPr>
          <a:xfrm>
            <a:off x="5148064"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4" name="矩形 23"/>
          <p:cNvSpPr/>
          <p:nvPr/>
        </p:nvSpPr>
        <p:spPr>
          <a:xfrm>
            <a:off x="6146371" y="242088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3" name="矩形 2"/>
          <p:cNvSpPr/>
          <p:nvPr/>
        </p:nvSpPr>
        <p:spPr>
          <a:xfrm>
            <a:off x="449156" y="3429000"/>
            <a:ext cx="8424936" cy="646331"/>
          </a:xfrm>
          <a:prstGeom prst="rect">
            <a:avLst/>
          </a:prstGeom>
        </p:spPr>
        <p:txBody>
          <a:bodyPr wrap="square">
            <a:spAutoFit/>
          </a:bodyPr>
          <a:lstStyle/>
          <a:p>
            <a:r>
              <a:rPr lang="en-US" altLang="zh-CN" b="1" dirty="0">
                <a:solidFill>
                  <a:srgbClr val="000000"/>
                </a:solidFill>
                <a:latin typeface="Courier New"/>
              </a:rPr>
              <a:t>motions = {stop, right, down, down, right};</a:t>
            </a:r>
          </a:p>
          <a:p>
            <a:r>
              <a:rPr lang="en-US" altLang="zh-CN" b="1" dirty="0">
                <a:solidFill>
                  <a:srgbClr val="000000"/>
                </a:solidFill>
                <a:latin typeface="Courier New"/>
              </a:rPr>
              <a:t>measurements =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a:t>
            </a:r>
          </a:p>
        </p:txBody>
      </p:sp>
      <p:sp>
        <p:nvSpPr>
          <p:cNvPr id="26" name="圆角矩形 25"/>
          <p:cNvSpPr/>
          <p:nvPr/>
        </p:nvSpPr>
        <p:spPr>
          <a:xfrm>
            <a:off x="2607622" y="4227438"/>
            <a:ext cx="1224136" cy="4320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smtClean="0"/>
              <a:t>Move</a:t>
            </a:r>
            <a:endParaRPr lang="zh-CN" altLang="en-US" b="1" dirty="0"/>
          </a:p>
        </p:txBody>
      </p:sp>
      <p:sp>
        <p:nvSpPr>
          <p:cNvPr id="27" name="圆角矩形 26"/>
          <p:cNvSpPr/>
          <p:nvPr/>
        </p:nvSpPr>
        <p:spPr>
          <a:xfrm>
            <a:off x="4932040" y="4227438"/>
            <a:ext cx="1224136" cy="4320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smtClean="0"/>
              <a:t>Sense</a:t>
            </a:r>
            <a:endParaRPr lang="zh-CN" altLang="en-US" b="1" dirty="0"/>
          </a:p>
        </p:txBody>
      </p:sp>
      <p:cxnSp>
        <p:nvCxnSpPr>
          <p:cNvPr id="29" name="直接箭头连接符 28"/>
          <p:cNvCxnSpPr>
            <a:stCxn id="26" idx="3"/>
            <a:endCxn id="27" idx="1"/>
          </p:cNvCxnSpPr>
          <p:nvPr/>
        </p:nvCxnSpPr>
        <p:spPr>
          <a:xfrm>
            <a:off x="3831758" y="4443462"/>
            <a:ext cx="1100282"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2" name="肘形连接符 31"/>
          <p:cNvCxnSpPr>
            <a:stCxn id="27" idx="2"/>
            <a:endCxn id="26" idx="2"/>
          </p:cNvCxnSpPr>
          <p:nvPr/>
        </p:nvCxnSpPr>
        <p:spPr>
          <a:xfrm rot="5400000">
            <a:off x="4381899" y="3497277"/>
            <a:ext cx="12700" cy="2324418"/>
          </a:xfrm>
          <a:prstGeom prst="bentConnector3">
            <a:avLst>
              <a:gd name="adj1" fmla="val 1800000"/>
            </a:avLst>
          </a:prstGeom>
          <a:ln>
            <a:tailEnd type="arrow"/>
          </a:ln>
        </p:spPr>
        <p:style>
          <a:lnRef idx="3">
            <a:schemeClr val="accent3"/>
          </a:lnRef>
          <a:fillRef idx="0">
            <a:schemeClr val="accent3"/>
          </a:fillRef>
          <a:effectRef idx="2">
            <a:schemeClr val="accent3"/>
          </a:effectRef>
          <a:fontRef idx="minor">
            <a:schemeClr val="tx1"/>
          </a:fontRef>
        </p:style>
      </p:cxnSp>
      <p:sp>
        <p:nvSpPr>
          <p:cNvPr id="2" name="右箭头 1"/>
          <p:cNvSpPr/>
          <p:nvPr/>
        </p:nvSpPr>
        <p:spPr>
          <a:xfrm>
            <a:off x="3707904" y="490240"/>
            <a:ext cx="864096"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1" name="右箭头 30"/>
          <p:cNvSpPr/>
          <p:nvPr/>
        </p:nvSpPr>
        <p:spPr>
          <a:xfrm rot="5400000">
            <a:off x="4355976" y="922288"/>
            <a:ext cx="57606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5" name="右箭头 34"/>
          <p:cNvSpPr/>
          <p:nvPr/>
        </p:nvSpPr>
        <p:spPr>
          <a:xfrm rot="5400000">
            <a:off x="4350709" y="1556791"/>
            <a:ext cx="57606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6" name="右箭头 35"/>
          <p:cNvSpPr/>
          <p:nvPr/>
        </p:nvSpPr>
        <p:spPr>
          <a:xfrm>
            <a:off x="4704150" y="1916832"/>
            <a:ext cx="864096"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7" name="TextBox 36"/>
          <p:cNvSpPr txBox="1"/>
          <p:nvPr/>
        </p:nvSpPr>
        <p:spPr>
          <a:xfrm>
            <a:off x="1518045" y="5085184"/>
            <a:ext cx="6827985" cy="584775"/>
          </a:xfrm>
          <a:prstGeom prst="rect">
            <a:avLst/>
          </a:prstGeom>
          <a:noFill/>
        </p:spPr>
        <p:txBody>
          <a:bodyPr wrap="square" rtlCol="0">
            <a:spAutoFit/>
          </a:bodyPr>
          <a:lstStyle/>
          <a:p>
            <a:r>
              <a:rPr lang="en-US" altLang="zh-CN" sz="3200" b="1" dirty="0" smtClean="0">
                <a:solidFill>
                  <a:srgbClr val="0066FF"/>
                </a:solidFill>
                <a:effectLst>
                  <a:outerShdw blurRad="38100" dist="38100" dir="2700000" algn="tl">
                    <a:srgbClr val="000000">
                      <a:alpha val="43137"/>
                    </a:srgbClr>
                  </a:outerShdw>
                </a:effectLst>
              </a:rPr>
              <a:t>The robot will be at cell (3, 4) </a:t>
            </a:r>
            <a:endParaRPr lang="zh-CN" altLang="en-US" sz="3200" b="1" dirty="0">
              <a:solidFill>
                <a:srgbClr val="0066FF"/>
              </a:solidFill>
              <a:effectLst>
                <a:outerShdw blurRad="38100" dist="38100" dir="2700000" algn="tl">
                  <a:srgbClr val="000000">
                    <a:alpha val="43137"/>
                  </a:srgbClr>
                </a:outerShdw>
              </a:effectLst>
            </a:endParaRPr>
          </a:p>
        </p:txBody>
      </p:sp>
      <p:grpSp>
        <p:nvGrpSpPr>
          <p:cNvPr id="38" name="组合 37"/>
          <p:cNvGrpSpPr/>
          <p:nvPr/>
        </p:nvGrpSpPr>
        <p:grpSpPr>
          <a:xfrm>
            <a:off x="983285" y="5802031"/>
            <a:ext cx="7223201" cy="870955"/>
            <a:chOff x="940865" y="0"/>
            <a:chExt cx="7223201" cy="1006260"/>
          </a:xfrm>
          <a:scene3d>
            <a:camera prst="orthographicFront"/>
            <a:lightRig rig="flat" dir="t"/>
          </a:scene3d>
        </p:grpSpPr>
        <p:sp>
          <p:nvSpPr>
            <p:cNvPr id="39" name="圆角矩形 38"/>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0"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kern="1200" dirty="0" smtClean="0"/>
                <a:t>Let’s implement this</a:t>
              </a:r>
              <a:r>
                <a:rPr lang="zh-CN" altLang="en-US" sz="5100" kern="1200" dirty="0" smtClean="0"/>
                <a:t>！</a:t>
              </a:r>
              <a:endParaRPr lang="zh-CN" sz="5100" kern="1200" dirty="0"/>
            </a:p>
          </p:txBody>
        </p:sp>
      </p:grpSp>
    </p:spTree>
    <p:extLst>
      <p:ext uri="{BB962C8B-B14F-4D97-AF65-F5344CB8AC3E}">
        <p14:creationId xmlns:p14="http://schemas.microsoft.com/office/powerpoint/2010/main" val="135042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500"/>
                                        <p:tgtEl>
                                          <p:spTgt spid="3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down)">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5" grpId="0" animBg="1"/>
      <p:bldP spid="36" grpId="0" animBg="1"/>
      <p:bldP spid="3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9" name="Picture 5" descr="D:\Works\Teach\Mobile Robot\Code\robotcourse\p11\step1.png"/>
          <p:cNvPicPr>
            <a:picLocks noChangeAspect="1" noChangeArrowheads="1"/>
          </p:cNvPicPr>
          <p:nvPr/>
        </p:nvPicPr>
        <p:blipFill rotWithShape="1">
          <a:blip r:embed="rId2">
            <a:extLst>
              <a:ext uri="{28A0092B-C50C-407E-A947-70E740481C1C}">
                <a14:useLocalDpi xmlns:a14="http://schemas.microsoft.com/office/drawing/2010/main" val="0"/>
              </a:ext>
            </a:extLst>
          </a:blip>
          <a:srcRect l="33472" t="1006" r="33264" b="8422"/>
          <a:stretch/>
        </p:blipFill>
        <p:spPr bwMode="auto">
          <a:xfrm>
            <a:off x="0" y="764704"/>
            <a:ext cx="2390566" cy="488186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D:\Works\Teach\Mobile Robot\Code\robotcourse\p11\step2.png"/>
          <p:cNvPicPr>
            <a:picLocks noChangeAspect="1" noChangeArrowheads="1"/>
          </p:cNvPicPr>
          <p:nvPr/>
        </p:nvPicPr>
        <p:blipFill rotWithShape="1">
          <a:blip r:embed="rId3">
            <a:extLst>
              <a:ext uri="{28A0092B-C50C-407E-A947-70E740481C1C}">
                <a14:useLocalDpi xmlns:a14="http://schemas.microsoft.com/office/drawing/2010/main" val="0"/>
              </a:ext>
            </a:extLst>
          </a:blip>
          <a:srcRect l="36674" r="32985" b="8499"/>
          <a:stretch/>
        </p:blipFill>
        <p:spPr bwMode="auto">
          <a:xfrm>
            <a:off x="2414627" y="700774"/>
            <a:ext cx="2189595" cy="4952655"/>
          </a:xfrm>
          <a:prstGeom prst="rect">
            <a:avLst/>
          </a:prstGeom>
          <a:noFill/>
          <a:extLst>
            <a:ext uri="{909E8E84-426E-40DD-AFC4-6F175D3DCCD1}">
              <a14:hiddenFill xmlns:a14="http://schemas.microsoft.com/office/drawing/2010/main">
                <a:solidFill>
                  <a:srgbClr val="FFFFFF"/>
                </a:solidFill>
              </a14:hiddenFill>
            </a:ext>
          </a:extLst>
        </p:spPr>
      </p:pic>
      <p:pic>
        <p:nvPicPr>
          <p:cNvPr id="16391" name="Picture 7" descr="D:\Works\Teach\Mobile Robot\Code\robotcourse\p11\step3.png"/>
          <p:cNvPicPr>
            <a:picLocks noChangeAspect="1" noChangeArrowheads="1"/>
          </p:cNvPicPr>
          <p:nvPr/>
        </p:nvPicPr>
        <p:blipFill rotWithShape="1">
          <a:blip r:embed="rId4">
            <a:extLst>
              <a:ext uri="{28A0092B-C50C-407E-A947-70E740481C1C}">
                <a14:useLocalDpi xmlns:a14="http://schemas.microsoft.com/office/drawing/2010/main" val="0"/>
              </a:ext>
            </a:extLst>
          </a:blip>
          <a:srcRect l="36674" r="33373" b="8884"/>
          <a:stretch/>
        </p:blipFill>
        <p:spPr bwMode="auto">
          <a:xfrm>
            <a:off x="4716016" y="764704"/>
            <a:ext cx="2164568" cy="4938449"/>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D:\Works\Teach\Mobile Robot\Code\robotcourse\p11\step4.png"/>
          <p:cNvPicPr>
            <a:picLocks noChangeAspect="1" noChangeArrowheads="1"/>
          </p:cNvPicPr>
          <p:nvPr/>
        </p:nvPicPr>
        <p:blipFill rotWithShape="1">
          <a:blip r:embed="rId5">
            <a:extLst>
              <a:ext uri="{28A0092B-C50C-407E-A947-70E740481C1C}">
                <a14:useLocalDpi xmlns:a14="http://schemas.microsoft.com/office/drawing/2010/main" val="0"/>
              </a:ext>
            </a:extLst>
          </a:blip>
          <a:srcRect l="36911" r="33236" b="8549"/>
          <a:stretch/>
        </p:blipFill>
        <p:spPr bwMode="auto">
          <a:xfrm>
            <a:off x="6909648" y="764704"/>
            <a:ext cx="2183832" cy="5017353"/>
          </a:xfrm>
          <a:prstGeom prst="rect">
            <a:avLst/>
          </a:prstGeom>
          <a:noFill/>
          <a:extLst>
            <a:ext uri="{909E8E84-426E-40DD-AFC4-6F175D3DCCD1}">
              <a14:hiddenFill xmlns:a14="http://schemas.microsoft.com/office/drawing/2010/main">
                <a:solidFill>
                  <a:srgbClr val="FFFFFF"/>
                </a:solidFill>
              </a14:hiddenFill>
            </a:ext>
          </a:extLst>
        </p:spPr>
      </p:pic>
      <p:sp>
        <p:nvSpPr>
          <p:cNvPr id="42" name="右箭头 41"/>
          <p:cNvSpPr/>
          <p:nvPr/>
        </p:nvSpPr>
        <p:spPr>
          <a:xfrm rot="5400000">
            <a:off x="363060" y="3212976"/>
            <a:ext cx="201622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3" name="右箭头 42"/>
          <p:cNvSpPr/>
          <p:nvPr/>
        </p:nvSpPr>
        <p:spPr>
          <a:xfrm rot="18534120">
            <a:off x="1143721" y="3306848"/>
            <a:ext cx="2599627"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4" name="右箭头 43"/>
          <p:cNvSpPr/>
          <p:nvPr/>
        </p:nvSpPr>
        <p:spPr>
          <a:xfrm rot="5400000">
            <a:off x="2501312" y="3365376"/>
            <a:ext cx="201622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5" name="右箭头 44"/>
          <p:cNvSpPr/>
          <p:nvPr/>
        </p:nvSpPr>
        <p:spPr>
          <a:xfrm rot="18534120">
            <a:off x="3416202" y="3365375"/>
            <a:ext cx="2599627"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6" name="右箭头 45"/>
          <p:cNvSpPr/>
          <p:nvPr/>
        </p:nvSpPr>
        <p:spPr>
          <a:xfrm rot="5400000">
            <a:off x="4724105" y="3505927"/>
            <a:ext cx="201622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7" name="右箭头 46"/>
          <p:cNvSpPr/>
          <p:nvPr/>
        </p:nvSpPr>
        <p:spPr>
          <a:xfrm rot="18534120">
            <a:off x="5504766" y="3505928"/>
            <a:ext cx="2599627"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8" name="右箭头 47"/>
          <p:cNvSpPr/>
          <p:nvPr/>
        </p:nvSpPr>
        <p:spPr>
          <a:xfrm rot="5400000">
            <a:off x="6993452" y="3658327"/>
            <a:ext cx="201622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9" name="圆角矩形 48"/>
          <p:cNvSpPr/>
          <p:nvPr/>
        </p:nvSpPr>
        <p:spPr>
          <a:xfrm>
            <a:off x="2897356" y="5831200"/>
            <a:ext cx="1224136" cy="4320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smtClean="0"/>
              <a:t>Move</a:t>
            </a:r>
            <a:endParaRPr lang="zh-CN" altLang="en-US" b="1" dirty="0"/>
          </a:p>
        </p:txBody>
      </p:sp>
      <p:sp>
        <p:nvSpPr>
          <p:cNvPr id="50" name="圆角矩形 49"/>
          <p:cNvSpPr/>
          <p:nvPr/>
        </p:nvSpPr>
        <p:spPr>
          <a:xfrm>
            <a:off x="5221774" y="5831200"/>
            <a:ext cx="1224136" cy="4320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smtClean="0"/>
              <a:t>Sense</a:t>
            </a:r>
            <a:endParaRPr lang="zh-CN" altLang="en-US" b="1" dirty="0"/>
          </a:p>
        </p:txBody>
      </p:sp>
      <p:cxnSp>
        <p:nvCxnSpPr>
          <p:cNvPr id="51" name="直接箭头连接符 50"/>
          <p:cNvCxnSpPr>
            <a:stCxn id="49" idx="3"/>
            <a:endCxn id="50" idx="1"/>
          </p:cNvCxnSpPr>
          <p:nvPr/>
        </p:nvCxnSpPr>
        <p:spPr>
          <a:xfrm>
            <a:off x="4121492" y="6047224"/>
            <a:ext cx="1100282"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52" name="肘形连接符 51"/>
          <p:cNvCxnSpPr>
            <a:stCxn id="50" idx="2"/>
            <a:endCxn id="49" idx="2"/>
          </p:cNvCxnSpPr>
          <p:nvPr/>
        </p:nvCxnSpPr>
        <p:spPr>
          <a:xfrm rot="5400000">
            <a:off x="4671633" y="5101039"/>
            <a:ext cx="12700" cy="2324418"/>
          </a:xfrm>
          <a:prstGeom prst="bentConnector3">
            <a:avLst>
              <a:gd name="adj1" fmla="val 1800000"/>
            </a:avLst>
          </a:prstGeom>
          <a:ln>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86609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500"/>
                                        <p:tgtEl>
                                          <p:spTgt spid="45"/>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up)">
                                      <p:cBhvr>
                                        <p:cTn id="23" dur="500"/>
                                        <p:tgtEl>
                                          <p:spTgt spid="4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up)">
                                      <p:cBhvr>
                                        <p:cTn id="3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D:\Works\Teach\Mobile Robot\Code\robotcourse\p11\step5.png"/>
          <p:cNvPicPr>
            <a:picLocks noChangeAspect="1" noChangeArrowheads="1"/>
          </p:cNvPicPr>
          <p:nvPr/>
        </p:nvPicPr>
        <p:blipFill rotWithShape="1">
          <a:blip r:embed="rId2">
            <a:extLst>
              <a:ext uri="{28A0092B-C50C-407E-A947-70E740481C1C}">
                <a14:useLocalDpi xmlns:a14="http://schemas.microsoft.com/office/drawing/2010/main" val="0"/>
              </a:ext>
            </a:extLst>
          </a:blip>
          <a:srcRect l="33317" r="33366" b="8107"/>
          <a:stretch/>
        </p:blipFill>
        <p:spPr bwMode="auto">
          <a:xfrm>
            <a:off x="251520" y="25582"/>
            <a:ext cx="3312368" cy="6851991"/>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3" descr="C:\Users\samuel\Downloads\1363869789_med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4077072"/>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211960" y="1265882"/>
            <a:ext cx="4572000" cy="2308324"/>
          </a:xfrm>
          <a:prstGeom prst="rect">
            <a:avLst/>
          </a:prstGeom>
        </p:spPr>
        <p:txBody>
          <a:bodyPr>
            <a:spAutoFit/>
          </a:bodyPr>
          <a:lstStyle/>
          <a:p>
            <a:r>
              <a:rPr lang="en-US" altLang="zh-CN" dirty="0"/>
              <a:t>The </a:t>
            </a:r>
            <a:r>
              <a:rPr lang="en-US" altLang="zh-CN" dirty="0" smtClean="0"/>
              <a:t>Posterior:</a:t>
            </a:r>
            <a:endParaRPr lang="en-US" altLang="zh-CN" dirty="0"/>
          </a:p>
          <a:p>
            <a:r>
              <a:rPr lang="en-US" altLang="zh-CN" dirty="0"/>
              <a:t>    0.0111    0.0246    0.0680    0.0447    0.0247</a:t>
            </a:r>
          </a:p>
          <a:p>
            <a:r>
              <a:rPr lang="en-US" altLang="zh-CN" dirty="0"/>
              <a:t>    0.0072    0.0102    0.0870    0.0799    0.0094</a:t>
            </a:r>
          </a:p>
          <a:p>
            <a:r>
              <a:rPr lang="en-US" altLang="zh-CN" dirty="0"/>
              <a:t>    0.0074    0.0089    0.1127    0.3535    0.0407</a:t>
            </a:r>
          </a:p>
          <a:p>
            <a:r>
              <a:rPr lang="en-US" altLang="zh-CN" dirty="0"/>
              <a:t>    0.0091    0.0072    0.0143    0.0431    0.0364</a:t>
            </a:r>
          </a:p>
          <a:p>
            <a:endParaRPr lang="en-US" altLang="zh-CN" dirty="0"/>
          </a:p>
          <a:p>
            <a:r>
              <a:rPr lang="en-US" altLang="zh-CN" dirty="0"/>
              <a:t>The largest probability 0.3535 occurs at cell (3, 4)</a:t>
            </a:r>
            <a:endParaRPr lang="zh-CN" altLang="en-US" dirty="0"/>
          </a:p>
        </p:txBody>
      </p:sp>
      <p:sp>
        <p:nvSpPr>
          <p:cNvPr id="26" name="圆角矩形 25"/>
          <p:cNvSpPr/>
          <p:nvPr/>
        </p:nvSpPr>
        <p:spPr>
          <a:xfrm>
            <a:off x="4085692" y="1196752"/>
            <a:ext cx="4698268" cy="2448272"/>
          </a:xfrm>
          <a:prstGeom prst="roundRect">
            <a:avLst>
              <a:gd name="adj" fmla="val 9972"/>
            </a:avLst>
          </a:prstGeom>
          <a:noFill/>
          <a:ln w="508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22540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anim calcmode="lin" valueType="num">
                                      <p:cBhvr additive="base">
                                        <p:cTn id="7" dur="700" fill="hold"/>
                                        <p:tgtEl>
                                          <p:spTgt spid="17411"/>
                                        </p:tgtEl>
                                        <p:attrNameLst>
                                          <p:attrName>ppt_x</p:attrName>
                                        </p:attrNameLst>
                                      </p:cBhvr>
                                      <p:tavLst>
                                        <p:tav tm="0">
                                          <p:val>
                                            <p:strVal val="0-#ppt_w/2"/>
                                          </p:val>
                                        </p:tav>
                                        <p:tav tm="100000">
                                          <p:val>
                                            <p:strVal val="#ppt_x"/>
                                          </p:val>
                                        </p:tav>
                                      </p:tavLst>
                                    </p:anim>
                                    <p:anim calcmode="lin" valueType="num">
                                      <p:cBhvr additive="base">
                                        <p:cTn id="8" dur="700" fill="hold"/>
                                        <p:tgtEl>
                                          <p:spTgt spid="174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D:\Works\Teach\Mobile Robot\Code\robotcourse\p11\entr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40" y="1419375"/>
            <a:ext cx="7291327" cy="5468495"/>
          </a:xfrm>
          <a:prstGeom prst="rect">
            <a:avLst/>
          </a:prstGeom>
          <a:noFill/>
          <a:extLst>
            <a:ext uri="{909E8E84-426E-40DD-AFC4-6F175D3DCCD1}">
              <a14:hiddenFill xmlns:a14="http://schemas.microsoft.com/office/drawing/2010/main">
                <a:solidFill>
                  <a:srgbClr val="FFFFFF"/>
                </a:solidFill>
              </a14:hiddenFill>
            </a:ext>
          </a:extLst>
        </p:spPr>
      </p:pic>
      <p:sp>
        <p:nvSpPr>
          <p:cNvPr id="18" name="圆角矩形 17"/>
          <p:cNvSpPr/>
          <p:nvPr/>
        </p:nvSpPr>
        <p:spPr>
          <a:xfrm>
            <a:off x="6734809" y="2132856"/>
            <a:ext cx="2157671" cy="1228827"/>
          </a:xfrm>
          <a:prstGeom prst="roundRect">
            <a:avLst/>
          </a:prstGeom>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aphicFrame>
        <p:nvGraphicFramePr>
          <p:cNvPr id="20" name="图示 19"/>
          <p:cNvGraphicFramePr/>
          <p:nvPr>
            <p:extLst>
              <p:ext uri="{D42A27DB-BD31-4B8C-83A1-F6EECF244321}">
                <p14:modId xmlns:p14="http://schemas.microsoft.com/office/powerpoint/2010/main" val="3109854441"/>
              </p:ext>
            </p:extLst>
          </p:nvPr>
        </p:nvGraphicFramePr>
        <p:xfrm>
          <a:off x="2917170" y="404664"/>
          <a:ext cx="1930200" cy="1293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1" name="图示 20"/>
          <p:cNvGraphicFramePr/>
          <p:nvPr>
            <p:extLst>
              <p:ext uri="{D42A27DB-BD31-4B8C-83A1-F6EECF244321}">
                <p14:modId xmlns:p14="http://schemas.microsoft.com/office/powerpoint/2010/main" val="2235861239"/>
              </p:ext>
            </p:extLst>
          </p:nvPr>
        </p:nvGraphicFramePr>
        <p:xfrm>
          <a:off x="5053652" y="370722"/>
          <a:ext cx="1930200" cy="12938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2" name="虚尾箭头 21"/>
          <p:cNvSpPr/>
          <p:nvPr/>
        </p:nvSpPr>
        <p:spPr>
          <a:xfrm rot="16200000">
            <a:off x="4347989" y="861131"/>
            <a:ext cx="860235" cy="313005"/>
          </a:xfrm>
          <a:prstGeom prst="strip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3" name="虚尾箭头 22"/>
          <p:cNvSpPr/>
          <p:nvPr/>
        </p:nvSpPr>
        <p:spPr>
          <a:xfrm rot="5400000">
            <a:off x="6148189" y="861131"/>
            <a:ext cx="860235" cy="313005"/>
          </a:xfrm>
          <a:prstGeom prst="strip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aphicFrame>
        <p:nvGraphicFramePr>
          <p:cNvPr id="24" name="图示 23"/>
          <p:cNvGraphicFramePr/>
          <p:nvPr>
            <p:extLst>
              <p:ext uri="{D42A27DB-BD31-4B8C-83A1-F6EECF244321}">
                <p14:modId xmlns:p14="http://schemas.microsoft.com/office/powerpoint/2010/main" val="3082750778"/>
              </p:ext>
            </p:extLst>
          </p:nvPr>
        </p:nvGraphicFramePr>
        <p:xfrm>
          <a:off x="6853060" y="370722"/>
          <a:ext cx="1930200" cy="129382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5" name="虚尾箭头 24"/>
          <p:cNvSpPr/>
          <p:nvPr/>
        </p:nvSpPr>
        <p:spPr>
          <a:xfrm rot="16200000">
            <a:off x="7948389" y="861130"/>
            <a:ext cx="860235" cy="313005"/>
          </a:xfrm>
          <a:prstGeom prst="strip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3" name="直接箭头连接符 2"/>
          <p:cNvCxnSpPr/>
          <p:nvPr/>
        </p:nvCxnSpPr>
        <p:spPr>
          <a:xfrm>
            <a:off x="2471106" y="2767785"/>
            <a:ext cx="0" cy="32922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5" name="直接箭头连接符 34"/>
          <p:cNvCxnSpPr/>
          <p:nvPr/>
        </p:nvCxnSpPr>
        <p:spPr>
          <a:xfrm flipV="1">
            <a:off x="2555775" y="3021996"/>
            <a:ext cx="864097" cy="9945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9" name="直接箭头连接符 38"/>
          <p:cNvCxnSpPr/>
          <p:nvPr/>
        </p:nvCxnSpPr>
        <p:spPr>
          <a:xfrm>
            <a:off x="3419872" y="3097010"/>
            <a:ext cx="0" cy="52934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1" name="直接箭头连接符 40"/>
          <p:cNvCxnSpPr/>
          <p:nvPr/>
        </p:nvCxnSpPr>
        <p:spPr>
          <a:xfrm flipV="1">
            <a:off x="3446615" y="3495459"/>
            <a:ext cx="792088" cy="220832"/>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53" name="直接箭头连接符 52"/>
          <p:cNvCxnSpPr/>
          <p:nvPr/>
        </p:nvCxnSpPr>
        <p:spPr>
          <a:xfrm>
            <a:off x="4355976" y="3544609"/>
            <a:ext cx="0" cy="71099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54" name="直接箭头连接符 53"/>
          <p:cNvCxnSpPr/>
          <p:nvPr/>
        </p:nvCxnSpPr>
        <p:spPr>
          <a:xfrm flipV="1">
            <a:off x="4487330" y="4151900"/>
            <a:ext cx="720080" cy="14513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55" name="直接箭头连接符 54"/>
          <p:cNvCxnSpPr/>
          <p:nvPr/>
        </p:nvCxnSpPr>
        <p:spPr>
          <a:xfrm>
            <a:off x="5297220" y="4297038"/>
            <a:ext cx="0" cy="84815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56" name="直接箭头连接符 55"/>
          <p:cNvCxnSpPr/>
          <p:nvPr/>
        </p:nvCxnSpPr>
        <p:spPr>
          <a:xfrm flipV="1">
            <a:off x="5463062" y="4662259"/>
            <a:ext cx="720080" cy="42407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57" name="直接箭头连接符 56"/>
          <p:cNvCxnSpPr/>
          <p:nvPr/>
        </p:nvCxnSpPr>
        <p:spPr>
          <a:xfrm>
            <a:off x="6216920" y="4874297"/>
            <a:ext cx="0" cy="84815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nvGrpSpPr>
          <p:cNvPr id="17" name="组合 16"/>
          <p:cNvGrpSpPr/>
          <p:nvPr/>
        </p:nvGrpSpPr>
        <p:grpSpPr>
          <a:xfrm>
            <a:off x="6922150" y="2245025"/>
            <a:ext cx="1748924" cy="1007618"/>
            <a:chOff x="6922150" y="2245025"/>
            <a:chExt cx="1748924" cy="1007618"/>
          </a:xfrm>
        </p:grpSpPr>
        <p:sp>
          <p:nvSpPr>
            <p:cNvPr id="29" name="TextBox 28"/>
            <p:cNvSpPr txBox="1"/>
            <p:nvPr/>
          </p:nvSpPr>
          <p:spPr>
            <a:xfrm>
              <a:off x="6922150" y="2245025"/>
              <a:ext cx="1414837" cy="523220"/>
            </a:xfrm>
            <a:prstGeom prst="rect">
              <a:avLst/>
            </a:prstGeom>
            <a:noFill/>
          </p:spPr>
          <p:txBody>
            <a:bodyPr wrap="square" rtlCol="0">
              <a:spAutoFit/>
            </a:bodyPr>
            <a:lstStyle/>
            <a:p>
              <a:r>
                <a:rPr lang="en-US" altLang="zh-CN" sz="2800" b="1" dirty="0" smtClean="0">
                  <a:solidFill>
                    <a:schemeClr val="accent6">
                      <a:lumMod val="75000"/>
                    </a:schemeClr>
                  </a:solidFill>
                  <a:effectLst>
                    <a:outerShdw blurRad="38100" dist="38100" dir="2700000" algn="tl">
                      <a:srgbClr val="000000">
                        <a:alpha val="43137"/>
                      </a:srgbClr>
                    </a:outerShdw>
                  </a:effectLst>
                </a:rPr>
                <a:t>Update</a:t>
              </a:r>
              <a:endParaRPr lang="zh-CN" altLang="en-US" sz="2800" b="1" dirty="0">
                <a:solidFill>
                  <a:schemeClr val="accent6">
                    <a:lumMod val="75000"/>
                  </a:schemeClr>
                </a:solidFill>
                <a:effectLst>
                  <a:outerShdw blurRad="38100" dist="38100" dir="2700000" algn="tl">
                    <a:srgbClr val="000000">
                      <a:alpha val="43137"/>
                    </a:srgbClr>
                  </a:outerShdw>
                </a:effectLst>
              </a:endParaRPr>
            </a:p>
          </p:txBody>
        </p:sp>
        <p:cxnSp>
          <p:nvCxnSpPr>
            <p:cNvPr id="58" name="直接箭头连接符 57"/>
            <p:cNvCxnSpPr/>
            <p:nvPr/>
          </p:nvCxnSpPr>
          <p:spPr>
            <a:xfrm>
              <a:off x="8456875" y="2342022"/>
              <a:ext cx="0" cy="32922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59" name="直接箭头连接符 58"/>
            <p:cNvCxnSpPr/>
            <p:nvPr/>
          </p:nvCxnSpPr>
          <p:spPr>
            <a:xfrm>
              <a:off x="8275030" y="3001695"/>
              <a:ext cx="396044"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60" name="TextBox 59"/>
            <p:cNvSpPr txBox="1"/>
            <p:nvPr/>
          </p:nvSpPr>
          <p:spPr>
            <a:xfrm>
              <a:off x="6922150" y="2729423"/>
              <a:ext cx="1414837" cy="523220"/>
            </a:xfrm>
            <a:prstGeom prst="rect">
              <a:avLst/>
            </a:prstGeom>
            <a:noFill/>
          </p:spPr>
          <p:txBody>
            <a:bodyPr wrap="square" rtlCol="0">
              <a:spAutoFit/>
            </a:bodyPr>
            <a:lstStyle/>
            <a:p>
              <a:r>
                <a:rPr lang="en-US" altLang="zh-CN" sz="2800" b="1" dirty="0" smtClean="0">
                  <a:solidFill>
                    <a:srgbClr val="00B050"/>
                  </a:solidFill>
                  <a:effectLst>
                    <a:outerShdw blurRad="38100" dist="38100" dir="2700000" algn="tl">
                      <a:srgbClr val="000000">
                        <a:alpha val="43137"/>
                      </a:srgbClr>
                    </a:outerShdw>
                  </a:effectLst>
                </a:rPr>
                <a:t>Predict</a:t>
              </a:r>
              <a:endParaRPr lang="zh-CN" altLang="en-US" sz="2800" b="1" dirty="0">
                <a:solidFill>
                  <a:srgbClr val="00B050"/>
                </a:solidFill>
                <a:effectLst>
                  <a:outerShdw blurRad="38100" dist="38100" dir="2700000" algn="tl">
                    <a:srgbClr val="000000">
                      <a:alpha val="43137"/>
                    </a:srgbClr>
                  </a:outerShdw>
                </a:effectLst>
              </a:endParaRPr>
            </a:p>
          </p:txBody>
        </p:sp>
      </p:grpSp>
      <p:sp>
        <p:nvSpPr>
          <p:cNvPr id="61" name="三十二角星 60"/>
          <p:cNvSpPr/>
          <p:nvPr/>
        </p:nvSpPr>
        <p:spPr>
          <a:xfrm>
            <a:off x="6922150" y="4434259"/>
            <a:ext cx="1979712"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P11</a:t>
            </a:r>
            <a:endParaRPr lang="zh-CN" altLang="en-US" sz="4400" b="1" dirty="0"/>
          </a:p>
        </p:txBody>
      </p:sp>
    </p:spTree>
    <p:extLst>
      <p:ext uri="{BB962C8B-B14F-4D97-AF65-F5344CB8AC3E}">
        <p14:creationId xmlns:p14="http://schemas.microsoft.com/office/powerpoint/2010/main" val="24723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500"/>
                                        <p:tgtEl>
                                          <p:spTgt spid="3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left)">
                                      <p:cBhvr>
                                        <p:cTn id="19" dur="500"/>
                                        <p:tgtEl>
                                          <p:spTgt spid="4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up)">
                                      <p:cBhvr>
                                        <p:cTn id="23" dur="500"/>
                                        <p:tgtEl>
                                          <p:spTgt spid="5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left)">
                                      <p:cBhvr>
                                        <p:cTn id="27" dur="500"/>
                                        <p:tgtEl>
                                          <p:spTgt spid="54"/>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up)">
                                      <p:cBhvr>
                                        <p:cTn id="31" dur="500"/>
                                        <p:tgtEl>
                                          <p:spTgt spid="55"/>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up)">
                                      <p:cBhvr>
                                        <p:cTn id="39" dur="500"/>
                                        <p:tgtEl>
                                          <p:spTgt spid="5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1"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三十二角星 25"/>
          <p:cNvSpPr/>
          <p:nvPr/>
        </p:nvSpPr>
        <p:spPr>
          <a:xfrm>
            <a:off x="6922150" y="4434259"/>
            <a:ext cx="1979712"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P11</a:t>
            </a:r>
            <a:endParaRPr lang="zh-CN" altLang="en-US" sz="4400" b="1" dirty="0"/>
          </a:p>
        </p:txBody>
      </p:sp>
      <p:sp>
        <p:nvSpPr>
          <p:cNvPr id="5" name="矩形 4"/>
          <p:cNvSpPr/>
          <p:nvPr/>
        </p:nvSpPr>
        <p:spPr>
          <a:xfrm>
            <a:off x="331758" y="404664"/>
            <a:ext cx="9144000" cy="6247864"/>
          </a:xfrm>
          <a:prstGeom prst="rect">
            <a:avLst/>
          </a:prstGeom>
        </p:spPr>
        <p:txBody>
          <a:bodyPr wrap="square">
            <a:spAutoFit/>
          </a:bodyPr>
          <a:lstStyle/>
          <a:p>
            <a:r>
              <a:rPr lang="en-US" altLang="zh-CN" sz="1600" dirty="0" err="1">
                <a:solidFill>
                  <a:srgbClr val="000000"/>
                </a:solidFill>
                <a:latin typeface="Courier New"/>
              </a:rPr>
              <a:t>pMoveCorrect</a:t>
            </a:r>
            <a:r>
              <a:rPr lang="en-US" altLang="zh-CN" sz="1600" dirty="0">
                <a:solidFill>
                  <a:srgbClr val="000000"/>
                </a:solidFill>
                <a:latin typeface="Courier New"/>
              </a:rPr>
              <a:t> = 0.8;</a:t>
            </a:r>
          </a:p>
          <a:p>
            <a:r>
              <a:rPr lang="en-US" altLang="zh-CN" sz="1600" dirty="0" err="1">
                <a:solidFill>
                  <a:srgbClr val="000000"/>
                </a:solidFill>
                <a:latin typeface="Courier New"/>
              </a:rPr>
              <a:t>pSenseCorrect</a:t>
            </a:r>
            <a:r>
              <a:rPr lang="en-US" altLang="zh-CN" sz="1600" dirty="0">
                <a:solidFill>
                  <a:srgbClr val="000000"/>
                </a:solidFill>
                <a:latin typeface="Courier New"/>
              </a:rPr>
              <a:t> = 0.7;</a:t>
            </a:r>
          </a:p>
          <a:p>
            <a:r>
              <a:rPr lang="en-US" altLang="zh-CN" sz="1600" dirty="0" err="1">
                <a:solidFill>
                  <a:srgbClr val="000000"/>
                </a:solidFill>
                <a:latin typeface="Courier New"/>
              </a:rPr>
              <a:t>compEntropy</a:t>
            </a:r>
            <a:r>
              <a:rPr lang="en-US" altLang="zh-CN" sz="1600" dirty="0">
                <a:solidFill>
                  <a:srgbClr val="000000"/>
                </a:solidFill>
                <a:latin typeface="Courier New"/>
              </a:rPr>
              <a:t> = inline(</a:t>
            </a:r>
            <a:r>
              <a:rPr lang="en-US" altLang="zh-CN" sz="1600" dirty="0">
                <a:solidFill>
                  <a:srgbClr val="A020F0"/>
                </a:solidFill>
                <a:latin typeface="Courier New"/>
              </a:rPr>
              <a:t>'-sum(sum(p .* log2(p)))'</a:t>
            </a:r>
            <a:r>
              <a:rPr lang="en-US" altLang="zh-CN" sz="1600" dirty="0">
                <a:solidFill>
                  <a:srgbClr val="000000"/>
                </a:solidFill>
                <a:latin typeface="Courier New"/>
              </a:rPr>
              <a:t>); </a:t>
            </a:r>
            <a:r>
              <a:rPr lang="en-US" altLang="zh-CN" sz="1600" dirty="0">
                <a:solidFill>
                  <a:srgbClr val="228B22"/>
                </a:solidFill>
                <a:latin typeface="Courier New"/>
              </a:rPr>
              <a:t>% Inline function</a:t>
            </a:r>
          </a:p>
          <a:p>
            <a:r>
              <a:rPr lang="en-US" altLang="zh-CN" sz="1600" dirty="0" smtClean="0">
                <a:solidFill>
                  <a:srgbClr val="000000"/>
                </a:solidFill>
                <a:latin typeface="Courier New"/>
              </a:rPr>
              <a:t>p </a:t>
            </a:r>
            <a:r>
              <a:rPr lang="en-US" altLang="zh-CN" sz="1600" dirty="0">
                <a:solidFill>
                  <a:srgbClr val="000000"/>
                </a:solidFill>
                <a:latin typeface="Courier New"/>
              </a:rPr>
              <a:t>= 1 / (</a:t>
            </a:r>
            <a:r>
              <a:rPr lang="en-US" altLang="zh-CN" sz="1600" dirty="0" err="1">
                <a:solidFill>
                  <a:srgbClr val="000000"/>
                </a:solidFill>
                <a:latin typeface="Courier New"/>
              </a:rPr>
              <a:t>nRow</a:t>
            </a:r>
            <a:r>
              <a:rPr lang="en-US" altLang="zh-CN" sz="1600" dirty="0">
                <a:solidFill>
                  <a:srgbClr val="000000"/>
                </a:solidFill>
                <a:latin typeface="Courier New"/>
              </a:rPr>
              <a:t> * </a:t>
            </a:r>
            <a:r>
              <a:rPr lang="en-US" altLang="zh-CN" sz="1600" dirty="0" err="1" smtClean="0">
                <a:solidFill>
                  <a:srgbClr val="000000"/>
                </a:solidFill>
                <a:latin typeface="Courier New"/>
              </a:rPr>
              <a:t>nCol</a:t>
            </a:r>
            <a:r>
              <a:rPr lang="en-US" altLang="zh-CN" sz="1600" dirty="0" smtClean="0">
                <a:solidFill>
                  <a:srgbClr val="000000"/>
                </a:solidFill>
                <a:latin typeface="Courier New"/>
              </a:rPr>
              <a:t> - 1) </a:t>
            </a:r>
            <a:r>
              <a:rPr lang="en-US" altLang="zh-CN" sz="1600" dirty="0">
                <a:solidFill>
                  <a:srgbClr val="000000"/>
                </a:solidFill>
                <a:latin typeface="Courier New"/>
              </a:rPr>
              <a:t>* ones(</a:t>
            </a:r>
            <a:r>
              <a:rPr lang="en-US" altLang="zh-CN" sz="1600" dirty="0" err="1">
                <a:solidFill>
                  <a:srgbClr val="000000"/>
                </a:solidFill>
                <a:latin typeface="Courier New"/>
              </a:rPr>
              <a:t>nRow</a:t>
            </a:r>
            <a:r>
              <a:rPr lang="en-US" altLang="zh-CN" sz="1600" dirty="0">
                <a:solidFill>
                  <a:srgbClr val="000000"/>
                </a:solidFill>
                <a:latin typeface="Courier New"/>
              </a:rPr>
              <a:t>, </a:t>
            </a:r>
            <a:r>
              <a:rPr lang="en-US" altLang="zh-CN" sz="1600" dirty="0" err="1">
                <a:solidFill>
                  <a:srgbClr val="000000"/>
                </a:solidFill>
                <a:latin typeface="Courier New"/>
              </a:rPr>
              <a:t>nCol</a:t>
            </a:r>
            <a:r>
              <a:rPr lang="en-US" altLang="zh-CN" sz="1600" dirty="0">
                <a:solidFill>
                  <a:srgbClr val="000000"/>
                </a:solidFill>
                <a:latin typeface="Courier New"/>
              </a:rPr>
              <a:t>);        </a:t>
            </a:r>
            <a:r>
              <a:rPr lang="en-US" altLang="zh-CN" sz="1600" dirty="0">
                <a:solidFill>
                  <a:srgbClr val="228B22"/>
                </a:solidFill>
                <a:latin typeface="Courier New"/>
              </a:rPr>
              <a:t>% Prior</a:t>
            </a:r>
          </a:p>
          <a:p>
            <a:r>
              <a:rPr lang="en-US" altLang="zh-CN" sz="1600" dirty="0">
                <a:solidFill>
                  <a:srgbClr val="228B22"/>
                </a:solidFill>
                <a:latin typeface="Courier New"/>
              </a:rPr>
              <a:t>%% </a:t>
            </a:r>
            <a:r>
              <a:rPr lang="en-US" altLang="zh-CN" sz="1600" dirty="0" err="1">
                <a:solidFill>
                  <a:srgbClr val="228B22"/>
                </a:solidFill>
                <a:latin typeface="Courier New"/>
              </a:rPr>
              <a:t>Fisrt</a:t>
            </a:r>
            <a:r>
              <a:rPr lang="en-US" altLang="zh-CN" sz="1600" dirty="0">
                <a:solidFill>
                  <a:srgbClr val="228B22"/>
                </a:solidFill>
                <a:latin typeface="Courier New"/>
              </a:rPr>
              <a:t> configuration</a:t>
            </a:r>
          </a:p>
          <a:p>
            <a:r>
              <a:rPr lang="en-US" altLang="zh-CN" sz="1600" dirty="0">
                <a:solidFill>
                  <a:srgbClr val="000000"/>
                </a:solidFill>
                <a:latin typeface="Courier New"/>
              </a:rPr>
              <a:t>motions = {stop, right, down, down, right};</a:t>
            </a:r>
          </a:p>
          <a:p>
            <a:r>
              <a:rPr lang="en-US" altLang="zh-CN" sz="1600" dirty="0">
                <a:solidFill>
                  <a:srgbClr val="000000"/>
                </a:solidFill>
                <a:latin typeface="Courier New"/>
              </a:rPr>
              <a:t>measurements = {</a:t>
            </a:r>
            <a:r>
              <a:rPr lang="en-US" altLang="zh-CN" sz="1600" dirty="0">
                <a:solidFill>
                  <a:srgbClr val="A020F0"/>
                </a:solidFill>
                <a:latin typeface="Courier New"/>
              </a:rPr>
              <a:t>'green'</a:t>
            </a:r>
            <a:r>
              <a:rPr lang="en-US" altLang="zh-CN" sz="1600" dirty="0">
                <a:solidFill>
                  <a:srgbClr val="000000"/>
                </a:solidFill>
                <a:latin typeface="Courier New"/>
              </a:rPr>
              <a:t>, </a:t>
            </a:r>
            <a:r>
              <a:rPr lang="en-US" altLang="zh-CN" sz="1600" dirty="0">
                <a:solidFill>
                  <a:srgbClr val="A020F0"/>
                </a:solidFill>
                <a:latin typeface="Courier New"/>
              </a:rPr>
              <a:t>'green'</a:t>
            </a:r>
            <a:r>
              <a:rPr lang="en-US" altLang="zh-CN" sz="1600" dirty="0">
                <a:solidFill>
                  <a:srgbClr val="000000"/>
                </a:solidFill>
                <a:latin typeface="Courier New"/>
              </a:rPr>
              <a:t>, </a:t>
            </a:r>
            <a:r>
              <a:rPr lang="en-US" altLang="zh-CN" sz="1600" dirty="0">
                <a:solidFill>
                  <a:srgbClr val="A020F0"/>
                </a:solidFill>
                <a:latin typeface="Courier New"/>
              </a:rPr>
              <a:t>'green'</a:t>
            </a:r>
            <a:r>
              <a:rPr lang="en-US" altLang="zh-CN" sz="1600" dirty="0">
                <a:solidFill>
                  <a:srgbClr val="000000"/>
                </a:solidFill>
                <a:latin typeface="Courier New"/>
              </a:rPr>
              <a:t> ,</a:t>
            </a:r>
            <a:r>
              <a:rPr lang="en-US" altLang="zh-CN" sz="1600" dirty="0">
                <a:solidFill>
                  <a:srgbClr val="A020F0"/>
                </a:solidFill>
                <a:latin typeface="Courier New"/>
              </a:rPr>
              <a:t>'green'</a:t>
            </a:r>
            <a:r>
              <a:rPr lang="en-US" altLang="zh-CN" sz="1600" dirty="0">
                <a:solidFill>
                  <a:srgbClr val="000000"/>
                </a:solidFill>
                <a:latin typeface="Courier New"/>
              </a:rPr>
              <a:t>, </a:t>
            </a:r>
            <a:r>
              <a:rPr lang="en-US" altLang="zh-CN" sz="1600" dirty="0">
                <a:solidFill>
                  <a:srgbClr val="A020F0"/>
                </a:solidFill>
                <a:latin typeface="Courier New"/>
              </a:rPr>
              <a:t>'green'</a:t>
            </a:r>
            <a:r>
              <a:rPr lang="en-US" altLang="zh-CN" sz="1600" dirty="0">
                <a:solidFill>
                  <a:srgbClr val="000000"/>
                </a:solidFill>
                <a:latin typeface="Courier New"/>
              </a:rPr>
              <a:t>};</a:t>
            </a:r>
          </a:p>
          <a:p>
            <a:r>
              <a:rPr lang="en-US" altLang="zh-CN" sz="1600" dirty="0" smtClean="0">
                <a:solidFill>
                  <a:srgbClr val="228B22"/>
                </a:solidFill>
                <a:latin typeface="Courier New"/>
              </a:rPr>
              <a:t>%% </a:t>
            </a:r>
            <a:r>
              <a:rPr lang="en-US" altLang="zh-CN" sz="1600" dirty="0">
                <a:solidFill>
                  <a:srgbClr val="228B22"/>
                </a:solidFill>
                <a:latin typeface="Courier New"/>
              </a:rPr>
              <a:t>Check the size</a:t>
            </a:r>
          </a:p>
          <a:p>
            <a:r>
              <a:rPr lang="en-US" altLang="zh-CN" sz="1600" dirty="0">
                <a:solidFill>
                  <a:srgbClr val="0000FF"/>
                </a:solidFill>
                <a:latin typeface="Courier New"/>
              </a:rPr>
              <a:t>if</a:t>
            </a:r>
            <a:r>
              <a:rPr lang="en-US" altLang="zh-CN" sz="1600" dirty="0">
                <a:solidFill>
                  <a:srgbClr val="000000"/>
                </a:solidFill>
                <a:latin typeface="Courier New"/>
              </a:rPr>
              <a:t> length(motions) ~= length(measurements)</a:t>
            </a:r>
          </a:p>
          <a:p>
            <a:r>
              <a:rPr lang="en-US" altLang="zh-CN" sz="1600" dirty="0">
                <a:solidFill>
                  <a:srgbClr val="000000"/>
                </a:solidFill>
                <a:latin typeface="Courier New"/>
              </a:rPr>
              <a:t>    error(</a:t>
            </a:r>
            <a:r>
              <a:rPr lang="en-US" altLang="zh-CN" sz="1600" dirty="0">
                <a:solidFill>
                  <a:srgbClr val="A020F0"/>
                </a:solidFill>
                <a:latin typeface="Courier New"/>
              </a:rPr>
              <a:t>'The variable ''motions'' should be of the same size as ''measurements''!'</a:t>
            </a:r>
            <a:r>
              <a:rPr lang="en-US" altLang="zh-CN" sz="1600" dirty="0">
                <a:solidFill>
                  <a:srgbClr val="000000"/>
                </a:solidFill>
                <a:latin typeface="Courier New"/>
              </a:rPr>
              <a:t>);</a:t>
            </a:r>
          </a:p>
          <a:p>
            <a:r>
              <a:rPr lang="en-US" altLang="zh-CN" sz="1600" dirty="0">
                <a:solidFill>
                  <a:srgbClr val="0000FF"/>
                </a:solidFill>
                <a:latin typeface="Courier New"/>
              </a:rPr>
              <a:t>end</a:t>
            </a:r>
          </a:p>
          <a:p>
            <a:r>
              <a:rPr lang="en-US" altLang="zh-CN" sz="1600" dirty="0">
                <a:solidFill>
                  <a:srgbClr val="000000"/>
                </a:solidFill>
                <a:latin typeface="Courier New"/>
              </a:rPr>
              <a:t>entropy = zeros(2, length(motions));</a:t>
            </a:r>
          </a:p>
          <a:p>
            <a:r>
              <a:rPr lang="en-US" altLang="zh-CN" sz="1600" dirty="0">
                <a:solidFill>
                  <a:srgbClr val="228B22"/>
                </a:solidFill>
                <a:latin typeface="Courier New"/>
              </a:rPr>
              <a:t>%% The main loop</a:t>
            </a:r>
          </a:p>
          <a:p>
            <a:r>
              <a:rPr lang="en-US" altLang="zh-CN" sz="1600" dirty="0">
                <a:solidFill>
                  <a:srgbClr val="0000FF"/>
                </a:solidFill>
                <a:latin typeface="Courier New"/>
              </a:rPr>
              <a:t>for</a:t>
            </a:r>
            <a:r>
              <a:rPr lang="en-US" altLang="zh-CN" sz="1600" dirty="0">
                <a:solidFill>
                  <a:srgbClr val="000000"/>
                </a:solidFill>
                <a:latin typeface="Courier New"/>
              </a:rPr>
              <a:t> </a:t>
            </a:r>
            <a:r>
              <a:rPr lang="en-US" altLang="zh-CN" sz="1600" dirty="0" err="1">
                <a:solidFill>
                  <a:srgbClr val="000000"/>
                </a:solidFill>
                <a:latin typeface="Courier New"/>
              </a:rPr>
              <a:t>i</a:t>
            </a:r>
            <a:r>
              <a:rPr lang="en-US" altLang="zh-CN" sz="1600" dirty="0">
                <a:solidFill>
                  <a:srgbClr val="000000"/>
                </a:solidFill>
                <a:latin typeface="Courier New"/>
              </a:rPr>
              <a:t> = 1 : length(motions)</a:t>
            </a:r>
          </a:p>
          <a:p>
            <a:r>
              <a:rPr lang="en-US" altLang="zh-CN" sz="1600" dirty="0">
                <a:solidFill>
                  <a:srgbClr val="000000"/>
                </a:solidFill>
                <a:latin typeface="Courier New"/>
              </a:rPr>
              <a:t>    p = move(p, cell2mat(motions(</a:t>
            </a:r>
            <a:r>
              <a:rPr lang="en-US" altLang="zh-CN" sz="1600" dirty="0" err="1">
                <a:solidFill>
                  <a:srgbClr val="000000"/>
                </a:solidFill>
                <a:latin typeface="Courier New"/>
              </a:rPr>
              <a:t>i</a:t>
            </a:r>
            <a:r>
              <a:rPr lang="en-US" altLang="zh-CN" sz="1600" dirty="0">
                <a:solidFill>
                  <a:srgbClr val="000000"/>
                </a:solidFill>
                <a:latin typeface="Courier New"/>
              </a:rPr>
              <a:t>)), </a:t>
            </a:r>
            <a:r>
              <a:rPr lang="en-US" altLang="zh-CN" sz="1600" dirty="0" err="1">
                <a:solidFill>
                  <a:srgbClr val="000000"/>
                </a:solidFill>
                <a:latin typeface="Courier New"/>
              </a:rPr>
              <a:t>pMoveCorrect</a:t>
            </a:r>
            <a:r>
              <a:rPr lang="en-US" altLang="zh-CN" sz="1600" dirty="0">
                <a:solidFill>
                  <a:srgbClr val="000000"/>
                </a:solidFill>
                <a:latin typeface="Courier New"/>
              </a:rPr>
              <a:t>);</a:t>
            </a:r>
          </a:p>
          <a:p>
            <a:r>
              <a:rPr lang="en-US" altLang="zh-CN" sz="1600" dirty="0">
                <a:solidFill>
                  <a:srgbClr val="000000"/>
                </a:solidFill>
                <a:latin typeface="Courier New"/>
              </a:rPr>
              <a:t>    p0 = p;</a:t>
            </a:r>
          </a:p>
          <a:p>
            <a:r>
              <a:rPr lang="en-US" altLang="zh-CN" sz="1600" dirty="0">
                <a:solidFill>
                  <a:srgbClr val="000000"/>
                </a:solidFill>
                <a:latin typeface="Courier New"/>
              </a:rPr>
              <a:t>    p = sense(p, cell2mat(measurements(</a:t>
            </a:r>
            <a:r>
              <a:rPr lang="en-US" altLang="zh-CN" sz="1600" dirty="0" err="1">
                <a:solidFill>
                  <a:srgbClr val="000000"/>
                </a:solidFill>
                <a:latin typeface="Courier New"/>
              </a:rPr>
              <a:t>i</a:t>
            </a:r>
            <a:r>
              <a:rPr lang="en-US" altLang="zh-CN" sz="1600" dirty="0">
                <a:solidFill>
                  <a:srgbClr val="000000"/>
                </a:solidFill>
                <a:latin typeface="Courier New"/>
              </a:rPr>
              <a:t>)), world, </a:t>
            </a:r>
            <a:r>
              <a:rPr lang="en-US" altLang="zh-CN" sz="1600" dirty="0" err="1">
                <a:solidFill>
                  <a:srgbClr val="000000"/>
                </a:solidFill>
                <a:latin typeface="Courier New"/>
              </a:rPr>
              <a:t>pSenseCorrect</a:t>
            </a:r>
            <a:r>
              <a:rPr lang="en-US" altLang="zh-CN" sz="1600" dirty="0">
                <a:solidFill>
                  <a:srgbClr val="000000"/>
                </a:solidFill>
                <a:latin typeface="Courier New"/>
              </a:rPr>
              <a:t>);</a:t>
            </a:r>
          </a:p>
          <a:p>
            <a:r>
              <a:rPr lang="en-US" altLang="zh-CN" sz="1600" dirty="0">
                <a:solidFill>
                  <a:srgbClr val="228B22"/>
                </a:solidFill>
                <a:latin typeface="Courier New"/>
              </a:rPr>
              <a:t>    %% Compute entropy</a:t>
            </a:r>
          </a:p>
          <a:p>
            <a:r>
              <a:rPr lang="en-US" altLang="zh-CN" sz="1600" dirty="0">
                <a:solidFill>
                  <a:srgbClr val="000000"/>
                </a:solidFill>
                <a:latin typeface="Courier New"/>
              </a:rPr>
              <a:t>    entropy(:, </a:t>
            </a:r>
            <a:r>
              <a:rPr lang="en-US" altLang="zh-CN" sz="1600" dirty="0" err="1">
                <a:solidFill>
                  <a:srgbClr val="000000"/>
                </a:solidFill>
                <a:latin typeface="Courier New"/>
              </a:rPr>
              <a:t>i</a:t>
            </a:r>
            <a:r>
              <a:rPr lang="en-US" altLang="zh-CN" sz="1600" dirty="0">
                <a:solidFill>
                  <a:srgbClr val="000000"/>
                </a:solidFill>
                <a:latin typeface="Courier New"/>
              </a:rPr>
              <a:t>) = [</a:t>
            </a:r>
            <a:r>
              <a:rPr lang="en-US" altLang="zh-CN" sz="1600" dirty="0" err="1">
                <a:solidFill>
                  <a:srgbClr val="000000"/>
                </a:solidFill>
                <a:latin typeface="Courier New"/>
              </a:rPr>
              <a:t>compEntropy</a:t>
            </a:r>
            <a:r>
              <a:rPr lang="en-US" altLang="zh-CN" sz="1600" dirty="0">
                <a:solidFill>
                  <a:srgbClr val="000000"/>
                </a:solidFill>
                <a:latin typeface="Courier New"/>
              </a:rPr>
              <a:t>(p0); </a:t>
            </a:r>
            <a:r>
              <a:rPr lang="en-US" altLang="zh-CN" sz="1600" dirty="0" err="1">
                <a:solidFill>
                  <a:srgbClr val="000000"/>
                </a:solidFill>
                <a:latin typeface="Courier New"/>
              </a:rPr>
              <a:t>compEntropy</a:t>
            </a:r>
            <a:r>
              <a:rPr lang="en-US" altLang="zh-CN" sz="1600" dirty="0">
                <a:solidFill>
                  <a:srgbClr val="000000"/>
                </a:solidFill>
                <a:latin typeface="Courier New"/>
              </a:rPr>
              <a:t>(p)];</a:t>
            </a:r>
          </a:p>
          <a:p>
            <a:r>
              <a:rPr lang="en-US" altLang="zh-CN" sz="1600" dirty="0" smtClean="0">
                <a:solidFill>
                  <a:srgbClr val="0000FF"/>
                </a:solidFill>
                <a:latin typeface="Courier New"/>
              </a:rPr>
              <a:t>end</a:t>
            </a:r>
            <a:endParaRPr lang="en-US" altLang="zh-CN" sz="1600" dirty="0">
              <a:solidFill>
                <a:srgbClr val="000000"/>
              </a:solidFill>
              <a:latin typeface="Courier New"/>
            </a:endParaRPr>
          </a:p>
          <a:p>
            <a:r>
              <a:rPr lang="en-US" altLang="zh-CN" sz="1600" dirty="0">
                <a:solidFill>
                  <a:srgbClr val="228B22"/>
                </a:solidFill>
                <a:latin typeface="Courier New"/>
              </a:rPr>
              <a:t>%% Locate the final cell</a:t>
            </a:r>
          </a:p>
          <a:p>
            <a:r>
              <a:rPr lang="en-US" altLang="zh-CN" sz="1600" dirty="0">
                <a:solidFill>
                  <a:srgbClr val="000000"/>
                </a:solidFill>
                <a:latin typeface="Courier New"/>
              </a:rPr>
              <a:t>[r, c] = </a:t>
            </a:r>
            <a:r>
              <a:rPr lang="en-US" altLang="zh-CN" sz="1600" dirty="0" err="1">
                <a:solidFill>
                  <a:srgbClr val="000000"/>
                </a:solidFill>
                <a:latin typeface="Courier New"/>
              </a:rPr>
              <a:t>maxMat</a:t>
            </a:r>
            <a:r>
              <a:rPr lang="en-US" altLang="zh-CN" sz="1600" dirty="0">
                <a:solidFill>
                  <a:srgbClr val="000000"/>
                </a:solidFill>
                <a:latin typeface="Courier New"/>
              </a:rPr>
              <a:t>(p);</a:t>
            </a:r>
          </a:p>
          <a:p>
            <a:r>
              <a:rPr lang="en-US" altLang="zh-CN" sz="1600" dirty="0" err="1">
                <a:solidFill>
                  <a:srgbClr val="000000"/>
                </a:solidFill>
                <a:latin typeface="Courier New"/>
              </a:rPr>
              <a:t>fprintf</a:t>
            </a:r>
            <a:r>
              <a:rPr lang="en-US" altLang="zh-CN" sz="1600" dirty="0">
                <a:solidFill>
                  <a:srgbClr val="000000"/>
                </a:solidFill>
                <a:latin typeface="Courier New"/>
              </a:rPr>
              <a:t>(</a:t>
            </a:r>
            <a:r>
              <a:rPr lang="en-US" altLang="zh-CN" sz="1600" dirty="0">
                <a:solidFill>
                  <a:srgbClr val="A020F0"/>
                </a:solidFill>
                <a:latin typeface="Courier New"/>
              </a:rPr>
              <a:t>'The largest probability %.4f occurs at cell (%d, %d)\n '</a:t>
            </a:r>
            <a:r>
              <a:rPr lang="en-US" altLang="zh-CN" sz="1600" dirty="0">
                <a:solidFill>
                  <a:srgbClr val="000000"/>
                </a:solidFill>
                <a:latin typeface="Courier New"/>
              </a:rPr>
              <a:t>,</a:t>
            </a:r>
            <a:r>
              <a:rPr lang="en-US" altLang="zh-CN" sz="1600" dirty="0">
                <a:solidFill>
                  <a:srgbClr val="0000FF"/>
                </a:solidFill>
                <a:latin typeface="Courier New"/>
              </a:rPr>
              <a:t>...</a:t>
            </a:r>
          </a:p>
          <a:p>
            <a:r>
              <a:rPr lang="en-US" altLang="zh-CN" sz="1600" dirty="0">
                <a:solidFill>
                  <a:srgbClr val="000000"/>
                </a:solidFill>
                <a:latin typeface="Courier New"/>
              </a:rPr>
              <a:t>        p(</a:t>
            </a:r>
            <a:r>
              <a:rPr lang="en-US" altLang="zh-CN" sz="1600" dirty="0" err="1">
                <a:solidFill>
                  <a:srgbClr val="000000"/>
                </a:solidFill>
                <a:latin typeface="Courier New"/>
              </a:rPr>
              <a:t>r,c</a:t>
            </a:r>
            <a:r>
              <a:rPr lang="en-US" altLang="zh-CN" sz="1600" dirty="0">
                <a:solidFill>
                  <a:srgbClr val="000000"/>
                </a:solidFill>
                <a:latin typeface="Courier New"/>
              </a:rPr>
              <a:t>), r, c);</a:t>
            </a:r>
          </a:p>
        </p:txBody>
      </p:sp>
      <p:sp>
        <p:nvSpPr>
          <p:cNvPr id="30" name="圆角矩形 29"/>
          <p:cNvSpPr/>
          <p:nvPr/>
        </p:nvSpPr>
        <p:spPr>
          <a:xfrm>
            <a:off x="188894" y="278696"/>
            <a:ext cx="8712968" cy="6391880"/>
          </a:xfrm>
          <a:prstGeom prst="roundRect">
            <a:avLst>
              <a:gd name="adj" fmla="val 5608"/>
            </a:avLst>
          </a:prstGeom>
          <a:noFill/>
          <a:ln w="50800">
            <a:solidFill>
              <a:schemeClr val="accent6">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6845997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80" y="1667520"/>
            <a:ext cx="8778087" cy="3582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5"/>
          <p:cNvSpPr txBox="1">
            <a:spLocks/>
          </p:cNvSpPr>
          <p:nvPr/>
        </p:nvSpPr>
        <p:spPr>
          <a:xfrm>
            <a:off x="1115616" y="548680"/>
            <a:ext cx="7056784"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0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Histogram filter</a:t>
            </a:r>
          </a:p>
        </p:txBody>
      </p:sp>
    </p:spTree>
    <p:extLst>
      <p:ext uri="{BB962C8B-B14F-4D97-AF65-F5344CB8AC3E}">
        <p14:creationId xmlns:p14="http://schemas.microsoft.com/office/powerpoint/2010/main" val="121043577"/>
      </p:ext>
    </p:extLst>
  </p:cSld>
  <p:clrMapOvr>
    <a:masterClrMapping/>
  </p:clrMapOvr>
  <mc:AlternateContent xmlns:mc="http://schemas.openxmlformats.org/markup-compatibility/2006" xmlns:p14="http://schemas.microsoft.com/office/powerpoint/2010/main">
    <mc:Choice Requires="p14">
      <p:transition spd="slow" p14:dur="3000">
        <p14:shred pattern="rectangle" dir="out"/>
      </p:transition>
    </mc:Choice>
    <mc:Fallback xmlns="">
      <p:transition spd="slow">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S-373 Unit 1 One-dimensional localization.fl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1922"/>
          <a:stretch/>
        </p:blipFill>
        <p:spPr>
          <a:xfrm>
            <a:off x="-28104" y="908721"/>
            <a:ext cx="9172104" cy="5055200"/>
          </a:xfrm>
          <a:prstGeom prst="rect">
            <a:avLst/>
          </a:prstGeom>
        </p:spPr>
      </p:pic>
      <p:sp>
        <p:nvSpPr>
          <p:cNvPr id="5" name="矩形 4"/>
          <p:cNvSpPr/>
          <p:nvPr/>
        </p:nvSpPr>
        <p:spPr>
          <a:xfrm>
            <a:off x="179512" y="6196555"/>
            <a:ext cx="2293256" cy="369332"/>
          </a:xfrm>
          <a:prstGeom prst="rect">
            <a:avLst/>
          </a:prstGeom>
        </p:spPr>
        <p:txBody>
          <a:bodyPr wrap="none">
            <a:spAutoFit/>
          </a:bodyPr>
          <a:lstStyle/>
          <a:p>
            <a:r>
              <a:rPr lang="en-US" altLang="zh-CN" dirty="0">
                <a:hlinkClick r:id="rId5"/>
              </a:rPr>
              <a:t>http://veterobot.com/</a:t>
            </a:r>
            <a:endParaRPr lang="zh-CN" altLang="en-US" dirty="0"/>
          </a:p>
        </p:txBody>
      </p:sp>
      <p:sp>
        <p:nvSpPr>
          <p:cNvPr id="6" name="TextBox 5"/>
          <p:cNvSpPr txBox="1"/>
          <p:nvPr/>
        </p:nvSpPr>
        <p:spPr>
          <a:xfrm>
            <a:off x="2699792" y="6150389"/>
            <a:ext cx="6595744" cy="461665"/>
          </a:xfrm>
          <a:prstGeom prst="rect">
            <a:avLst/>
          </a:prstGeom>
          <a:noFill/>
        </p:spPr>
        <p:txBody>
          <a:bodyPr wrap="square" rtlCol="0">
            <a:spAutoFit/>
          </a:bodyPr>
          <a:lstStyle/>
          <a:p>
            <a:r>
              <a:rPr lang="en-US" altLang="zh-CN" sz="2400" b="1" dirty="0" smtClean="0">
                <a:solidFill>
                  <a:schemeClr val="bg1"/>
                </a:solidFill>
              </a:rPr>
              <a:t>An open sourced and 3D printed robot</a:t>
            </a:r>
            <a:endParaRPr lang="zh-CN" altLang="en-US" sz="2400" b="1" dirty="0">
              <a:solidFill>
                <a:schemeClr val="bg1"/>
              </a:solidFill>
            </a:endParaRPr>
          </a:p>
        </p:txBody>
      </p:sp>
      <p:sp>
        <p:nvSpPr>
          <p:cNvPr id="7" name="TextBox 6"/>
          <p:cNvSpPr txBox="1"/>
          <p:nvPr/>
        </p:nvSpPr>
        <p:spPr>
          <a:xfrm>
            <a:off x="0" y="188640"/>
            <a:ext cx="9144000" cy="461665"/>
          </a:xfrm>
          <a:prstGeom prst="rect">
            <a:avLst/>
          </a:prstGeom>
          <a:noFill/>
        </p:spPr>
        <p:txBody>
          <a:bodyPr wrap="square" rtlCol="0">
            <a:spAutoFit/>
          </a:bodyPr>
          <a:lstStyle/>
          <a:p>
            <a:pPr algn="ctr"/>
            <a:r>
              <a:rPr lang="en-US" altLang="zh-CN" sz="2400" b="1" smtClean="0">
                <a:solidFill>
                  <a:schemeClr val="bg1"/>
                </a:solidFill>
              </a:rPr>
              <a:t>Histogram Demo</a:t>
            </a:r>
            <a:endParaRPr lang="zh-CN" altLang="en-US" sz="2400" b="1" dirty="0">
              <a:solidFill>
                <a:schemeClr val="bg1"/>
              </a:solidFill>
            </a:endParaRPr>
          </a:p>
        </p:txBody>
      </p:sp>
    </p:spTree>
    <p:extLst>
      <p:ext uri="{BB962C8B-B14F-4D97-AF65-F5344CB8AC3E}">
        <p14:creationId xmlns:p14="http://schemas.microsoft.com/office/powerpoint/2010/main" val="13197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3" y="0"/>
            <a:ext cx="9480550" cy="113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9552" y="5517232"/>
            <a:ext cx="8352928" cy="584775"/>
          </a:xfrm>
          <a:prstGeom prst="rect">
            <a:avLst/>
          </a:prstGeom>
          <a:noFill/>
        </p:spPr>
        <p:txBody>
          <a:bodyPr wrap="square" rtlCol="0">
            <a:spAutoFit/>
          </a:bodyPr>
          <a:lstStyle/>
          <a:p>
            <a:r>
              <a:rPr lang="en-US" altLang="zh-CN" sz="3200" dirty="0" smtClean="0"/>
              <a:t>The robot senses again with its camera.</a:t>
            </a:r>
            <a:endParaRPr lang="zh-CN" altLang="en-US" sz="3200"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4" y="1130300"/>
            <a:ext cx="9219243" cy="894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4" y="2023032"/>
            <a:ext cx="9455150" cy="113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7824" y="4149080"/>
            <a:ext cx="1231301" cy="11605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p:nvPr/>
        </p:nvCxnSpPr>
        <p:spPr>
          <a:xfrm>
            <a:off x="3347865" y="1924844"/>
            <a:ext cx="360040" cy="2368252"/>
          </a:xfrm>
          <a:prstGeom prst="straightConnector1">
            <a:avLst/>
          </a:prstGeom>
          <a:ln w="76200" cmpd="sng">
            <a:solidFill>
              <a:schemeClr val="tx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99718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76672"/>
            <a:ext cx="9144000" cy="923330"/>
          </a:xfrm>
          <a:prstGeom prst="rect">
            <a:avLst/>
          </a:prstGeom>
          <a:noFill/>
        </p:spPr>
        <p:txBody>
          <a:bodyPr wrap="square" rtlCol="0">
            <a:spAutoFit/>
          </a:bodyPr>
          <a:lstStyle/>
          <a:p>
            <a:pPr algn="ctr"/>
            <a:r>
              <a:rPr lang="en-US" altLang="zh-CN" sz="54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Assignment 2</a:t>
            </a:r>
            <a:endParaRPr lang="zh-CN" altLang="en-US" sz="54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2" name="TextBox 1"/>
          <p:cNvSpPr txBox="1"/>
          <p:nvPr/>
        </p:nvSpPr>
        <p:spPr>
          <a:xfrm>
            <a:off x="395536" y="1700808"/>
            <a:ext cx="8280920" cy="1384995"/>
          </a:xfrm>
          <a:prstGeom prst="rect">
            <a:avLst/>
          </a:prstGeom>
          <a:noFill/>
        </p:spPr>
        <p:txBody>
          <a:bodyPr wrap="square" rtlCol="0">
            <a:spAutoFit/>
          </a:bodyPr>
          <a:lstStyle/>
          <a:p>
            <a:pPr marL="514350" indent="-514350">
              <a:buFont typeface="+mj-lt"/>
              <a:buAutoNum type="arabicPeriod"/>
            </a:pPr>
            <a:r>
              <a:rPr lang="en-US" altLang="zh-CN" sz="2800" dirty="0" smtClean="0"/>
              <a:t>Give a presentation covering following topics:</a:t>
            </a:r>
          </a:p>
          <a:p>
            <a:pPr marL="742950" lvl="1" indent="-285750">
              <a:buFont typeface="Wingdings" pitchFamily="2" charset="2"/>
              <a:buChar char="l"/>
            </a:pPr>
            <a:r>
              <a:rPr lang="en-US" altLang="zh-CN" sz="2800" dirty="0" smtClean="0"/>
              <a:t> Bayes filter</a:t>
            </a:r>
          </a:p>
          <a:p>
            <a:pPr marL="742950" lvl="1" indent="-285750">
              <a:buFont typeface="Wingdings" pitchFamily="2" charset="2"/>
              <a:buChar char="l"/>
            </a:pPr>
            <a:r>
              <a:rPr lang="en-US" altLang="zh-CN" sz="2800" dirty="0" smtClean="0"/>
              <a:t> Mathematical derivation of Bayes filter</a:t>
            </a:r>
            <a:endParaRPr lang="en-US" altLang="zh-CN" dirty="0"/>
          </a:p>
        </p:txBody>
      </p:sp>
      <p:sp>
        <p:nvSpPr>
          <p:cNvPr id="3" name="矩形 2"/>
          <p:cNvSpPr/>
          <p:nvPr/>
        </p:nvSpPr>
        <p:spPr>
          <a:xfrm>
            <a:off x="251520" y="6038016"/>
            <a:ext cx="6480720" cy="646331"/>
          </a:xfrm>
          <a:prstGeom prst="rect">
            <a:avLst/>
          </a:prstGeom>
        </p:spPr>
        <p:txBody>
          <a:bodyPr wrap="square">
            <a:spAutoFit/>
          </a:bodyPr>
          <a:lstStyle/>
          <a:p>
            <a:pPr marL="285750" indent="-285750">
              <a:buFont typeface="Wingdings" pitchFamily="2" charset="2"/>
              <a:buChar char="ü"/>
            </a:pPr>
            <a:r>
              <a:rPr lang="en-US" altLang="zh-CN" dirty="0">
                <a:solidFill>
                  <a:srgbClr val="0070C0"/>
                </a:solidFill>
              </a:rPr>
              <a:t>The talk shouldn’t be longer than 15 minutes.</a:t>
            </a:r>
          </a:p>
          <a:p>
            <a:pPr marL="285750" indent="-285750">
              <a:buFont typeface="Wingdings" pitchFamily="2" charset="2"/>
              <a:buChar char="ü"/>
            </a:pPr>
            <a:r>
              <a:rPr lang="en-US" altLang="zh-CN" dirty="0">
                <a:solidFill>
                  <a:srgbClr val="0070C0"/>
                </a:solidFill>
              </a:rPr>
              <a:t>Involving some coding-based simulations is better</a:t>
            </a:r>
            <a:r>
              <a:rPr lang="en-US" altLang="zh-CN" dirty="0"/>
              <a:t>.</a:t>
            </a:r>
          </a:p>
        </p:txBody>
      </p:sp>
      <p:cxnSp>
        <p:nvCxnSpPr>
          <p:cNvPr id="6" name="直接连接符 5"/>
          <p:cNvCxnSpPr/>
          <p:nvPr/>
        </p:nvCxnSpPr>
        <p:spPr>
          <a:xfrm>
            <a:off x="395536" y="5949280"/>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3284984"/>
            <a:ext cx="8280920" cy="523220"/>
          </a:xfrm>
          <a:prstGeom prst="rect">
            <a:avLst/>
          </a:prstGeom>
          <a:noFill/>
        </p:spPr>
        <p:txBody>
          <a:bodyPr wrap="square" rtlCol="0">
            <a:spAutoFit/>
          </a:bodyPr>
          <a:lstStyle/>
          <a:p>
            <a:r>
              <a:rPr lang="en-US" altLang="zh-CN" sz="2800" dirty="0" smtClean="0"/>
              <a:t>2.   Preview/Review P1-P8 following this slides.</a:t>
            </a:r>
            <a:endParaRPr lang="en-US" altLang="zh-CN" dirty="0"/>
          </a:p>
        </p:txBody>
      </p:sp>
    </p:spTree>
    <p:extLst>
      <p:ext uri="{BB962C8B-B14F-4D97-AF65-F5344CB8AC3E}">
        <p14:creationId xmlns:p14="http://schemas.microsoft.com/office/powerpoint/2010/main" val="39062132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76672"/>
            <a:ext cx="9144000" cy="923330"/>
          </a:xfrm>
          <a:prstGeom prst="rect">
            <a:avLst/>
          </a:prstGeom>
          <a:noFill/>
        </p:spPr>
        <p:txBody>
          <a:bodyPr wrap="square" rtlCol="0">
            <a:spAutoFit/>
          </a:bodyPr>
          <a:lstStyle/>
          <a:p>
            <a:pPr algn="ctr"/>
            <a:r>
              <a:rPr lang="en-US" altLang="zh-CN" sz="54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Assignment 3</a:t>
            </a:r>
            <a:endParaRPr lang="zh-CN" altLang="en-US" sz="54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2" name="TextBox 1"/>
          <p:cNvSpPr txBox="1"/>
          <p:nvPr/>
        </p:nvSpPr>
        <p:spPr>
          <a:xfrm>
            <a:off x="395536" y="1700808"/>
            <a:ext cx="8280920" cy="954107"/>
          </a:xfrm>
          <a:prstGeom prst="rect">
            <a:avLst/>
          </a:prstGeom>
          <a:noFill/>
        </p:spPr>
        <p:txBody>
          <a:bodyPr wrap="square" rtlCol="0">
            <a:spAutoFit/>
          </a:bodyPr>
          <a:lstStyle/>
          <a:p>
            <a:pPr marL="514350" indent="-514350">
              <a:buFont typeface="+mj-lt"/>
              <a:buAutoNum type="arabicPeriod"/>
            </a:pPr>
            <a:r>
              <a:rPr lang="en-US" altLang="zh-CN" sz="2800" dirty="0" smtClean="0"/>
              <a:t>Give a presentation covering following topic:</a:t>
            </a:r>
          </a:p>
          <a:p>
            <a:pPr marL="742950" lvl="1" indent="-285750">
              <a:buFont typeface="Wingdings" pitchFamily="2" charset="2"/>
              <a:buChar char="l"/>
            </a:pPr>
            <a:r>
              <a:rPr lang="en-US" altLang="zh-CN" sz="2800" dirty="0" smtClean="0"/>
              <a:t> Circular convolution</a:t>
            </a:r>
            <a:endParaRPr lang="en-US" altLang="zh-CN" dirty="0"/>
          </a:p>
        </p:txBody>
      </p:sp>
      <p:sp>
        <p:nvSpPr>
          <p:cNvPr id="3" name="矩形 2"/>
          <p:cNvSpPr/>
          <p:nvPr/>
        </p:nvSpPr>
        <p:spPr>
          <a:xfrm>
            <a:off x="251520" y="6038016"/>
            <a:ext cx="6480720" cy="646331"/>
          </a:xfrm>
          <a:prstGeom prst="rect">
            <a:avLst/>
          </a:prstGeom>
        </p:spPr>
        <p:txBody>
          <a:bodyPr wrap="square">
            <a:spAutoFit/>
          </a:bodyPr>
          <a:lstStyle/>
          <a:p>
            <a:pPr marL="285750" indent="-285750">
              <a:buFont typeface="Wingdings" pitchFamily="2" charset="2"/>
              <a:buChar char="ü"/>
            </a:pPr>
            <a:r>
              <a:rPr lang="en-US" altLang="zh-CN" dirty="0">
                <a:solidFill>
                  <a:srgbClr val="0070C0"/>
                </a:solidFill>
              </a:rPr>
              <a:t>The talk shouldn’t be longer than 15 minutes.</a:t>
            </a:r>
          </a:p>
          <a:p>
            <a:pPr marL="285750" indent="-285750">
              <a:buFont typeface="Wingdings" pitchFamily="2" charset="2"/>
              <a:buChar char="ü"/>
            </a:pPr>
            <a:r>
              <a:rPr lang="en-US" altLang="zh-CN" dirty="0">
                <a:solidFill>
                  <a:srgbClr val="0070C0"/>
                </a:solidFill>
              </a:rPr>
              <a:t>Involving some coding-based simulations is better</a:t>
            </a:r>
            <a:r>
              <a:rPr lang="en-US" altLang="zh-CN" dirty="0"/>
              <a:t>.</a:t>
            </a:r>
          </a:p>
        </p:txBody>
      </p:sp>
      <p:cxnSp>
        <p:nvCxnSpPr>
          <p:cNvPr id="6" name="直接连接符 5"/>
          <p:cNvCxnSpPr/>
          <p:nvPr/>
        </p:nvCxnSpPr>
        <p:spPr>
          <a:xfrm>
            <a:off x="395536" y="5949280"/>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3284984"/>
            <a:ext cx="8280920" cy="523220"/>
          </a:xfrm>
          <a:prstGeom prst="rect">
            <a:avLst/>
          </a:prstGeom>
          <a:noFill/>
        </p:spPr>
        <p:txBody>
          <a:bodyPr wrap="square" rtlCol="0">
            <a:spAutoFit/>
          </a:bodyPr>
          <a:lstStyle/>
          <a:p>
            <a:r>
              <a:rPr lang="en-US" altLang="zh-CN" sz="2800" dirty="0" smtClean="0"/>
              <a:t>2.   Share your understanding </a:t>
            </a:r>
            <a:r>
              <a:rPr lang="en-US" altLang="zh-CN" sz="2800" smtClean="0"/>
              <a:t>of P8.</a:t>
            </a:r>
            <a:endParaRPr lang="en-US" altLang="zh-CN" dirty="0"/>
          </a:p>
        </p:txBody>
      </p:sp>
    </p:spTree>
    <p:extLst>
      <p:ext uri="{BB962C8B-B14F-4D97-AF65-F5344CB8AC3E}">
        <p14:creationId xmlns:p14="http://schemas.microsoft.com/office/powerpoint/2010/main" val="23819500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3" y="0"/>
            <a:ext cx="9480550" cy="113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55576" y="5516354"/>
            <a:ext cx="9143999" cy="923330"/>
          </a:xfrm>
          <a:prstGeom prst="rect">
            <a:avLst/>
          </a:prstGeom>
          <a:noFill/>
        </p:spPr>
        <p:txBody>
          <a:bodyPr wrap="square" rtlCol="0">
            <a:spAutoFit/>
          </a:bodyPr>
          <a:lstStyle/>
          <a:p>
            <a:pPr algn="ctr"/>
            <a:r>
              <a:rPr lang="en-US" altLang="zh-CN" sz="5400" b="1" dirty="0" smtClean="0">
                <a:solidFill>
                  <a:srgbClr val="FF0000"/>
                </a:solidFill>
              </a:rPr>
              <a:t>How will the belief like?</a:t>
            </a:r>
            <a:endParaRPr lang="zh-CN" altLang="en-US" sz="5400" b="1" dirty="0">
              <a:solidFill>
                <a:srgbClr val="FF0000"/>
              </a:solidFill>
            </a:endParaRP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4" y="1130300"/>
            <a:ext cx="9219243" cy="894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4" y="2023032"/>
            <a:ext cx="9455150" cy="113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14" y="3159682"/>
            <a:ext cx="9461500" cy="11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C:\Users\samuel\Downloads\1363416427_face-uncertai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688" y="4931128"/>
            <a:ext cx="1508556" cy="150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680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3" y="0"/>
            <a:ext cx="9480550" cy="113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 y="5949280"/>
            <a:ext cx="9143999" cy="584775"/>
          </a:xfrm>
          <a:prstGeom prst="rect">
            <a:avLst/>
          </a:prstGeom>
          <a:noFill/>
        </p:spPr>
        <p:txBody>
          <a:bodyPr wrap="square" rtlCol="0">
            <a:spAutoFit/>
          </a:bodyPr>
          <a:lstStyle/>
          <a:p>
            <a:pPr algn="ctr"/>
            <a:r>
              <a:rPr lang="en-US" altLang="zh-CN" sz="3200" i="1" dirty="0" smtClean="0">
                <a:solidFill>
                  <a:srgbClr val="FF0000"/>
                </a:solidFill>
                <a:effectLst>
                  <a:outerShdw blurRad="38100" dist="38100" dir="2700000" algn="tl">
                    <a:srgbClr val="000000">
                      <a:alpha val="43137"/>
                    </a:srgbClr>
                  </a:outerShdw>
                </a:effectLst>
              </a:rPr>
              <a:t>The </a:t>
            </a:r>
            <a:r>
              <a:rPr lang="en-US" altLang="zh-CN" sz="3200" i="1" dirty="0">
                <a:solidFill>
                  <a:srgbClr val="FF0000"/>
                </a:solidFill>
                <a:effectLst>
                  <a:outerShdw blurRad="38100" dist="38100" dir="2700000" algn="tl">
                    <a:srgbClr val="000000">
                      <a:alpha val="43137"/>
                    </a:srgbClr>
                  </a:outerShdw>
                </a:effectLst>
              </a:rPr>
              <a:t>robot has localized </a:t>
            </a:r>
            <a:r>
              <a:rPr lang="en-US" altLang="zh-CN" sz="3200" i="1" dirty="0" smtClean="0">
                <a:solidFill>
                  <a:srgbClr val="FF0000"/>
                </a:solidFill>
                <a:effectLst>
                  <a:outerShdw blurRad="38100" dist="38100" dir="2700000" algn="tl">
                    <a:srgbClr val="000000">
                      <a:alpha val="43137"/>
                    </a:srgbClr>
                  </a:outerShdw>
                </a:effectLst>
              </a:rPr>
              <a:t>itself!!</a:t>
            </a:r>
            <a:endParaRPr lang="zh-CN" altLang="en-US" sz="3200" i="1" dirty="0">
              <a:solidFill>
                <a:srgbClr val="FF0000"/>
              </a:solidFill>
              <a:effectLst>
                <a:outerShdw blurRad="38100" dist="38100" dir="2700000" algn="tl">
                  <a:srgbClr val="000000">
                    <a:alpha val="43137"/>
                  </a:srgbClr>
                </a:outerShdw>
              </a:effectLst>
            </a:endParaRP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4" y="1130300"/>
            <a:ext cx="9219243" cy="894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4" y="2023032"/>
            <a:ext cx="9455150" cy="113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14" y="3159682"/>
            <a:ext cx="9461500" cy="11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95" y="4365104"/>
            <a:ext cx="9518650"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椭圆 1"/>
          <p:cNvSpPr/>
          <p:nvPr/>
        </p:nvSpPr>
        <p:spPr>
          <a:xfrm>
            <a:off x="2809280" y="4072984"/>
            <a:ext cx="864096" cy="1872208"/>
          </a:xfrm>
          <a:prstGeom prst="ellipse">
            <a:avLst/>
          </a:prstGeom>
          <a:solidFill>
            <a:srgbClr val="FFFF0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483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5576" y="1772816"/>
            <a:ext cx="7923964" cy="2585323"/>
          </a:xfrm>
          <a:prstGeom prst="rect">
            <a:avLst/>
          </a:prstGeom>
        </p:spPr>
        <p:txBody>
          <a:bodyPr wrap="none">
            <a:spAutoFit/>
          </a:bodyPr>
          <a:lstStyle/>
          <a:p>
            <a:r>
              <a:rPr lang="en-US" altLang="zh-CN" sz="54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It is a core aspect of </a:t>
            </a:r>
            <a:endParaRPr lang="en-US" altLang="zh-CN" sz="54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a:p>
            <a:r>
              <a:rPr lang="en-US" altLang="zh-CN" sz="54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localization especially </a:t>
            </a:r>
          </a:p>
          <a:p>
            <a:r>
              <a:rPr lang="en-US" altLang="zh-CN" sz="54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of mobile robot!</a:t>
            </a:r>
          </a:p>
        </p:txBody>
      </p:sp>
    </p:spTree>
    <p:extLst>
      <p:ext uri="{BB962C8B-B14F-4D97-AF65-F5344CB8AC3E}">
        <p14:creationId xmlns:p14="http://schemas.microsoft.com/office/powerpoint/2010/main" val="390776489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4" y="45641"/>
            <a:ext cx="8993634" cy="1092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4" y="1119977"/>
            <a:ext cx="9324528"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4" y="2237234"/>
            <a:ext cx="9480550" cy="113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4" y="3367534"/>
            <a:ext cx="9455150" cy="113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14" y="4504184"/>
            <a:ext cx="9461500" cy="11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4" y="5621784"/>
            <a:ext cx="9518650"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3876365" y="260648"/>
            <a:ext cx="1224136" cy="523220"/>
          </a:xfrm>
          <a:prstGeom prst="rect">
            <a:avLst/>
          </a:prstGeom>
          <a:noFill/>
        </p:spPr>
        <p:txBody>
          <a:bodyPr wrap="square" rtlCol="0">
            <a:spAutoFit/>
          </a:bodyPr>
          <a:lstStyle/>
          <a:p>
            <a:r>
              <a:rPr lang="en-US" altLang="zh-CN" sz="2800" b="1" dirty="0" smtClean="0">
                <a:solidFill>
                  <a:srgbClr val="00B050"/>
                </a:solidFill>
                <a:latin typeface="Arial" pitchFamily="34" charset="0"/>
                <a:cs typeface="Arial" pitchFamily="34" charset="0"/>
              </a:rPr>
              <a:t>Prior</a:t>
            </a:r>
            <a:endParaRPr lang="zh-CN" altLang="en-US" sz="2800" b="1" dirty="0">
              <a:solidFill>
                <a:srgbClr val="00B050"/>
              </a:solidFill>
              <a:latin typeface="Arial" pitchFamily="34" charset="0"/>
              <a:cs typeface="Arial" pitchFamily="34" charset="0"/>
            </a:endParaRPr>
          </a:p>
        </p:txBody>
      </p:sp>
      <p:sp>
        <p:nvSpPr>
          <p:cNvPr id="11" name="TextBox 10"/>
          <p:cNvSpPr txBox="1"/>
          <p:nvPr/>
        </p:nvSpPr>
        <p:spPr>
          <a:xfrm>
            <a:off x="683568" y="1268760"/>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Observation model / Sensor model</a:t>
            </a:r>
            <a:endParaRPr lang="zh-CN" altLang="en-US" sz="2800" b="1" dirty="0">
              <a:solidFill>
                <a:srgbClr val="00B050"/>
              </a:solidFill>
              <a:latin typeface="Arial" pitchFamily="34" charset="0"/>
              <a:cs typeface="Arial" pitchFamily="34" charset="0"/>
            </a:endParaRPr>
          </a:p>
        </p:txBody>
      </p:sp>
      <p:sp>
        <p:nvSpPr>
          <p:cNvPr id="12" name="TextBox 11"/>
          <p:cNvSpPr txBox="1"/>
          <p:nvPr/>
        </p:nvSpPr>
        <p:spPr>
          <a:xfrm>
            <a:off x="455985" y="2420888"/>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Posterior</a:t>
            </a:r>
            <a:endParaRPr lang="zh-CN" altLang="en-US" sz="2800" b="1" dirty="0">
              <a:solidFill>
                <a:srgbClr val="00B050"/>
              </a:solidFill>
              <a:latin typeface="Arial" pitchFamily="34" charset="0"/>
              <a:cs typeface="Arial" pitchFamily="34" charset="0"/>
            </a:endParaRPr>
          </a:p>
        </p:txBody>
      </p:sp>
    </p:spTree>
    <p:extLst>
      <p:ext uri="{BB962C8B-B14F-4D97-AF65-F5344CB8AC3E}">
        <p14:creationId xmlns:p14="http://schemas.microsoft.com/office/powerpoint/2010/main" val="402041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2058864430"/>
              </p:ext>
            </p:extLst>
          </p:nvPr>
        </p:nvGraphicFramePr>
        <p:xfrm>
          <a:off x="107504" y="332656"/>
          <a:ext cx="8928992" cy="5976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05712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168" y="1484784"/>
            <a:ext cx="9089832" cy="1323439"/>
          </a:xfrm>
          <a:prstGeom prst="rect">
            <a:avLst/>
          </a:prstGeom>
          <a:noFill/>
        </p:spPr>
        <p:txBody>
          <a:bodyPr wrap="square" rtlCol="0">
            <a:spAutoFit/>
          </a:bodyPr>
          <a:lstStyle/>
          <a:p>
            <a:pPr algn="ct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Send an email with specified subject ‘</a:t>
            </a:r>
            <a:r>
              <a:rPr lang="en-US" altLang="zh-CN" sz="4000" b="1" dirty="0" smtClean="0">
                <a:solidFill>
                  <a:srgbClr val="0066FF"/>
                </a:solidFill>
                <a:effectLst>
                  <a:outerShdw blurRad="38100" dist="38100" dir="2700000" algn="tl">
                    <a:srgbClr val="000000">
                      <a:alpha val="43137"/>
                    </a:srgbClr>
                  </a:outerShdw>
                </a:effectLst>
                <a:latin typeface="Comic Sans MS" pitchFamily="66" charset="0"/>
                <a:ea typeface="+mj-ea"/>
                <a:cs typeface="Arial" pitchFamily="34" charset="0"/>
              </a:rPr>
              <a:t>Robot stuff</a:t>
            </a: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to</a:t>
            </a:r>
            <a:endParaRPr lang="zh-CN" altLang="en-US" sz="40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7" name="副标题 6"/>
          <p:cNvSpPr>
            <a:spLocks noGrp="1"/>
          </p:cNvSpPr>
          <p:nvPr>
            <p:ph type="subTitle" idx="4294967295"/>
          </p:nvPr>
        </p:nvSpPr>
        <p:spPr>
          <a:xfrm>
            <a:off x="0" y="2997200"/>
            <a:ext cx="9144000" cy="584200"/>
          </a:xfrm>
          <a:prstGeom prst="rect">
            <a:avLst/>
          </a:prstGeom>
        </p:spPr>
        <p:txBody>
          <a:bodyPr/>
          <a:lstStyle/>
          <a:p>
            <a:pPr marL="0" indent="0" algn="ctr">
              <a:buNone/>
            </a:pPr>
            <a:r>
              <a:rPr lang="en-US" altLang="zh-CN" b="1" dirty="0" smtClean="0">
                <a:solidFill>
                  <a:srgbClr val="00B050"/>
                </a:solidFill>
                <a:latin typeface="Candara" pitchFamily="34" charset="0"/>
                <a:cs typeface="Browallia New" pitchFamily="34" charset="-34"/>
              </a:rPr>
              <a:t>assignments.shmtu@gmail.com</a:t>
            </a:r>
            <a:endParaRPr lang="zh-CN" altLang="en-US" b="1" dirty="0">
              <a:solidFill>
                <a:srgbClr val="00B050"/>
              </a:solidFill>
              <a:latin typeface="Candara" pitchFamily="34" charset="0"/>
              <a:cs typeface="Browallia New" pitchFamily="34" charset="-34"/>
            </a:endParaRPr>
          </a:p>
        </p:txBody>
      </p:sp>
      <p:sp>
        <p:nvSpPr>
          <p:cNvPr id="8" name="TextBox 7"/>
          <p:cNvSpPr txBox="1"/>
          <p:nvPr/>
        </p:nvSpPr>
        <p:spPr>
          <a:xfrm>
            <a:off x="683568" y="4077072"/>
            <a:ext cx="7920880"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An automatic reply will come. </a:t>
            </a:r>
          </a:p>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you need would be included!</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Tree>
    <p:extLst>
      <p:ext uri="{BB962C8B-B14F-4D97-AF65-F5344CB8AC3E}">
        <p14:creationId xmlns:p14="http://schemas.microsoft.com/office/powerpoint/2010/main" val="371698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4" y="45641"/>
            <a:ext cx="8993634" cy="1092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4" y="1119977"/>
            <a:ext cx="9324528"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4" y="2237234"/>
            <a:ext cx="9480550" cy="113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4" y="3367534"/>
            <a:ext cx="9455150" cy="113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14" y="4504184"/>
            <a:ext cx="9461500" cy="11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4" y="5621784"/>
            <a:ext cx="9518650"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3876365" y="260648"/>
            <a:ext cx="1224136" cy="523220"/>
          </a:xfrm>
          <a:prstGeom prst="rect">
            <a:avLst/>
          </a:prstGeom>
          <a:noFill/>
        </p:spPr>
        <p:txBody>
          <a:bodyPr wrap="square" rtlCol="0">
            <a:spAutoFit/>
          </a:bodyPr>
          <a:lstStyle/>
          <a:p>
            <a:r>
              <a:rPr lang="en-US" altLang="zh-CN" sz="2800" b="1" dirty="0" smtClean="0">
                <a:solidFill>
                  <a:srgbClr val="00B050"/>
                </a:solidFill>
                <a:latin typeface="Arial" pitchFamily="34" charset="0"/>
                <a:cs typeface="Arial" pitchFamily="34" charset="0"/>
              </a:rPr>
              <a:t>Prior</a:t>
            </a:r>
            <a:endParaRPr lang="zh-CN" altLang="en-US" sz="2800" b="1" dirty="0">
              <a:solidFill>
                <a:srgbClr val="00B050"/>
              </a:solidFill>
              <a:latin typeface="Arial" pitchFamily="34" charset="0"/>
              <a:cs typeface="Arial" pitchFamily="34" charset="0"/>
            </a:endParaRPr>
          </a:p>
        </p:txBody>
      </p:sp>
      <p:sp>
        <p:nvSpPr>
          <p:cNvPr id="11" name="TextBox 10"/>
          <p:cNvSpPr txBox="1"/>
          <p:nvPr/>
        </p:nvSpPr>
        <p:spPr>
          <a:xfrm>
            <a:off x="683568" y="1268760"/>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Observation model / Sensor model</a:t>
            </a:r>
            <a:endParaRPr lang="zh-CN" altLang="en-US" sz="2800" b="1" dirty="0">
              <a:solidFill>
                <a:srgbClr val="00B050"/>
              </a:solidFill>
              <a:latin typeface="Arial" pitchFamily="34" charset="0"/>
              <a:cs typeface="Arial" pitchFamily="34" charset="0"/>
            </a:endParaRPr>
          </a:p>
        </p:txBody>
      </p:sp>
      <p:sp>
        <p:nvSpPr>
          <p:cNvPr id="12" name="TextBox 11"/>
          <p:cNvSpPr txBox="1"/>
          <p:nvPr/>
        </p:nvSpPr>
        <p:spPr>
          <a:xfrm>
            <a:off x="455985" y="2420888"/>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Posterior</a:t>
            </a:r>
            <a:endParaRPr lang="zh-CN" altLang="en-US" sz="2800" b="1" dirty="0">
              <a:solidFill>
                <a:srgbClr val="00B050"/>
              </a:solidFill>
              <a:latin typeface="Arial" pitchFamily="34" charset="0"/>
              <a:cs typeface="Arial" pitchFamily="34" charset="0"/>
            </a:endParaRPr>
          </a:p>
        </p:txBody>
      </p:sp>
      <p:sp>
        <p:nvSpPr>
          <p:cNvPr id="13" name="TextBox 12"/>
          <p:cNvSpPr txBox="1"/>
          <p:nvPr/>
        </p:nvSpPr>
        <p:spPr>
          <a:xfrm>
            <a:off x="457891" y="5922149"/>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Posterior</a:t>
            </a:r>
            <a:endParaRPr lang="zh-CN" altLang="en-US" sz="2800" b="1" dirty="0">
              <a:solidFill>
                <a:srgbClr val="00B050"/>
              </a:solidFill>
              <a:latin typeface="Arial" pitchFamily="34" charset="0"/>
              <a:cs typeface="Arial" pitchFamily="34" charset="0"/>
            </a:endParaRPr>
          </a:p>
        </p:txBody>
      </p:sp>
      <p:sp>
        <p:nvSpPr>
          <p:cNvPr id="14" name="TextBox 13"/>
          <p:cNvSpPr txBox="1"/>
          <p:nvPr/>
        </p:nvSpPr>
        <p:spPr>
          <a:xfrm>
            <a:off x="457891" y="3573016"/>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Process model / Motion model</a:t>
            </a:r>
            <a:endParaRPr lang="zh-CN" altLang="en-US" sz="2800" b="1" dirty="0">
              <a:solidFill>
                <a:srgbClr val="00B050"/>
              </a:solidFill>
              <a:latin typeface="Arial" pitchFamily="34" charset="0"/>
              <a:cs typeface="Arial" pitchFamily="34" charset="0"/>
            </a:endParaRPr>
          </a:p>
        </p:txBody>
      </p:sp>
      <p:sp>
        <p:nvSpPr>
          <p:cNvPr id="15" name="TextBox 14"/>
          <p:cNvSpPr txBox="1"/>
          <p:nvPr/>
        </p:nvSpPr>
        <p:spPr>
          <a:xfrm>
            <a:off x="920354" y="4653136"/>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Observation model / Sensor model</a:t>
            </a:r>
            <a:endParaRPr lang="zh-CN" altLang="en-US" sz="2800" b="1" dirty="0">
              <a:solidFill>
                <a:srgbClr val="00B050"/>
              </a:solidFill>
              <a:latin typeface="Arial" pitchFamily="34" charset="0"/>
              <a:cs typeface="Arial" pitchFamily="34" charset="0"/>
            </a:endParaRPr>
          </a:p>
        </p:txBody>
      </p:sp>
    </p:spTree>
    <p:extLst>
      <p:ext uri="{BB962C8B-B14F-4D97-AF65-F5344CB8AC3E}">
        <p14:creationId xmlns:p14="http://schemas.microsoft.com/office/powerpoint/2010/main" val="336576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4" y="45641"/>
            <a:ext cx="8993634" cy="1092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4" y="1119977"/>
            <a:ext cx="9324528"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4" y="2237234"/>
            <a:ext cx="9480550" cy="113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4" y="3367534"/>
            <a:ext cx="9455150" cy="113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14" y="4504184"/>
            <a:ext cx="9461500" cy="11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4" y="5621784"/>
            <a:ext cx="9518650"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3876365" y="260648"/>
            <a:ext cx="1224136" cy="523220"/>
          </a:xfrm>
          <a:prstGeom prst="rect">
            <a:avLst/>
          </a:prstGeom>
          <a:noFill/>
        </p:spPr>
        <p:txBody>
          <a:bodyPr wrap="square" rtlCol="0">
            <a:spAutoFit/>
          </a:bodyPr>
          <a:lstStyle/>
          <a:p>
            <a:r>
              <a:rPr lang="en-US" altLang="zh-CN" sz="2800" b="1" dirty="0" smtClean="0">
                <a:solidFill>
                  <a:srgbClr val="00B050"/>
                </a:solidFill>
                <a:latin typeface="Arial" pitchFamily="34" charset="0"/>
                <a:cs typeface="Arial" pitchFamily="34" charset="0"/>
              </a:rPr>
              <a:t>Prior</a:t>
            </a:r>
            <a:endParaRPr lang="zh-CN" altLang="en-US" sz="2800" b="1" dirty="0">
              <a:solidFill>
                <a:srgbClr val="00B050"/>
              </a:solidFill>
              <a:latin typeface="Arial" pitchFamily="34" charset="0"/>
              <a:cs typeface="Arial" pitchFamily="34" charset="0"/>
            </a:endParaRPr>
          </a:p>
        </p:txBody>
      </p:sp>
      <p:sp>
        <p:nvSpPr>
          <p:cNvPr id="11" name="TextBox 10"/>
          <p:cNvSpPr txBox="1"/>
          <p:nvPr/>
        </p:nvSpPr>
        <p:spPr>
          <a:xfrm>
            <a:off x="683568" y="1268760"/>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Observation model / Sensor model</a:t>
            </a:r>
            <a:endParaRPr lang="zh-CN" altLang="en-US" sz="2800" b="1" dirty="0">
              <a:solidFill>
                <a:srgbClr val="00B050"/>
              </a:solidFill>
              <a:latin typeface="Arial" pitchFamily="34" charset="0"/>
              <a:cs typeface="Arial" pitchFamily="34" charset="0"/>
            </a:endParaRPr>
          </a:p>
        </p:txBody>
      </p:sp>
      <p:sp>
        <p:nvSpPr>
          <p:cNvPr id="12" name="TextBox 11"/>
          <p:cNvSpPr txBox="1"/>
          <p:nvPr/>
        </p:nvSpPr>
        <p:spPr>
          <a:xfrm>
            <a:off x="455985" y="2420888"/>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Posterior</a:t>
            </a:r>
            <a:endParaRPr lang="zh-CN" altLang="en-US" sz="2800" b="1" dirty="0">
              <a:solidFill>
                <a:srgbClr val="00B050"/>
              </a:solidFill>
              <a:latin typeface="Arial" pitchFamily="34" charset="0"/>
              <a:cs typeface="Arial" pitchFamily="34" charset="0"/>
            </a:endParaRPr>
          </a:p>
        </p:txBody>
      </p:sp>
      <p:sp>
        <p:nvSpPr>
          <p:cNvPr id="13" name="TextBox 12"/>
          <p:cNvSpPr txBox="1"/>
          <p:nvPr/>
        </p:nvSpPr>
        <p:spPr>
          <a:xfrm>
            <a:off x="457891" y="5922149"/>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Posterior</a:t>
            </a:r>
            <a:endParaRPr lang="zh-CN" altLang="en-US" sz="2800" b="1" dirty="0">
              <a:solidFill>
                <a:srgbClr val="00B050"/>
              </a:solidFill>
              <a:latin typeface="Arial" pitchFamily="34" charset="0"/>
              <a:cs typeface="Arial" pitchFamily="34" charset="0"/>
            </a:endParaRPr>
          </a:p>
        </p:txBody>
      </p:sp>
      <p:sp>
        <p:nvSpPr>
          <p:cNvPr id="14" name="TextBox 13"/>
          <p:cNvSpPr txBox="1"/>
          <p:nvPr/>
        </p:nvSpPr>
        <p:spPr>
          <a:xfrm>
            <a:off x="457891" y="3573016"/>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Process model / Motion model</a:t>
            </a:r>
            <a:endParaRPr lang="zh-CN" altLang="en-US" sz="2800" b="1" dirty="0">
              <a:solidFill>
                <a:srgbClr val="00B050"/>
              </a:solidFill>
              <a:latin typeface="Arial" pitchFamily="34" charset="0"/>
              <a:cs typeface="Arial" pitchFamily="34" charset="0"/>
            </a:endParaRPr>
          </a:p>
        </p:txBody>
      </p:sp>
      <p:sp>
        <p:nvSpPr>
          <p:cNvPr id="15" name="TextBox 14"/>
          <p:cNvSpPr txBox="1"/>
          <p:nvPr/>
        </p:nvSpPr>
        <p:spPr>
          <a:xfrm>
            <a:off x="920354" y="4653136"/>
            <a:ext cx="8064896" cy="523220"/>
          </a:xfrm>
          <a:prstGeom prst="rect">
            <a:avLst/>
          </a:prstGeom>
          <a:noFill/>
        </p:spPr>
        <p:txBody>
          <a:bodyPr wrap="square" rtlCol="0">
            <a:spAutoFit/>
          </a:bodyPr>
          <a:lstStyle/>
          <a:p>
            <a:pPr algn="ctr"/>
            <a:r>
              <a:rPr lang="en-US" altLang="zh-CN" sz="2800" b="1" dirty="0" smtClean="0">
                <a:solidFill>
                  <a:srgbClr val="00B050"/>
                </a:solidFill>
                <a:latin typeface="Arial" pitchFamily="34" charset="0"/>
                <a:cs typeface="Arial" pitchFamily="34" charset="0"/>
              </a:rPr>
              <a:t>Observation model / Sensor model</a:t>
            </a:r>
            <a:endParaRPr lang="zh-CN" altLang="en-US" sz="2800" b="1" dirty="0">
              <a:solidFill>
                <a:srgbClr val="00B050"/>
              </a:solidFill>
              <a:latin typeface="Arial" pitchFamily="34" charset="0"/>
              <a:cs typeface="Arial" pitchFamily="34" charset="0"/>
            </a:endParaRPr>
          </a:p>
        </p:txBody>
      </p:sp>
      <p:graphicFrame>
        <p:nvGraphicFramePr>
          <p:cNvPr id="2" name="图示 1"/>
          <p:cNvGraphicFramePr/>
          <p:nvPr>
            <p:extLst>
              <p:ext uri="{D42A27DB-BD31-4B8C-83A1-F6EECF244321}">
                <p14:modId xmlns:p14="http://schemas.microsoft.com/office/powerpoint/2010/main" val="2858825249"/>
              </p:ext>
            </p:extLst>
          </p:nvPr>
        </p:nvGraphicFramePr>
        <p:xfrm>
          <a:off x="1290501" y="2237234"/>
          <a:ext cx="7620000" cy="74153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6" name="图示 15"/>
          <p:cNvGraphicFramePr/>
          <p:nvPr>
            <p:extLst>
              <p:ext uri="{D42A27DB-BD31-4B8C-83A1-F6EECF244321}">
                <p14:modId xmlns:p14="http://schemas.microsoft.com/office/powerpoint/2010/main" val="2514606335"/>
              </p:ext>
            </p:extLst>
          </p:nvPr>
        </p:nvGraphicFramePr>
        <p:xfrm>
          <a:off x="1290501" y="3463858"/>
          <a:ext cx="7620000" cy="74153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8" name="图示 17"/>
          <p:cNvGraphicFramePr/>
          <p:nvPr>
            <p:extLst>
              <p:ext uri="{D42A27DB-BD31-4B8C-83A1-F6EECF244321}">
                <p14:modId xmlns:p14="http://schemas.microsoft.com/office/powerpoint/2010/main" val="4135745538"/>
              </p:ext>
            </p:extLst>
          </p:nvPr>
        </p:nvGraphicFramePr>
        <p:xfrm>
          <a:off x="1290501" y="5703833"/>
          <a:ext cx="7620000" cy="741536"/>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28768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Graphic spid="18"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841763668"/>
              </p:ext>
            </p:extLst>
          </p:nvPr>
        </p:nvGraphicFramePr>
        <p:xfrm>
          <a:off x="3623" y="764704"/>
          <a:ext cx="9108504" cy="792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384274165"/>
              </p:ext>
            </p:extLst>
          </p:nvPr>
        </p:nvGraphicFramePr>
        <p:xfrm>
          <a:off x="2269" y="4941168"/>
          <a:ext cx="9144000" cy="7415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椭圆 8"/>
          <p:cNvSpPr/>
          <p:nvPr/>
        </p:nvSpPr>
        <p:spPr>
          <a:xfrm>
            <a:off x="541821" y="2564904"/>
            <a:ext cx="2952328" cy="13681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dirty="0" smtClean="0"/>
              <a:t>Prior</a:t>
            </a:r>
            <a:endParaRPr lang="zh-CN" altLang="en-US" sz="4000" dirty="0"/>
          </a:p>
        </p:txBody>
      </p:sp>
      <p:sp>
        <p:nvSpPr>
          <p:cNvPr id="10" name="椭圆 9"/>
          <p:cNvSpPr/>
          <p:nvPr/>
        </p:nvSpPr>
        <p:spPr>
          <a:xfrm>
            <a:off x="5582381" y="2564904"/>
            <a:ext cx="3168352" cy="13681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dirty="0" smtClean="0"/>
              <a:t>Posterior</a:t>
            </a:r>
            <a:endParaRPr lang="zh-CN" altLang="en-US" sz="4000" dirty="0"/>
          </a:p>
        </p:txBody>
      </p:sp>
      <p:sp>
        <p:nvSpPr>
          <p:cNvPr id="18" name="上弧形箭头 17"/>
          <p:cNvSpPr/>
          <p:nvPr/>
        </p:nvSpPr>
        <p:spPr>
          <a:xfrm>
            <a:off x="1909973" y="1916832"/>
            <a:ext cx="5544616" cy="648072"/>
          </a:xfrm>
          <a:prstGeom prst="curved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tx1"/>
              </a:solidFill>
            </a:endParaRPr>
          </a:p>
        </p:txBody>
      </p:sp>
      <p:sp>
        <p:nvSpPr>
          <p:cNvPr id="19" name="上弧形箭头 18"/>
          <p:cNvSpPr/>
          <p:nvPr/>
        </p:nvSpPr>
        <p:spPr>
          <a:xfrm rot="10800000">
            <a:off x="1909973" y="3933056"/>
            <a:ext cx="5544616" cy="648072"/>
          </a:xfrm>
          <a:prstGeom prst="curved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292834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4077072"/>
            <a:ext cx="7847020" cy="1077218"/>
          </a:xfrm>
          <a:prstGeom prst="rect">
            <a:avLst/>
          </a:prstGeom>
        </p:spPr>
        <p:txBody>
          <a:bodyPr wrap="none">
            <a:spAutoFit/>
          </a:bodyPr>
          <a:lstStyle/>
          <a:p>
            <a:r>
              <a:rPr lang="en-US" altLang="zh-CN" sz="3200" dirty="0" smtClean="0">
                <a:latin typeface="Arial" pitchFamily="34" charset="0"/>
                <a:cs typeface="Arial" pitchFamily="34" charset="0"/>
              </a:rPr>
              <a:t>A </a:t>
            </a:r>
            <a:r>
              <a:rPr lang="en-US" altLang="zh-CN" sz="3200" dirty="0">
                <a:latin typeface="Arial" pitchFamily="34" charset="0"/>
                <a:cs typeface="Arial" pitchFamily="34" charset="0"/>
              </a:rPr>
              <a:t>world with 5 different cells or </a:t>
            </a:r>
            <a:r>
              <a:rPr lang="en-US" altLang="zh-CN" sz="3200" dirty="0" smtClean="0">
                <a:latin typeface="Arial" pitchFamily="34" charset="0"/>
                <a:cs typeface="Arial" pitchFamily="34" charset="0"/>
              </a:rPr>
              <a:t>places</a:t>
            </a:r>
          </a:p>
          <a:p>
            <a:r>
              <a:rPr lang="en-US" altLang="zh-CN" sz="3200" dirty="0">
                <a:latin typeface="Arial" pitchFamily="34" charset="0"/>
                <a:cs typeface="Arial" pitchFamily="34" charset="0"/>
              </a:rPr>
              <a:t>What is the probability of any of those x's?</a:t>
            </a:r>
            <a:endParaRPr lang="zh-CN" altLang="en-US" sz="3200" dirty="0">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pic>
        <p:nvPicPr>
          <p:cNvPr id="20" name="图片 19"/>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2539999" y="2540000"/>
            <a:ext cx="2609497" cy="816992"/>
          </a:xfrm>
          <a:prstGeom prst="rect">
            <a:avLst/>
          </a:prstGeom>
        </p:spPr>
      </p:pic>
      <p:pic>
        <p:nvPicPr>
          <p:cNvPr id="22" name="Picture 2" descr="C:\Users\samuel\Downloads\1363416427_face-uncertai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28799" y="2194218"/>
            <a:ext cx="1508556" cy="150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967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4077072"/>
            <a:ext cx="7847020" cy="1077218"/>
          </a:xfrm>
          <a:prstGeom prst="rect">
            <a:avLst/>
          </a:prstGeom>
        </p:spPr>
        <p:txBody>
          <a:bodyPr wrap="none">
            <a:spAutoFit/>
          </a:bodyPr>
          <a:lstStyle/>
          <a:p>
            <a:r>
              <a:rPr lang="en-US" altLang="zh-CN" sz="3200" dirty="0" smtClean="0">
                <a:latin typeface="Arial" pitchFamily="34" charset="0"/>
                <a:cs typeface="Arial" pitchFamily="34" charset="0"/>
              </a:rPr>
              <a:t>A </a:t>
            </a:r>
            <a:r>
              <a:rPr lang="en-US" altLang="zh-CN" sz="3200" dirty="0">
                <a:latin typeface="Arial" pitchFamily="34" charset="0"/>
                <a:cs typeface="Arial" pitchFamily="34" charset="0"/>
              </a:rPr>
              <a:t>world with 5 different cells or </a:t>
            </a:r>
            <a:r>
              <a:rPr lang="en-US" altLang="zh-CN" sz="3200" dirty="0" smtClean="0">
                <a:latin typeface="Arial" pitchFamily="34" charset="0"/>
                <a:cs typeface="Arial" pitchFamily="34" charset="0"/>
              </a:rPr>
              <a:t>places</a:t>
            </a:r>
          </a:p>
          <a:p>
            <a:r>
              <a:rPr lang="en-US" altLang="zh-CN" sz="3200" dirty="0">
                <a:latin typeface="Arial" pitchFamily="34" charset="0"/>
                <a:cs typeface="Arial" pitchFamily="34" charset="0"/>
              </a:rPr>
              <a:t>What is the probability of any of those x's?</a:t>
            </a:r>
            <a:endParaRPr lang="zh-CN" altLang="en-US" sz="3200" dirty="0">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pic>
        <p:nvPicPr>
          <p:cNvPr id="20" name="图片 19"/>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2539999" y="2540000"/>
            <a:ext cx="2609497" cy="816992"/>
          </a:xfrm>
          <a:prstGeom prst="rect">
            <a:avLst/>
          </a:prstGeom>
        </p:spPr>
      </p:pic>
      <p:sp>
        <p:nvSpPr>
          <p:cNvPr id="2" name="TextBox 1"/>
          <p:cNvSpPr txBox="1"/>
          <p:nvPr/>
        </p:nvSpPr>
        <p:spPr>
          <a:xfrm>
            <a:off x="5436096" y="2348331"/>
            <a:ext cx="1800200" cy="1200329"/>
          </a:xfrm>
          <a:prstGeom prst="rect">
            <a:avLst/>
          </a:prstGeom>
          <a:noFill/>
        </p:spPr>
        <p:txBody>
          <a:bodyPr wrap="square" rtlCol="0">
            <a:spAutoFit/>
          </a:bodyPr>
          <a:lstStyle/>
          <a:p>
            <a:r>
              <a:rPr lang="en-US" altLang="zh-CN" sz="7200" dirty="0" smtClean="0">
                <a:solidFill>
                  <a:srgbClr val="FF0000"/>
                </a:solidFill>
              </a:rPr>
              <a:t>0.2</a:t>
            </a:r>
            <a:endParaRPr lang="zh-CN" altLang="en-US" sz="7200" dirty="0">
              <a:solidFill>
                <a:srgbClr val="FF0000"/>
              </a:solidFill>
            </a:endParaRPr>
          </a:p>
        </p:txBody>
      </p:sp>
      <p:sp>
        <p:nvSpPr>
          <p:cNvPr id="16" name="TextBox 15"/>
          <p:cNvSpPr txBox="1"/>
          <p:nvPr/>
        </p:nvSpPr>
        <p:spPr>
          <a:xfrm>
            <a:off x="899592" y="5301208"/>
            <a:ext cx="7920880" cy="769441"/>
          </a:xfrm>
          <a:prstGeom prst="rect">
            <a:avLst/>
          </a:prstGeom>
          <a:noFill/>
        </p:spPr>
        <p:txBody>
          <a:bodyPr wrap="square" rtlCol="0">
            <a:spAutoFit/>
          </a:bodyPr>
          <a:lstStyle/>
          <a:p>
            <a:r>
              <a:rPr lang="en-US" altLang="zh-CN" sz="4400" b="1" dirty="0" smtClean="0">
                <a:solidFill>
                  <a:srgbClr val="FF0000"/>
                </a:solidFill>
              </a:rPr>
              <a:t>The total probability equals 1</a:t>
            </a:r>
            <a:endParaRPr lang="zh-CN" altLang="en-US" sz="4400" b="1" dirty="0">
              <a:solidFill>
                <a:srgbClr val="FF0000"/>
              </a:solidFill>
            </a:endParaRPr>
          </a:p>
        </p:txBody>
      </p:sp>
    </p:spTree>
    <p:extLst>
      <p:ext uri="{BB962C8B-B14F-4D97-AF65-F5344CB8AC3E}">
        <p14:creationId xmlns:p14="http://schemas.microsoft.com/office/powerpoint/2010/main" val="3884504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4077072"/>
            <a:ext cx="7847020" cy="1077218"/>
          </a:xfrm>
          <a:prstGeom prst="rect">
            <a:avLst/>
          </a:prstGeom>
        </p:spPr>
        <p:txBody>
          <a:bodyPr wrap="none">
            <a:spAutoFit/>
          </a:bodyPr>
          <a:lstStyle/>
          <a:p>
            <a:r>
              <a:rPr lang="en-US" altLang="zh-CN" sz="3200" dirty="0" smtClean="0">
                <a:latin typeface="Arial" pitchFamily="34" charset="0"/>
                <a:cs typeface="Arial" pitchFamily="34" charset="0"/>
              </a:rPr>
              <a:t>A </a:t>
            </a:r>
            <a:r>
              <a:rPr lang="en-US" altLang="zh-CN" sz="3200" dirty="0">
                <a:latin typeface="Arial" pitchFamily="34" charset="0"/>
                <a:cs typeface="Arial" pitchFamily="34" charset="0"/>
              </a:rPr>
              <a:t>world with </a:t>
            </a:r>
            <a:r>
              <a:rPr lang="en-US" altLang="zh-CN" sz="3200" b="1" dirty="0" smtClean="0">
                <a:solidFill>
                  <a:srgbClr val="FF0000"/>
                </a:solidFill>
                <a:latin typeface="Arial" pitchFamily="34" charset="0"/>
                <a:cs typeface="Arial" pitchFamily="34" charset="0"/>
              </a:rPr>
              <a:t>n</a:t>
            </a:r>
            <a:r>
              <a:rPr lang="en-US" altLang="zh-CN" sz="3200" dirty="0" smtClean="0">
                <a:latin typeface="Arial" pitchFamily="34" charset="0"/>
                <a:cs typeface="Arial" pitchFamily="34" charset="0"/>
              </a:rPr>
              <a:t> </a:t>
            </a:r>
            <a:r>
              <a:rPr lang="en-US" altLang="zh-CN" sz="3200" dirty="0">
                <a:latin typeface="Arial" pitchFamily="34" charset="0"/>
                <a:cs typeface="Arial" pitchFamily="34" charset="0"/>
              </a:rPr>
              <a:t>different cells or </a:t>
            </a:r>
            <a:r>
              <a:rPr lang="en-US" altLang="zh-CN" sz="3200" dirty="0" smtClean="0">
                <a:latin typeface="Arial" pitchFamily="34" charset="0"/>
                <a:cs typeface="Arial" pitchFamily="34" charset="0"/>
              </a:rPr>
              <a:t>places</a:t>
            </a:r>
          </a:p>
          <a:p>
            <a:r>
              <a:rPr lang="en-US" altLang="zh-CN" sz="3200" dirty="0">
                <a:latin typeface="Arial" pitchFamily="34" charset="0"/>
                <a:cs typeface="Arial" pitchFamily="34" charset="0"/>
              </a:rPr>
              <a:t>What is the probability of any of those x's?</a:t>
            </a:r>
            <a:endParaRPr lang="zh-CN" altLang="en-US" sz="3200" dirty="0">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3" name="图片 2"/>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238670" y="866490"/>
            <a:ext cx="700493" cy="464232"/>
          </a:xfrm>
          <a:prstGeom prst="rect">
            <a:avLst/>
          </a:prstGeom>
        </p:spPr>
      </p:pic>
      <p:pic>
        <p:nvPicPr>
          <p:cNvPr id="20" name="图片 19"/>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2539999" y="2540000"/>
            <a:ext cx="2609497" cy="816992"/>
          </a:xfrm>
          <a:prstGeom prst="rect">
            <a:avLst/>
          </a:prstGeom>
        </p:spPr>
      </p:pic>
      <p:pic>
        <p:nvPicPr>
          <p:cNvPr id="22" name="Picture 2" descr="C:\Users\samuel\Downloads\1363416427_face-uncertai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28799" y="2194218"/>
            <a:ext cx="1508556" cy="15085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28798" y="440150"/>
            <a:ext cx="539345" cy="923330"/>
          </a:xfrm>
          <a:prstGeom prst="rect">
            <a:avLst/>
          </a:prstGeom>
          <a:noFill/>
        </p:spPr>
        <p:txBody>
          <a:bodyPr wrap="square" rtlCol="0">
            <a:spAutoFit/>
          </a:bodyPr>
          <a:lstStyle/>
          <a:p>
            <a:r>
              <a:rPr lang="en-US" altLang="zh-CN" sz="5400" dirty="0" smtClean="0"/>
              <a:t>…</a:t>
            </a:r>
            <a:endParaRPr lang="zh-CN" altLang="en-US" sz="5400" dirty="0"/>
          </a:p>
        </p:txBody>
      </p:sp>
    </p:spTree>
    <p:extLst>
      <p:ext uri="{BB962C8B-B14F-4D97-AF65-F5344CB8AC3E}">
        <p14:creationId xmlns:p14="http://schemas.microsoft.com/office/powerpoint/2010/main" val="4766154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4077072"/>
            <a:ext cx="7847020" cy="1077218"/>
          </a:xfrm>
          <a:prstGeom prst="rect">
            <a:avLst/>
          </a:prstGeom>
        </p:spPr>
        <p:txBody>
          <a:bodyPr wrap="none">
            <a:spAutoFit/>
          </a:bodyPr>
          <a:lstStyle/>
          <a:p>
            <a:r>
              <a:rPr lang="en-US" altLang="zh-CN" sz="3200" dirty="0" smtClean="0">
                <a:latin typeface="Arial" pitchFamily="34" charset="0"/>
                <a:cs typeface="Arial" pitchFamily="34" charset="0"/>
              </a:rPr>
              <a:t>A </a:t>
            </a:r>
            <a:r>
              <a:rPr lang="en-US" altLang="zh-CN" sz="3200" dirty="0">
                <a:latin typeface="Arial" pitchFamily="34" charset="0"/>
                <a:cs typeface="Arial" pitchFamily="34" charset="0"/>
              </a:rPr>
              <a:t>world with </a:t>
            </a:r>
            <a:r>
              <a:rPr lang="en-US" altLang="zh-CN" sz="3200" b="1" dirty="0" smtClean="0">
                <a:solidFill>
                  <a:srgbClr val="FF0000"/>
                </a:solidFill>
                <a:latin typeface="Arial" pitchFamily="34" charset="0"/>
                <a:cs typeface="Arial" pitchFamily="34" charset="0"/>
              </a:rPr>
              <a:t>n</a:t>
            </a:r>
            <a:r>
              <a:rPr lang="en-US" altLang="zh-CN" sz="3200" dirty="0" smtClean="0">
                <a:latin typeface="Arial" pitchFamily="34" charset="0"/>
                <a:cs typeface="Arial" pitchFamily="34" charset="0"/>
              </a:rPr>
              <a:t> </a:t>
            </a:r>
            <a:r>
              <a:rPr lang="en-US" altLang="zh-CN" sz="3200" dirty="0">
                <a:latin typeface="Arial" pitchFamily="34" charset="0"/>
                <a:cs typeface="Arial" pitchFamily="34" charset="0"/>
              </a:rPr>
              <a:t>different cells or </a:t>
            </a:r>
            <a:r>
              <a:rPr lang="en-US" altLang="zh-CN" sz="3200" dirty="0" smtClean="0">
                <a:latin typeface="Arial" pitchFamily="34" charset="0"/>
                <a:cs typeface="Arial" pitchFamily="34" charset="0"/>
              </a:rPr>
              <a:t>places</a:t>
            </a:r>
          </a:p>
          <a:p>
            <a:r>
              <a:rPr lang="en-US" altLang="zh-CN" sz="3200" dirty="0">
                <a:latin typeface="Arial" pitchFamily="34" charset="0"/>
                <a:cs typeface="Arial" pitchFamily="34" charset="0"/>
              </a:rPr>
              <a:t>What is the probability of any of those x's?</a:t>
            </a:r>
            <a:endParaRPr lang="zh-CN" altLang="en-US" sz="3200" dirty="0">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3" name="图片 2"/>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238670" y="866490"/>
            <a:ext cx="700493" cy="464232"/>
          </a:xfrm>
          <a:prstGeom prst="rect">
            <a:avLst/>
          </a:prstGeom>
        </p:spPr>
      </p:pic>
      <p:pic>
        <p:nvPicPr>
          <p:cNvPr id="20" name="图片 19"/>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2539999" y="2540000"/>
            <a:ext cx="2609497" cy="816992"/>
          </a:xfrm>
          <a:prstGeom prst="rect">
            <a:avLst/>
          </a:prstGeom>
        </p:spPr>
      </p:pic>
      <p:sp>
        <p:nvSpPr>
          <p:cNvPr id="2" name="TextBox 1"/>
          <p:cNvSpPr txBox="1"/>
          <p:nvPr/>
        </p:nvSpPr>
        <p:spPr>
          <a:xfrm>
            <a:off x="5328798" y="440150"/>
            <a:ext cx="539345" cy="923330"/>
          </a:xfrm>
          <a:prstGeom prst="rect">
            <a:avLst/>
          </a:prstGeom>
          <a:noFill/>
        </p:spPr>
        <p:txBody>
          <a:bodyPr wrap="square" rtlCol="0">
            <a:spAutoFit/>
          </a:bodyPr>
          <a:lstStyle/>
          <a:p>
            <a:r>
              <a:rPr lang="en-US" altLang="zh-CN" sz="5400" dirty="0" smtClean="0"/>
              <a:t>…</a:t>
            </a:r>
            <a:endParaRPr lang="zh-CN" altLang="en-US" sz="5400" dirty="0"/>
          </a:p>
        </p:txBody>
      </p:sp>
      <p:sp>
        <p:nvSpPr>
          <p:cNvPr id="14" name="TextBox 13"/>
          <p:cNvSpPr txBox="1"/>
          <p:nvPr/>
        </p:nvSpPr>
        <p:spPr>
          <a:xfrm>
            <a:off x="5436096" y="2348331"/>
            <a:ext cx="1800200" cy="1200329"/>
          </a:xfrm>
          <a:prstGeom prst="rect">
            <a:avLst/>
          </a:prstGeom>
          <a:noFill/>
        </p:spPr>
        <p:txBody>
          <a:bodyPr wrap="square" rtlCol="0">
            <a:spAutoFit/>
          </a:bodyPr>
          <a:lstStyle/>
          <a:p>
            <a:r>
              <a:rPr lang="en-US" altLang="zh-CN" sz="7200" dirty="0" smtClean="0">
                <a:solidFill>
                  <a:srgbClr val="FF0000"/>
                </a:solidFill>
              </a:rPr>
              <a:t>1/n</a:t>
            </a:r>
            <a:endParaRPr lang="zh-CN" altLang="en-US" sz="7200" dirty="0">
              <a:solidFill>
                <a:srgbClr val="FF0000"/>
              </a:solidFill>
            </a:endParaRPr>
          </a:p>
        </p:txBody>
      </p:sp>
      <p:grpSp>
        <p:nvGrpSpPr>
          <p:cNvPr id="17" name="组合 16"/>
          <p:cNvGrpSpPr/>
          <p:nvPr/>
        </p:nvGrpSpPr>
        <p:grpSpPr>
          <a:xfrm>
            <a:off x="1442602" y="5376748"/>
            <a:ext cx="6256614" cy="1006260"/>
            <a:chOff x="940865" y="0"/>
            <a:chExt cx="7223201" cy="1006260"/>
          </a:xfrm>
          <a:scene3d>
            <a:camera prst="orthographicFront"/>
            <a:lightRig rig="flat" dir="t"/>
          </a:scene3d>
        </p:grpSpPr>
        <p:sp>
          <p:nvSpPr>
            <p:cNvPr id="18" name="圆角矩形 17"/>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9"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kern="1200" dirty="0" smtClean="0"/>
                <a:t>Let’s implement this</a:t>
              </a:r>
              <a:r>
                <a:rPr lang="zh-CN" altLang="en-US" sz="5100" kern="1200" dirty="0" smtClean="0"/>
                <a:t>！</a:t>
              </a:r>
              <a:endParaRPr lang="zh-CN" sz="5100" kern="1200" dirty="0"/>
            </a:p>
          </p:txBody>
        </p:sp>
      </p:grpSp>
    </p:spTree>
    <p:extLst>
      <p:ext uri="{BB962C8B-B14F-4D97-AF65-F5344CB8AC3E}">
        <p14:creationId xmlns:p14="http://schemas.microsoft.com/office/powerpoint/2010/main" val="190265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3" name="图片 2"/>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238670" y="866490"/>
            <a:ext cx="700493" cy="464232"/>
          </a:xfrm>
          <a:prstGeom prst="rect">
            <a:avLst/>
          </a:prstGeom>
        </p:spPr>
      </p:pic>
      <p:sp>
        <p:nvSpPr>
          <p:cNvPr id="2" name="TextBox 1"/>
          <p:cNvSpPr txBox="1"/>
          <p:nvPr/>
        </p:nvSpPr>
        <p:spPr>
          <a:xfrm>
            <a:off x="5328798" y="440150"/>
            <a:ext cx="539345" cy="923330"/>
          </a:xfrm>
          <a:prstGeom prst="rect">
            <a:avLst/>
          </a:prstGeom>
          <a:noFill/>
        </p:spPr>
        <p:txBody>
          <a:bodyPr wrap="square" rtlCol="0">
            <a:spAutoFit/>
          </a:bodyPr>
          <a:lstStyle/>
          <a:p>
            <a:r>
              <a:rPr lang="en-US" altLang="zh-CN" sz="5400" dirty="0" smtClean="0"/>
              <a:t>…</a:t>
            </a:r>
            <a:endParaRPr lang="zh-CN" altLang="en-US" sz="5400" dirty="0"/>
          </a:p>
        </p:txBody>
      </p:sp>
      <p:sp>
        <p:nvSpPr>
          <p:cNvPr id="8" name="三十二角星 7"/>
          <p:cNvSpPr/>
          <p:nvPr/>
        </p:nvSpPr>
        <p:spPr>
          <a:xfrm>
            <a:off x="7072394" y="5154290"/>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P1</a:t>
            </a:r>
            <a:endParaRPr lang="zh-CN" altLang="en-US" sz="4400" b="1" dirty="0"/>
          </a:p>
        </p:txBody>
      </p:sp>
      <p:pic>
        <p:nvPicPr>
          <p:cNvPr id="4813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4577" y="1772816"/>
            <a:ext cx="3182289" cy="2706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1"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74594" y="1772816"/>
            <a:ext cx="3149865" cy="2649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066853" y="2508045"/>
            <a:ext cx="1261945" cy="923330"/>
          </a:xfrm>
          <a:prstGeom prst="rect">
            <a:avLst/>
          </a:prstGeom>
          <a:noFill/>
        </p:spPr>
        <p:txBody>
          <a:bodyPr wrap="square" rtlCol="0">
            <a:spAutoFit/>
          </a:bodyPr>
          <a:lstStyle/>
          <a:p>
            <a:r>
              <a:rPr lang="en-US" altLang="zh-CN" sz="5400" b="1" dirty="0" smtClean="0">
                <a:solidFill>
                  <a:srgbClr val="FFC000"/>
                </a:solidFill>
              </a:rPr>
              <a:t>OR</a:t>
            </a:r>
            <a:endParaRPr lang="zh-CN" altLang="en-US" sz="5400" b="1" dirty="0">
              <a:solidFill>
                <a:srgbClr val="FFC000"/>
              </a:solidFill>
            </a:endParaRPr>
          </a:p>
        </p:txBody>
      </p:sp>
      <p:sp>
        <p:nvSpPr>
          <p:cNvPr id="19" name="矩形 18"/>
          <p:cNvSpPr/>
          <p:nvPr/>
        </p:nvSpPr>
        <p:spPr>
          <a:xfrm>
            <a:off x="2331101" y="5013176"/>
            <a:ext cx="4561633" cy="1077218"/>
          </a:xfrm>
          <a:prstGeom prst="rect">
            <a:avLst/>
          </a:prstGeom>
        </p:spPr>
        <p:txBody>
          <a:bodyPr wrap="none">
            <a:spAutoFit/>
          </a:bodyPr>
          <a:lstStyle/>
          <a:p>
            <a:r>
              <a:rPr lang="en-US" altLang="zh-CN" sz="32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What’s the difference?</a:t>
            </a:r>
          </a:p>
          <a:p>
            <a:r>
              <a:rPr lang="en-US" altLang="zh-CN" sz="32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Are they problematic?</a:t>
            </a:r>
            <a:endParaRPr lang="zh-CN" altLang="en-US" sz="3200" b="1" dirty="0">
              <a:solidFill>
                <a:srgbClr val="FF0000"/>
              </a:solidFill>
              <a:effectLst>
                <a:outerShdw blurRad="38100" dist="38100" dir="2700000" algn="tl">
                  <a:srgbClr val="000000">
                    <a:alpha val="43137"/>
                  </a:srgbClr>
                </a:outerShdw>
              </a:effectLst>
              <a:latin typeface="Arial" pitchFamily="34" charset="0"/>
              <a:cs typeface="Arial" pitchFamily="34" charset="0"/>
            </a:endParaRPr>
          </a:p>
        </p:txBody>
      </p:sp>
      <p:pic>
        <p:nvPicPr>
          <p:cNvPr id="21" name="Picture 2" descr="C:\Users\samuel\Downloads\1363416427_face-uncertai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4797507"/>
            <a:ext cx="1508556" cy="150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57442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88665" y="1718465"/>
            <a:ext cx="8964488" cy="3288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050629"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矩形 7"/>
          <p:cNvSpPr/>
          <p:nvPr/>
        </p:nvSpPr>
        <p:spPr>
          <a:xfrm>
            <a:off x="6073272"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9" name="图片 8"/>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0" name="图片 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1" name="图片 10"/>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2" name="图片 11"/>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238670" y="866490"/>
            <a:ext cx="700493" cy="464232"/>
          </a:xfrm>
          <a:prstGeom prst="rect">
            <a:avLst/>
          </a:prstGeom>
        </p:spPr>
      </p:pic>
      <p:sp>
        <p:nvSpPr>
          <p:cNvPr id="13" name="TextBox 12"/>
          <p:cNvSpPr txBox="1"/>
          <p:nvPr/>
        </p:nvSpPr>
        <p:spPr>
          <a:xfrm>
            <a:off x="5328798" y="440150"/>
            <a:ext cx="539345" cy="923330"/>
          </a:xfrm>
          <a:prstGeom prst="rect">
            <a:avLst/>
          </a:prstGeom>
          <a:noFill/>
        </p:spPr>
        <p:txBody>
          <a:bodyPr wrap="square" rtlCol="0">
            <a:spAutoFit/>
          </a:bodyPr>
          <a:lstStyle/>
          <a:p>
            <a:r>
              <a:rPr lang="en-US" altLang="zh-CN" sz="5400" dirty="0" smtClean="0"/>
              <a:t>…</a:t>
            </a:r>
            <a:endParaRPr lang="zh-CN" altLang="en-US" sz="5400" dirty="0"/>
          </a:p>
        </p:txBody>
      </p:sp>
      <p:sp>
        <p:nvSpPr>
          <p:cNvPr id="14" name="三十二角星 13"/>
          <p:cNvSpPr/>
          <p:nvPr/>
        </p:nvSpPr>
        <p:spPr>
          <a:xfrm>
            <a:off x="7072394" y="5154290"/>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P1</a:t>
            </a:r>
            <a:endParaRPr lang="zh-CN" altLang="en-US" sz="4400" b="1" dirty="0"/>
          </a:p>
        </p:txBody>
      </p:sp>
      <p:sp>
        <p:nvSpPr>
          <p:cNvPr id="4" name="矩形 3"/>
          <p:cNvSpPr/>
          <p:nvPr/>
        </p:nvSpPr>
        <p:spPr>
          <a:xfrm>
            <a:off x="469136" y="2276872"/>
            <a:ext cx="8352928" cy="3170099"/>
          </a:xfrm>
          <a:prstGeom prst="rect">
            <a:avLst/>
          </a:prstGeom>
        </p:spPr>
        <p:txBody>
          <a:bodyPr wrap="square">
            <a:spAutoFit/>
          </a:bodyPr>
          <a:lstStyle/>
          <a:p>
            <a:r>
              <a:rPr lang="en-US" altLang="zh-CN" sz="2000" b="1" dirty="0"/>
              <a:t>Explanation</a:t>
            </a:r>
            <a:r>
              <a:rPr lang="en-US" altLang="zh-CN" sz="2000" dirty="0"/>
              <a:t/>
            </a:r>
            <a:br>
              <a:rPr lang="en-US" altLang="zh-CN" sz="2000" dirty="0"/>
            </a:br>
            <a:r>
              <a:rPr lang="en-US" altLang="zh-CN" sz="2000" dirty="0"/>
              <a:t>The size of the indicated variable or array appears to be changing with each loop iteration. Commonly, this message appears because an array is growing by assignment or concatenation. Growing an array by assignment or concatenation can be expensive. For large arrays, MATLAB must allocate a new block of memory and copy the older array contents to the new array as it makes each assignment. Programs that change a variable's size in this way can spend most of their run time in this inefficient activity. </a:t>
            </a:r>
          </a:p>
          <a:p>
            <a:r>
              <a:rPr lang="en-US" altLang="zh-CN" sz="2000" dirty="0"/>
              <a:t>For the same reasons, there is significant overhead in shrinking an array or in changing the size of a variable on each iteration. </a:t>
            </a:r>
          </a:p>
        </p:txBody>
      </p:sp>
    </p:spTree>
    <p:extLst>
      <p:ext uri="{BB962C8B-B14F-4D97-AF65-F5344CB8AC3E}">
        <p14:creationId xmlns:p14="http://schemas.microsoft.com/office/powerpoint/2010/main" val="42076332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矩形 7"/>
          <p:cNvSpPr/>
          <p:nvPr/>
        </p:nvSpPr>
        <p:spPr>
          <a:xfrm>
            <a:off x="6073272"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9" name="图片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0" name="图片 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1" name="图片 10"/>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2" name="图片 11"/>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238670" y="866490"/>
            <a:ext cx="700493" cy="464232"/>
          </a:xfrm>
          <a:prstGeom prst="rect">
            <a:avLst/>
          </a:prstGeom>
        </p:spPr>
      </p:pic>
      <p:sp>
        <p:nvSpPr>
          <p:cNvPr id="13" name="TextBox 12"/>
          <p:cNvSpPr txBox="1"/>
          <p:nvPr/>
        </p:nvSpPr>
        <p:spPr>
          <a:xfrm>
            <a:off x="5328798" y="440150"/>
            <a:ext cx="539345" cy="923330"/>
          </a:xfrm>
          <a:prstGeom prst="rect">
            <a:avLst/>
          </a:prstGeom>
          <a:noFill/>
        </p:spPr>
        <p:txBody>
          <a:bodyPr wrap="square" rtlCol="0">
            <a:spAutoFit/>
          </a:bodyPr>
          <a:lstStyle/>
          <a:p>
            <a:r>
              <a:rPr lang="en-US" altLang="zh-CN" sz="5400" dirty="0" smtClean="0"/>
              <a:t>…</a:t>
            </a:r>
            <a:endParaRPr lang="zh-CN" altLang="en-US" sz="5400" dirty="0"/>
          </a:p>
        </p:txBody>
      </p:sp>
      <p:sp>
        <p:nvSpPr>
          <p:cNvPr id="14" name="三十二角星 13"/>
          <p:cNvSpPr/>
          <p:nvPr/>
        </p:nvSpPr>
        <p:spPr>
          <a:xfrm>
            <a:off x="7072394" y="5154290"/>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P1</a:t>
            </a:r>
            <a:endParaRPr lang="zh-CN" altLang="en-US" sz="4400" b="1" dirty="0"/>
          </a:p>
        </p:txBody>
      </p:sp>
      <p:pic>
        <p:nvPicPr>
          <p:cNvPr id="5017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7381" y="2123140"/>
            <a:ext cx="3294974"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87590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Slides\em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844824"/>
            <a:ext cx="3877022" cy="3877022"/>
          </a:xfrm>
          <a:prstGeom prst="rect">
            <a:avLst/>
          </a:prstGeom>
          <a:noFill/>
          <a:extLst>
            <a:ext uri="{909E8E84-426E-40DD-AFC4-6F175D3DCCD1}">
              <a14:hiddenFill xmlns:a14="http://schemas.microsoft.com/office/drawing/2010/main">
                <a:solidFill>
                  <a:srgbClr val="FFFFFF"/>
                </a:solidFill>
              </a14:hiddenFill>
            </a:ext>
          </a:extLst>
        </p:spPr>
      </p:pic>
      <p:sp>
        <p:nvSpPr>
          <p:cNvPr id="3" name="副标题 6"/>
          <p:cNvSpPr txBox="1">
            <a:spLocks/>
          </p:cNvSpPr>
          <p:nvPr/>
        </p:nvSpPr>
        <p:spPr>
          <a:xfrm>
            <a:off x="0" y="764704"/>
            <a:ext cx="9144000" cy="584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zh-CN" b="1" dirty="0" smtClean="0">
                <a:solidFill>
                  <a:srgbClr val="00B050"/>
                </a:solidFill>
                <a:effectLst>
                  <a:outerShdw blurRad="38100" dist="38100" dir="2700000" algn="tl">
                    <a:srgbClr val="000000">
                      <a:alpha val="43137"/>
                    </a:srgbClr>
                  </a:outerShdw>
                </a:effectLst>
                <a:latin typeface="Candara" pitchFamily="34" charset="0"/>
                <a:cs typeface="Browallia New" pitchFamily="34" charset="-34"/>
              </a:rPr>
              <a:t>assignments.shmtu@gmail.com</a:t>
            </a:r>
            <a:endParaRPr lang="zh-CN" altLang="en-US" b="1" dirty="0">
              <a:solidFill>
                <a:srgbClr val="00B050"/>
              </a:solidFill>
              <a:effectLst>
                <a:outerShdw blurRad="38100" dist="38100" dir="2700000" algn="tl">
                  <a:srgbClr val="000000">
                    <a:alpha val="43137"/>
                  </a:srgbClr>
                </a:outerShdw>
              </a:effectLst>
              <a:latin typeface="Candara" pitchFamily="34" charset="0"/>
              <a:cs typeface="Browallia New" pitchFamily="34" charset="-34"/>
            </a:endParaRPr>
          </a:p>
        </p:txBody>
      </p:sp>
    </p:spTree>
    <p:extLst>
      <p:ext uri="{BB962C8B-B14F-4D97-AF65-F5344CB8AC3E}">
        <p14:creationId xmlns:p14="http://schemas.microsoft.com/office/powerpoint/2010/main" val="360034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4077072"/>
            <a:ext cx="7848872" cy="2062103"/>
          </a:xfrm>
          <a:prstGeom prst="rect">
            <a:avLst/>
          </a:prstGeom>
        </p:spPr>
        <p:txBody>
          <a:bodyPr wrap="square">
            <a:spAutoFit/>
          </a:bodyPr>
          <a:lstStyle/>
          <a:p>
            <a:r>
              <a:rPr lang="en-US" altLang="zh-CN" sz="3200" dirty="0">
                <a:latin typeface="Arial" pitchFamily="34" charset="0"/>
                <a:cs typeface="Arial" pitchFamily="34" charset="0"/>
              </a:rPr>
              <a:t>Now that we can establish the robot's initial belief about its location in the world, we want </a:t>
            </a:r>
            <a:r>
              <a:rPr lang="en-US" altLang="zh-CN" sz="3200" dirty="0" smtClean="0">
                <a:latin typeface="Arial" pitchFamily="34" charset="0"/>
                <a:cs typeface="Arial" pitchFamily="34" charset="0"/>
              </a:rPr>
              <a:t>to update </a:t>
            </a:r>
            <a:r>
              <a:rPr lang="en-US" altLang="zh-CN" sz="3200" dirty="0">
                <a:latin typeface="Arial" pitchFamily="34" charset="0"/>
                <a:cs typeface="Arial" pitchFamily="34" charset="0"/>
              </a:rPr>
              <a:t>these beliefs given a measurement from the robot's sensors.</a:t>
            </a:r>
            <a:endParaRPr lang="zh-CN" altLang="en-US" sz="3200" dirty="0">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spTree>
    <p:extLst>
      <p:ext uri="{BB962C8B-B14F-4D97-AF65-F5344CB8AC3E}">
        <p14:creationId xmlns:p14="http://schemas.microsoft.com/office/powerpoint/2010/main" val="25501799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14205" y="5013176"/>
            <a:ext cx="7848872" cy="1077218"/>
          </a:xfrm>
          <a:prstGeom prst="rect">
            <a:avLst/>
          </a:prstGeom>
        </p:spPr>
        <p:txBody>
          <a:bodyPr wrap="square">
            <a:spAutoFit/>
          </a:bodyPr>
          <a:lstStyle/>
          <a:p>
            <a:r>
              <a:rPr lang="en-US" altLang="zh-CN" sz="3200" dirty="0">
                <a:latin typeface="Arial" pitchFamily="34" charset="0"/>
                <a:cs typeface="Arial" pitchFamily="34" charset="0"/>
              </a:rPr>
              <a:t>Let's assume 2 of those cells are colored </a:t>
            </a:r>
            <a:r>
              <a:rPr lang="en-US" altLang="zh-CN" sz="3200" b="1" dirty="0">
                <a:solidFill>
                  <a:srgbClr val="FF0000"/>
                </a:solidFill>
                <a:latin typeface="Arial" pitchFamily="34" charset="0"/>
                <a:cs typeface="Arial" pitchFamily="34" charset="0"/>
              </a:rPr>
              <a:t>red</a:t>
            </a:r>
            <a:r>
              <a:rPr lang="en-US" altLang="zh-CN" sz="3200" dirty="0">
                <a:latin typeface="Arial" pitchFamily="34" charset="0"/>
                <a:cs typeface="Arial" pitchFamily="34" charset="0"/>
              </a:rPr>
              <a:t> whereas the other 3 are </a:t>
            </a:r>
            <a:r>
              <a:rPr lang="en-US" altLang="zh-CN" sz="3200" b="1" dirty="0">
                <a:solidFill>
                  <a:srgbClr val="00B050"/>
                </a:solidFill>
                <a:latin typeface="Arial" pitchFamily="34" charset="0"/>
                <a:cs typeface="Arial" pitchFamily="34" charset="0"/>
              </a:rPr>
              <a:t>green</a:t>
            </a:r>
            <a:r>
              <a:rPr lang="en-US" altLang="zh-CN" sz="3200" dirty="0">
                <a:latin typeface="Arial" pitchFamily="34" charset="0"/>
                <a:cs typeface="Arial" pitchFamily="34" charset="0"/>
              </a:rPr>
              <a:t>.</a:t>
            </a:r>
            <a:endParaRPr lang="zh-CN" altLang="en-US" sz="3200" dirty="0">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spTree>
    <p:extLst>
      <p:ext uri="{BB962C8B-B14F-4D97-AF65-F5344CB8AC3E}">
        <p14:creationId xmlns:p14="http://schemas.microsoft.com/office/powerpoint/2010/main" val="32233367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35937" y="4365104"/>
            <a:ext cx="7669944" cy="1569660"/>
          </a:xfrm>
          <a:prstGeom prst="rect">
            <a:avLst/>
          </a:prstGeom>
        </p:spPr>
        <p:txBody>
          <a:bodyPr wrap="square">
            <a:spAutoFit/>
          </a:bodyPr>
          <a:lstStyle/>
          <a:p>
            <a:r>
              <a:rPr lang="en-US" altLang="zh-CN" sz="3200" dirty="0" smtClean="0">
                <a:latin typeface="Arial" pitchFamily="34" charset="0"/>
                <a:cs typeface="Arial" pitchFamily="34" charset="0"/>
              </a:rPr>
              <a:t>Sensors </a:t>
            </a:r>
            <a:r>
              <a:rPr lang="en-US" altLang="zh-CN" sz="3200" dirty="0">
                <a:latin typeface="Arial" pitchFamily="34" charset="0"/>
                <a:cs typeface="Arial" pitchFamily="34" charset="0"/>
              </a:rPr>
              <a:t>are incorrect, so we do not want to </a:t>
            </a:r>
            <a:r>
              <a:rPr lang="en-US" altLang="zh-CN" sz="3200" dirty="0" smtClean="0">
                <a:latin typeface="Arial" pitchFamily="34" charset="0"/>
                <a:cs typeface="Arial" pitchFamily="34" charset="0"/>
              </a:rPr>
              <a:t>multiply the </a:t>
            </a:r>
            <a:r>
              <a:rPr lang="en-US" altLang="zh-CN" sz="3200" dirty="0">
                <a:latin typeface="Arial" pitchFamily="34" charset="0"/>
                <a:cs typeface="Arial" pitchFamily="34" charset="0"/>
              </a:rPr>
              <a:t>green cell probability by </a:t>
            </a:r>
            <a:r>
              <a:rPr lang="en-US" altLang="zh-CN" sz="3200" dirty="0" smtClean="0">
                <a:latin typeface="Arial" pitchFamily="34" charset="0"/>
                <a:cs typeface="Arial" pitchFamily="34" charset="0"/>
              </a:rPr>
              <a:t>zero. Instead, we multiply it by 0.2!</a:t>
            </a:r>
            <a:endParaRPr lang="zh-CN" altLang="en-US" sz="3200" dirty="0">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2620866" y="1898060"/>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2554685" y="3356992"/>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12" name="直接箭头连接符 11"/>
          <p:cNvCxnSpPr>
            <a:stCxn id="20" idx="2"/>
          </p:cNvCxnSpPr>
          <p:nvPr/>
        </p:nvCxnSpPr>
        <p:spPr>
          <a:xfrm flipH="1">
            <a:off x="2910221" y="2597159"/>
            <a:ext cx="210526" cy="7598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云形标注 13"/>
          <p:cNvSpPr/>
          <p:nvPr/>
        </p:nvSpPr>
        <p:spPr>
          <a:xfrm>
            <a:off x="4066852" y="2255391"/>
            <a:ext cx="4249564" cy="1749673"/>
          </a:xfrm>
          <a:prstGeom prst="cloudCallout">
            <a:avLst>
              <a:gd name="adj1" fmla="val -67855"/>
              <a:gd name="adj2" fmla="val -4432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2800" b="1" dirty="0" smtClean="0">
                <a:solidFill>
                  <a:srgbClr val="FF0000"/>
                </a:solidFill>
              </a:rPr>
              <a:t>Red cell * 0.6</a:t>
            </a:r>
          </a:p>
          <a:p>
            <a:pPr algn="ctr"/>
            <a:r>
              <a:rPr lang="en-US" altLang="zh-CN" sz="2800" b="1" dirty="0" smtClean="0">
                <a:solidFill>
                  <a:srgbClr val="00B050"/>
                </a:solidFill>
              </a:rPr>
              <a:t>Green cell  *0.2</a:t>
            </a:r>
            <a:endParaRPr lang="zh-CN" altLang="en-US" sz="2800" b="1" dirty="0">
              <a:solidFill>
                <a:srgbClr val="00B050"/>
              </a:solidFill>
            </a:endParaRPr>
          </a:p>
        </p:txBody>
      </p:sp>
    </p:spTree>
    <p:extLst>
      <p:ext uri="{BB962C8B-B14F-4D97-AF65-F5344CB8AC3E}">
        <p14:creationId xmlns:p14="http://schemas.microsoft.com/office/powerpoint/2010/main" val="396341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02355" y="4618255"/>
            <a:ext cx="6355252" cy="1754326"/>
          </a:xfrm>
          <a:prstGeom prst="rect">
            <a:avLst/>
          </a:prstGeom>
        </p:spPr>
        <p:txBody>
          <a:bodyPr wrap="square">
            <a:spAutoFit/>
          </a:bodyPr>
          <a:lstStyle/>
          <a:p>
            <a:r>
              <a:rPr lang="en-US" altLang="zh-CN" sz="36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What are the probabilities that the robot is in a red cell and the green cell?</a:t>
            </a:r>
            <a:endParaRPr lang="zh-CN" altLang="en-US" sz="3600" b="1" dirty="0">
              <a:solidFill>
                <a:srgbClr val="FF0000"/>
              </a:solidFill>
              <a:effectLst>
                <a:outerShdw blurRad="38100" dist="38100" dir="2700000" algn="tl">
                  <a:srgbClr val="000000">
                    <a:alpha val="43137"/>
                  </a:srgbClr>
                </a:outerShdw>
              </a:effectLst>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295315" y="195840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229134" y="341733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12" name="直接箭头连接符 11"/>
          <p:cNvCxnSpPr>
            <a:stCxn id="20" idx="2"/>
          </p:cNvCxnSpPr>
          <p:nvPr/>
        </p:nvCxnSpPr>
        <p:spPr>
          <a:xfrm flipH="1">
            <a:off x="584670" y="2657501"/>
            <a:ext cx="210526" cy="7598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云形标注 13"/>
          <p:cNvSpPr/>
          <p:nvPr/>
        </p:nvSpPr>
        <p:spPr>
          <a:xfrm>
            <a:off x="0" y="548680"/>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pic>
        <p:nvPicPr>
          <p:cNvPr id="24" name="Picture 2" descr="C:\Users\samuel\Downloads\1363416427_face-uncertai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1376" y="4741140"/>
            <a:ext cx="1508556" cy="1508556"/>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2054509"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6" name="矩形 25"/>
          <p:cNvSpPr/>
          <p:nvPr/>
        </p:nvSpPr>
        <p:spPr>
          <a:xfrm>
            <a:off x="3062621"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7" name="矩形 26"/>
          <p:cNvSpPr/>
          <p:nvPr/>
        </p:nvSpPr>
        <p:spPr>
          <a:xfrm>
            <a:off x="4070733"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8" name="矩形 27"/>
          <p:cNvSpPr/>
          <p:nvPr/>
        </p:nvSpPr>
        <p:spPr>
          <a:xfrm>
            <a:off x="5078845"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9" name="矩形 28"/>
          <p:cNvSpPr/>
          <p:nvPr/>
        </p:nvSpPr>
        <p:spPr>
          <a:xfrm>
            <a:off x="6077152"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0669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71466" y="4710588"/>
            <a:ext cx="6788877" cy="1815882"/>
          </a:xfrm>
          <a:prstGeom prst="rect">
            <a:avLst/>
          </a:prstGeom>
        </p:spPr>
        <p:txBody>
          <a:bodyPr wrap="square">
            <a:spAutoFit/>
          </a:bodyPr>
          <a:lstStyle/>
          <a:p>
            <a:r>
              <a:rPr lang="en-US" altLang="zh-CN" sz="2800" dirty="0">
                <a:solidFill>
                  <a:srgbClr val="0070C0"/>
                </a:solidFill>
                <a:latin typeface="Arial" pitchFamily="34" charset="0"/>
                <a:cs typeface="Arial" pitchFamily="34" charset="0"/>
              </a:rPr>
              <a:t>Find the probability for each cell by multiplying the previous </a:t>
            </a:r>
            <a:r>
              <a:rPr lang="en-US" altLang="zh-CN" sz="2800" dirty="0" smtClean="0">
                <a:solidFill>
                  <a:srgbClr val="0070C0"/>
                </a:solidFill>
                <a:latin typeface="Arial" pitchFamily="34" charset="0"/>
                <a:cs typeface="Arial" pitchFamily="34" charset="0"/>
              </a:rPr>
              <a:t>by </a:t>
            </a:r>
            <a:r>
              <a:rPr lang="en-US" altLang="zh-CN" sz="2800" dirty="0">
                <a:solidFill>
                  <a:srgbClr val="0070C0"/>
                </a:solidFill>
                <a:latin typeface="Arial" pitchFamily="34" charset="0"/>
                <a:cs typeface="Arial" pitchFamily="34" charset="0"/>
              </a:rPr>
              <a:t>the </a:t>
            </a:r>
            <a:r>
              <a:rPr lang="en-US" altLang="zh-CN" sz="2800" dirty="0" smtClean="0">
                <a:solidFill>
                  <a:srgbClr val="0070C0"/>
                </a:solidFill>
                <a:latin typeface="Arial" pitchFamily="34" charset="0"/>
                <a:cs typeface="Arial" pitchFamily="34" charset="0"/>
              </a:rPr>
              <a:t>new factor</a:t>
            </a:r>
            <a:r>
              <a:rPr lang="en-US" altLang="zh-CN" sz="2800" dirty="0">
                <a:solidFill>
                  <a:srgbClr val="0070C0"/>
                </a:solidFill>
                <a:latin typeface="Arial" pitchFamily="34" charset="0"/>
                <a:cs typeface="Arial" pitchFamily="34" charset="0"/>
              </a:rPr>
              <a:t>, whose value depends on the color of the cells.</a:t>
            </a:r>
            <a:endParaRPr lang="zh-CN" altLang="en-US" sz="2800" dirty="0">
              <a:solidFill>
                <a:srgbClr val="0070C0"/>
              </a:solidFill>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295315" y="195840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229134" y="341733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12" name="直接箭头连接符 11"/>
          <p:cNvCxnSpPr>
            <a:stCxn id="20" idx="2"/>
          </p:cNvCxnSpPr>
          <p:nvPr/>
        </p:nvCxnSpPr>
        <p:spPr>
          <a:xfrm flipH="1">
            <a:off x="584670" y="2657501"/>
            <a:ext cx="210526" cy="7598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云形标注 13"/>
          <p:cNvSpPr/>
          <p:nvPr/>
        </p:nvSpPr>
        <p:spPr>
          <a:xfrm>
            <a:off x="0" y="548680"/>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25" name="矩形 24"/>
          <p:cNvSpPr/>
          <p:nvPr/>
        </p:nvSpPr>
        <p:spPr>
          <a:xfrm>
            <a:off x="2054509"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26" name="矩形 25"/>
          <p:cNvSpPr/>
          <p:nvPr/>
        </p:nvSpPr>
        <p:spPr>
          <a:xfrm>
            <a:off x="3062621"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27" name="矩形 26"/>
          <p:cNvSpPr/>
          <p:nvPr/>
        </p:nvSpPr>
        <p:spPr>
          <a:xfrm>
            <a:off x="4070733"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28" name="矩形 27"/>
          <p:cNvSpPr/>
          <p:nvPr/>
        </p:nvSpPr>
        <p:spPr>
          <a:xfrm>
            <a:off x="5078845"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29" name="矩形 28"/>
          <p:cNvSpPr/>
          <p:nvPr/>
        </p:nvSpPr>
        <p:spPr>
          <a:xfrm>
            <a:off x="6077152"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Tree>
    <p:extLst>
      <p:ext uri="{BB962C8B-B14F-4D97-AF65-F5344CB8AC3E}">
        <p14:creationId xmlns:p14="http://schemas.microsoft.com/office/powerpoint/2010/main" val="345599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61524" y="4680036"/>
            <a:ext cx="7072534" cy="1569660"/>
          </a:xfrm>
          <a:prstGeom prst="rect">
            <a:avLst/>
          </a:prstGeom>
        </p:spPr>
        <p:txBody>
          <a:bodyPr wrap="square">
            <a:spAutoFit/>
          </a:bodyPr>
          <a:lstStyle/>
          <a:p>
            <a:r>
              <a:rPr lang="en-US" altLang="zh-CN" sz="48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Is this a valid probability distribution?</a:t>
            </a:r>
            <a:endParaRPr lang="zh-CN" altLang="en-US" sz="4800" b="1" dirty="0">
              <a:solidFill>
                <a:srgbClr val="FF0000"/>
              </a:solidFill>
              <a:effectLst>
                <a:outerShdw blurRad="38100" dist="38100" dir="2700000" algn="tl">
                  <a:srgbClr val="000000">
                    <a:alpha val="43137"/>
                  </a:srgbClr>
                </a:outerShdw>
              </a:effectLst>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295315" y="195840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229134" y="341733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12" name="直接箭头连接符 11"/>
          <p:cNvCxnSpPr>
            <a:stCxn id="20" idx="2"/>
          </p:cNvCxnSpPr>
          <p:nvPr/>
        </p:nvCxnSpPr>
        <p:spPr>
          <a:xfrm flipH="1">
            <a:off x="584670" y="2657501"/>
            <a:ext cx="210526" cy="7598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云形标注 13"/>
          <p:cNvSpPr/>
          <p:nvPr/>
        </p:nvSpPr>
        <p:spPr>
          <a:xfrm>
            <a:off x="0" y="548680"/>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pic>
        <p:nvPicPr>
          <p:cNvPr id="24" name="Picture 2" descr="C:\Users\samuel\Downloads\1363416427_face-uncertai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1376" y="4741140"/>
            <a:ext cx="1508556" cy="1508556"/>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2054509"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26" name="矩形 25"/>
          <p:cNvSpPr/>
          <p:nvPr/>
        </p:nvSpPr>
        <p:spPr>
          <a:xfrm>
            <a:off x="3062621"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27" name="矩形 26"/>
          <p:cNvSpPr/>
          <p:nvPr/>
        </p:nvSpPr>
        <p:spPr>
          <a:xfrm>
            <a:off x="4070733"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28" name="矩形 27"/>
          <p:cNvSpPr/>
          <p:nvPr/>
        </p:nvSpPr>
        <p:spPr>
          <a:xfrm>
            <a:off x="5078845"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29" name="矩形 28"/>
          <p:cNvSpPr/>
          <p:nvPr/>
        </p:nvSpPr>
        <p:spPr>
          <a:xfrm>
            <a:off x="6077152"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Tree>
    <p:extLst>
      <p:ext uri="{BB962C8B-B14F-4D97-AF65-F5344CB8AC3E}">
        <p14:creationId xmlns:p14="http://schemas.microsoft.com/office/powerpoint/2010/main" val="35909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9455" y="5013176"/>
            <a:ext cx="8561630" cy="830997"/>
          </a:xfrm>
          <a:prstGeom prst="rect">
            <a:avLst/>
          </a:prstGeom>
        </p:spPr>
        <p:txBody>
          <a:bodyPr wrap="square">
            <a:spAutoFit/>
          </a:bodyPr>
          <a:lstStyle/>
          <a:p>
            <a:r>
              <a:rPr lang="en-US" altLang="zh-CN" sz="4800" i="1" dirty="0" smtClean="0">
                <a:solidFill>
                  <a:srgbClr val="0070C0"/>
                </a:solidFill>
                <a:effectLst>
                  <a:outerShdw blurRad="38100" dist="38100" dir="2700000" algn="tl">
                    <a:srgbClr val="000000">
                      <a:alpha val="43137"/>
                    </a:srgbClr>
                  </a:outerShdw>
                </a:effectLst>
                <a:latin typeface="Arial" pitchFamily="34" charset="0"/>
                <a:cs typeface="Arial" pitchFamily="34" charset="0"/>
              </a:rPr>
              <a:t>NO</a:t>
            </a:r>
            <a:r>
              <a:rPr lang="en-US" altLang="zh-CN" sz="4800" i="1" dirty="0">
                <a:solidFill>
                  <a:srgbClr val="0070C0"/>
                </a:solidFill>
                <a:effectLst>
                  <a:outerShdw blurRad="38100" dist="38100" dir="2700000" algn="tl">
                    <a:srgbClr val="000000">
                      <a:alpha val="43137"/>
                    </a:srgbClr>
                  </a:outerShdw>
                </a:effectLst>
                <a:latin typeface="Arial" pitchFamily="34" charset="0"/>
                <a:cs typeface="Arial" pitchFamily="34" charset="0"/>
              </a:rPr>
              <a:t>! they do not add up to one.</a:t>
            </a:r>
            <a:endParaRPr lang="zh-CN" altLang="en-US" sz="4800" i="1" dirty="0">
              <a:solidFill>
                <a:srgbClr val="0070C0"/>
              </a:solidFill>
              <a:effectLst>
                <a:outerShdw blurRad="38100" dist="38100" dir="2700000" algn="tl">
                  <a:srgbClr val="000000">
                    <a:alpha val="43137"/>
                  </a:srgbClr>
                </a:outerShdw>
              </a:effectLst>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295315" y="195840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229134" y="341733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12" name="直接箭头连接符 11"/>
          <p:cNvCxnSpPr>
            <a:stCxn id="20" idx="2"/>
          </p:cNvCxnSpPr>
          <p:nvPr/>
        </p:nvCxnSpPr>
        <p:spPr>
          <a:xfrm flipH="1">
            <a:off x="584670" y="2657501"/>
            <a:ext cx="210526" cy="7598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云形标注 13"/>
          <p:cNvSpPr/>
          <p:nvPr/>
        </p:nvSpPr>
        <p:spPr>
          <a:xfrm>
            <a:off x="0" y="548680"/>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25" name="矩形 24"/>
          <p:cNvSpPr/>
          <p:nvPr/>
        </p:nvSpPr>
        <p:spPr>
          <a:xfrm>
            <a:off x="2054509"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26" name="矩形 25"/>
          <p:cNvSpPr/>
          <p:nvPr/>
        </p:nvSpPr>
        <p:spPr>
          <a:xfrm>
            <a:off x="3062621"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27" name="矩形 26"/>
          <p:cNvSpPr/>
          <p:nvPr/>
        </p:nvSpPr>
        <p:spPr>
          <a:xfrm>
            <a:off x="4070733"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28" name="矩形 27"/>
          <p:cNvSpPr/>
          <p:nvPr/>
        </p:nvSpPr>
        <p:spPr>
          <a:xfrm>
            <a:off x="5078845"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29" name="矩形 28"/>
          <p:cNvSpPr/>
          <p:nvPr/>
        </p:nvSpPr>
        <p:spPr>
          <a:xfrm>
            <a:off x="6077152"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0" name="矩形 29"/>
          <p:cNvSpPr/>
          <p:nvPr/>
        </p:nvSpPr>
        <p:spPr>
          <a:xfrm>
            <a:off x="2523935" y="3089819"/>
            <a:ext cx="4312670" cy="584775"/>
          </a:xfrm>
          <a:prstGeom prst="rect">
            <a:avLst/>
          </a:prstGeom>
        </p:spPr>
        <p:txBody>
          <a:bodyPr wrap="square">
            <a:spAutoFit/>
          </a:bodyPr>
          <a:lstStyle/>
          <a:p>
            <a:r>
              <a:rPr lang="en-US" altLang="zh-CN" sz="3200" dirty="0" smtClean="0">
                <a:latin typeface="Arial" pitchFamily="34" charset="0"/>
                <a:cs typeface="Arial" pitchFamily="34" charset="0"/>
              </a:rPr>
              <a:t>0.04*3+0.12*2 = </a:t>
            </a:r>
            <a:r>
              <a:rPr lang="en-US" altLang="zh-CN" sz="3200" dirty="0" smtClean="0">
                <a:solidFill>
                  <a:srgbClr val="FF0000"/>
                </a:solidFill>
                <a:latin typeface="Arial" pitchFamily="34" charset="0"/>
                <a:cs typeface="Arial" pitchFamily="34" charset="0"/>
              </a:rPr>
              <a:t>0.36</a:t>
            </a:r>
            <a:endParaRPr lang="zh-CN" altLang="en-US" sz="32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8939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50629" y="5229200"/>
            <a:ext cx="6788877" cy="769441"/>
          </a:xfrm>
          <a:prstGeom prst="rect">
            <a:avLst/>
          </a:prstGeom>
        </p:spPr>
        <p:txBody>
          <a:bodyPr wrap="square">
            <a:spAutoFit/>
          </a:bodyPr>
          <a:lstStyle/>
          <a:p>
            <a:r>
              <a:rPr lang="en-US" altLang="zh-CN" sz="4400" dirty="0" smtClean="0">
                <a:solidFill>
                  <a:srgbClr val="FF0000"/>
                </a:solidFill>
                <a:latin typeface="Arial" pitchFamily="34" charset="0"/>
                <a:cs typeface="Arial" pitchFamily="34" charset="0"/>
              </a:rPr>
              <a:t>How can we normalize it?</a:t>
            </a:r>
            <a:endParaRPr lang="zh-CN" altLang="en-US" sz="4400" dirty="0">
              <a:solidFill>
                <a:srgbClr val="FF0000"/>
              </a:solidFill>
              <a:latin typeface="Arial" pitchFamily="34" charset="0"/>
              <a:cs typeface="Arial" pitchFamily="34" charset="0"/>
            </a:endParaRPr>
          </a:p>
        </p:txBody>
      </p:sp>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295315" y="195840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229134" y="341733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12" name="直接箭头连接符 11"/>
          <p:cNvCxnSpPr>
            <a:stCxn id="20" idx="2"/>
          </p:cNvCxnSpPr>
          <p:nvPr/>
        </p:nvCxnSpPr>
        <p:spPr>
          <a:xfrm flipH="1">
            <a:off x="584670" y="2657501"/>
            <a:ext cx="210526" cy="7598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云形标注 13"/>
          <p:cNvSpPr/>
          <p:nvPr/>
        </p:nvSpPr>
        <p:spPr>
          <a:xfrm>
            <a:off x="0" y="548680"/>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25" name="矩形 24"/>
          <p:cNvSpPr/>
          <p:nvPr/>
        </p:nvSpPr>
        <p:spPr>
          <a:xfrm>
            <a:off x="2054509"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26" name="矩形 25"/>
          <p:cNvSpPr/>
          <p:nvPr/>
        </p:nvSpPr>
        <p:spPr>
          <a:xfrm>
            <a:off x="3062621"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27" name="矩形 26"/>
          <p:cNvSpPr/>
          <p:nvPr/>
        </p:nvSpPr>
        <p:spPr>
          <a:xfrm>
            <a:off x="4070733"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28" name="矩形 27"/>
          <p:cNvSpPr/>
          <p:nvPr/>
        </p:nvSpPr>
        <p:spPr>
          <a:xfrm>
            <a:off x="5078845"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29" name="矩形 28"/>
          <p:cNvSpPr/>
          <p:nvPr/>
        </p:nvSpPr>
        <p:spPr>
          <a:xfrm>
            <a:off x="6077152"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0" name="矩形 29"/>
          <p:cNvSpPr/>
          <p:nvPr/>
        </p:nvSpPr>
        <p:spPr>
          <a:xfrm>
            <a:off x="2554685" y="3922992"/>
            <a:ext cx="4312670" cy="584775"/>
          </a:xfrm>
          <a:prstGeom prst="rect">
            <a:avLst/>
          </a:prstGeom>
        </p:spPr>
        <p:txBody>
          <a:bodyPr wrap="square">
            <a:spAutoFit/>
          </a:bodyPr>
          <a:lstStyle/>
          <a:p>
            <a:r>
              <a:rPr lang="en-US" altLang="zh-CN" sz="3200" dirty="0" smtClean="0">
                <a:latin typeface="Arial" pitchFamily="34" charset="0"/>
                <a:cs typeface="Arial" pitchFamily="34" charset="0"/>
              </a:rPr>
              <a:t>0.04*3+0.12*2 = </a:t>
            </a:r>
            <a:r>
              <a:rPr lang="en-US" altLang="zh-CN" sz="3200" dirty="0" smtClean="0">
                <a:solidFill>
                  <a:srgbClr val="FF0000"/>
                </a:solidFill>
                <a:latin typeface="Arial" pitchFamily="34" charset="0"/>
                <a:cs typeface="Arial" pitchFamily="34" charset="0"/>
              </a:rPr>
              <a:t>0.36</a:t>
            </a:r>
            <a:endParaRPr lang="zh-CN" altLang="en-US" sz="3200" dirty="0">
              <a:solidFill>
                <a:srgbClr val="FF0000"/>
              </a:solidFill>
              <a:latin typeface="Arial" pitchFamily="34" charset="0"/>
              <a:cs typeface="Arial" pitchFamily="34" charset="0"/>
            </a:endParaRPr>
          </a:p>
        </p:txBody>
      </p:sp>
      <p:pic>
        <p:nvPicPr>
          <p:cNvPr id="31" name="Picture 2" descr="C:\Users\samuel\Downloads\1363416427_face-uncertai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1376" y="4741140"/>
            <a:ext cx="1508556" cy="1508556"/>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2054509"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33" name="矩形 32"/>
          <p:cNvSpPr/>
          <p:nvPr/>
        </p:nvSpPr>
        <p:spPr>
          <a:xfrm>
            <a:off x="3062621"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34" name="矩形 33"/>
          <p:cNvSpPr/>
          <p:nvPr/>
        </p:nvSpPr>
        <p:spPr>
          <a:xfrm>
            <a:off x="4070733"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35" name="矩形 34"/>
          <p:cNvSpPr/>
          <p:nvPr/>
        </p:nvSpPr>
        <p:spPr>
          <a:xfrm>
            <a:off x="5078845"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36" name="矩形 35"/>
          <p:cNvSpPr/>
          <p:nvPr/>
        </p:nvSpPr>
        <p:spPr>
          <a:xfrm>
            <a:off x="6077152"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Tree>
    <p:extLst>
      <p:ext uri="{BB962C8B-B14F-4D97-AF65-F5344CB8AC3E}">
        <p14:creationId xmlns:p14="http://schemas.microsoft.com/office/powerpoint/2010/main" val="160107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295315" y="195840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229134" y="341733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12" name="直接箭头连接符 11"/>
          <p:cNvCxnSpPr>
            <a:stCxn id="20" idx="2"/>
          </p:cNvCxnSpPr>
          <p:nvPr/>
        </p:nvCxnSpPr>
        <p:spPr>
          <a:xfrm flipH="1">
            <a:off x="584670" y="2657501"/>
            <a:ext cx="210526" cy="7598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云形标注 13"/>
          <p:cNvSpPr/>
          <p:nvPr/>
        </p:nvSpPr>
        <p:spPr>
          <a:xfrm>
            <a:off x="0" y="548680"/>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25" name="矩形 24"/>
          <p:cNvSpPr/>
          <p:nvPr/>
        </p:nvSpPr>
        <p:spPr>
          <a:xfrm>
            <a:off x="2054509"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26" name="矩形 25"/>
          <p:cNvSpPr/>
          <p:nvPr/>
        </p:nvSpPr>
        <p:spPr>
          <a:xfrm>
            <a:off x="3062621"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27" name="矩形 26"/>
          <p:cNvSpPr/>
          <p:nvPr/>
        </p:nvSpPr>
        <p:spPr>
          <a:xfrm>
            <a:off x="4070733"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28" name="矩形 27"/>
          <p:cNvSpPr/>
          <p:nvPr/>
        </p:nvSpPr>
        <p:spPr>
          <a:xfrm>
            <a:off x="5078845"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29" name="矩形 28"/>
          <p:cNvSpPr/>
          <p:nvPr/>
        </p:nvSpPr>
        <p:spPr>
          <a:xfrm>
            <a:off x="6077152"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0" name="矩形 29"/>
          <p:cNvSpPr/>
          <p:nvPr/>
        </p:nvSpPr>
        <p:spPr>
          <a:xfrm>
            <a:off x="2554685" y="3922992"/>
            <a:ext cx="4312670" cy="584775"/>
          </a:xfrm>
          <a:prstGeom prst="rect">
            <a:avLst/>
          </a:prstGeom>
        </p:spPr>
        <p:txBody>
          <a:bodyPr wrap="square">
            <a:spAutoFit/>
          </a:bodyPr>
          <a:lstStyle/>
          <a:p>
            <a:r>
              <a:rPr lang="en-US" altLang="zh-CN" sz="3200" dirty="0" smtClean="0">
                <a:latin typeface="Arial" pitchFamily="34" charset="0"/>
                <a:cs typeface="Arial" pitchFamily="34" charset="0"/>
              </a:rPr>
              <a:t>0.04*3+0.12*2 = </a:t>
            </a:r>
            <a:r>
              <a:rPr lang="en-US" altLang="zh-CN" sz="3200" dirty="0" smtClean="0">
                <a:solidFill>
                  <a:srgbClr val="FF0000"/>
                </a:solidFill>
                <a:latin typeface="Arial" pitchFamily="34" charset="0"/>
                <a:cs typeface="Arial" pitchFamily="34" charset="0"/>
              </a:rPr>
              <a:t>0.36</a:t>
            </a:r>
            <a:endParaRPr lang="zh-CN" altLang="en-US" sz="3200" dirty="0">
              <a:solidFill>
                <a:srgbClr val="FF0000"/>
              </a:solidFill>
              <a:latin typeface="Arial" pitchFamily="34" charset="0"/>
              <a:cs typeface="Arial" pitchFamily="34" charset="0"/>
            </a:endParaRPr>
          </a:p>
        </p:txBody>
      </p:sp>
      <p:sp>
        <p:nvSpPr>
          <p:cNvPr id="32" name="矩形 31"/>
          <p:cNvSpPr/>
          <p:nvPr/>
        </p:nvSpPr>
        <p:spPr>
          <a:xfrm>
            <a:off x="2054509"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33" name="矩形 32"/>
          <p:cNvSpPr/>
          <p:nvPr/>
        </p:nvSpPr>
        <p:spPr>
          <a:xfrm>
            <a:off x="3062621"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34" name="矩形 33"/>
          <p:cNvSpPr/>
          <p:nvPr/>
        </p:nvSpPr>
        <p:spPr>
          <a:xfrm>
            <a:off x="4070733"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35" name="矩形 34"/>
          <p:cNvSpPr/>
          <p:nvPr/>
        </p:nvSpPr>
        <p:spPr>
          <a:xfrm>
            <a:off x="5078845"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36" name="矩形 35"/>
          <p:cNvSpPr/>
          <p:nvPr/>
        </p:nvSpPr>
        <p:spPr>
          <a:xfrm>
            <a:off x="6077152"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37" name="矩形 36"/>
          <p:cNvSpPr/>
          <p:nvPr/>
        </p:nvSpPr>
        <p:spPr>
          <a:xfrm>
            <a:off x="1465593" y="5242411"/>
            <a:ext cx="6788877" cy="646331"/>
          </a:xfrm>
          <a:prstGeom prst="rect">
            <a:avLst/>
          </a:prstGeom>
        </p:spPr>
        <p:txBody>
          <a:bodyPr wrap="square">
            <a:spAutoFit/>
          </a:bodyPr>
          <a:lstStyle/>
          <a:p>
            <a:r>
              <a:rPr lang="en-US" altLang="zh-CN" sz="3600" dirty="0" smtClean="0">
                <a:solidFill>
                  <a:srgbClr val="0070C0"/>
                </a:solidFill>
                <a:latin typeface="Arial" pitchFamily="34" charset="0"/>
                <a:cs typeface="Arial" pitchFamily="34" charset="0"/>
              </a:rPr>
              <a:t>Divide each of them by the sum!</a:t>
            </a:r>
            <a:endParaRPr lang="zh-CN" altLang="en-US" sz="3600" dirty="0">
              <a:solidFill>
                <a:srgbClr val="0070C0"/>
              </a:solidFill>
              <a:latin typeface="Arial" pitchFamily="34" charset="0"/>
              <a:cs typeface="Arial" pitchFamily="34" charset="0"/>
            </a:endParaRPr>
          </a:p>
        </p:txBody>
      </p:sp>
    </p:spTree>
    <p:extLst>
      <p:ext uri="{BB962C8B-B14F-4D97-AF65-F5344CB8AC3E}">
        <p14:creationId xmlns:p14="http://schemas.microsoft.com/office/powerpoint/2010/main" val="428935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295315" y="195840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229134" y="341733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12" name="直接箭头连接符 11"/>
          <p:cNvCxnSpPr>
            <a:stCxn id="20" idx="2"/>
          </p:cNvCxnSpPr>
          <p:nvPr/>
        </p:nvCxnSpPr>
        <p:spPr>
          <a:xfrm flipH="1">
            <a:off x="584670" y="2657501"/>
            <a:ext cx="210526" cy="7598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云形标注 13"/>
          <p:cNvSpPr/>
          <p:nvPr/>
        </p:nvSpPr>
        <p:spPr>
          <a:xfrm>
            <a:off x="0" y="548680"/>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25" name="矩形 24"/>
          <p:cNvSpPr/>
          <p:nvPr/>
        </p:nvSpPr>
        <p:spPr>
          <a:xfrm>
            <a:off x="2054509"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26" name="矩形 25"/>
          <p:cNvSpPr/>
          <p:nvPr/>
        </p:nvSpPr>
        <p:spPr>
          <a:xfrm>
            <a:off x="3062621"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27" name="矩形 26"/>
          <p:cNvSpPr/>
          <p:nvPr/>
        </p:nvSpPr>
        <p:spPr>
          <a:xfrm>
            <a:off x="4070733"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28" name="矩形 27"/>
          <p:cNvSpPr/>
          <p:nvPr/>
        </p:nvSpPr>
        <p:spPr>
          <a:xfrm>
            <a:off x="5078845"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29" name="矩形 28"/>
          <p:cNvSpPr/>
          <p:nvPr/>
        </p:nvSpPr>
        <p:spPr>
          <a:xfrm>
            <a:off x="6077152" y="1798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2" name="矩形 31"/>
          <p:cNvSpPr/>
          <p:nvPr/>
        </p:nvSpPr>
        <p:spPr>
          <a:xfrm>
            <a:off x="2054509"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33" name="矩形 32"/>
          <p:cNvSpPr/>
          <p:nvPr/>
        </p:nvSpPr>
        <p:spPr>
          <a:xfrm>
            <a:off x="3062621"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34" name="矩形 33"/>
          <p:cNvSpPr/>
          <p:nvPr/>
        </p:nvSpPr>
        <p:spPr>
          <a:xfrm>
            <a:off x="4070733"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35" name="矩形 34"/>
          <p:cNvSpPr/>
          <p:nvPr/>
        </p:nvSpPr>
        <p:spPr>
          <a:xfrm>
            <a:off x="5078845"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36" name="矩形 35"/>
          <p:cNvSpPr/>
          <p:nvPr/>
        </p:nvSpPr>
        <p:spPr>
          <a:xfrm>
            <a:off x="6077152" y="276190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37" name="矩形 36"/>
          <p:cNvSpPr/>
          <p:nvPr/>
        </p:nvSpPr>
        <p:spPr>
          <a:xfrm>
            <a:off x="2056885" y="5047614"/>
            <a:ext cx="6788877" cy="646331"/>
          </a:xfrm>
          <a:prstGeom prst="rect">
            <a:avLst/>
          </a:prstGeom>
        </p:spPr>
        <p:txBody>
          <a:bodyPr wrap="square">
            <a:spAutoFit/>
          </a:bodyPr>
          <a:lstStyle/>
          <a:p>
            <a:r>
              <a:rPr lang="en-US" altLang="zh-CN" sz="3600" dirty="0" smtClean="0">
                <a:solidFill>
                  <a:srgbClr val="FF0000"/>
                </a:solidFill>
                <a:latin typeface="Arial" pitchFamily="34" charset="0"/>
                <a:cs typeface="Arial" pitchFamily="34" charset="0"/>
              </a:rPr>
              <a:t>Which is prior </a:t>
            </a:r>
            <a:r>
              <a:rPr lang="en-US" altLang="zh-CN" sz="3600" dirty="0">
                <a:solidFill>
                  <a:srgbClr val="FF0000"/>
                </a:solidFill>
                <a:latin typeface="Arial" pitchFamily="34" charset="0"/>
                <a:cs typeface="Arial" pitchFamily="34" charset="0"/>
              </a:rPr>
              <a:t>and  </a:t>
            </a:r>
            <a:r>
              <a:rPr lang="en-US" altLang="zh-CN" sz="3600" dirty="0" smtClean="0">
                <a:solidFill>
                  <a:srgbClr val="FF0000"/>
                </a:solidFill>
                <a:latin typeface="Arial" pitchFamily="34" charset="0"/>
                <a:cs typeface="Arial" pitchFamily="34" charset="0"/>
              </a:rPr>
              <a:t>posterior?</a:t>
            </a:r>
            <a:endParaRPr lang="zh-CN" altLang="en-US" sz="3600" dirty="0">
              <a:solidFill>
                <a:srgbClr val="FF0000"/>
              </a:solidFill>
              <a:latin typeface="Arial" pitchFamily="34" charset="0"/>
              <a:cs typeface="Arial" pitchFamily="34" charset="0"/>
            </a:endParaRPr>
          </a:p>
        </p:txBody>
      </p:sp>
      <p:pic>
        <p:nvPicPr>
          <p:cNvPr id="38" name="Picture 2" descr="C:\Users\samuel\Downloads\1363416427_face-uncertai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1376" y="4741140"/>
            <a:ext cx="1508556" cy="150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09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3" descr="C:\Users\samuel\Downloads\github-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124744"/>
            <a:ext cx="6040576" cy="60405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5536" y="2132855"/>
            <a:ext cx="3716210" cy="615553"/>
          </a:xfrm>
          <a:prstGeom prst="rect">
            <a:avLst/>
          </a:prstGeom>
        </p:spPr>
        <p:txBody>
          <a:bodyPr wrap="none">
            <a:spAutoFit/>
          </a:bodyPr>
          <a:lstStyle/>
          <a:p>
            <a:endParaRPr lang="en-US" altLang="zh-CN" dirty="0" smtClean="0">
              <a:hlinkClick r:id="rId3"/>
            </a:endParaRPr>
          </a:p>
          <a:p>
            <a:r>
              <a:rPr lang="en-US" altLang="zh-CN" sz="1600" dirty="0" smtClean="0">
                <a:hlinkClick r:id="rId3"/>
              </a:rPr>
              <a:t>https</a:t>
            </a:r>
            <a:r>
              <a:rPr lang="en-US" altLang="zh-CN" sz="1600" dirty="0">
                <a:hlinkClick r:id="rId3"/>
              </a:rPr>
              <a:t>://</a:t>
            </a:r>
            <a:r>
              <a:rPr lang="en-US" altLang="zh-CN" sz="1600" dirty="0" smtClean="0">
                <a:hlinkClick r:id="rId3"/>
              </a:rPr>
              <a:t>github.com/sunzuolei/robotcourse</a:t>
            </a:r>
            <a:endParaRPr lang="en-US" altLang="zh-CN" sz="1600" dirty="0" smtClean="0"/>
          </a:p>
        </p:txBody>
      </p:sp>
      <p:pic>
        <p:nvPicPr>
          <p:cNvPr id="47106" name="Picture 2" descr="C:\Users\samuel\Downloads\Githu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960" y="5448448"/>
            <a:ext cx="963898" cy="433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404664"/>
            <a:ext cx="8712968"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the codes accompanying this course are open-sourced at </a:t>
            </a:r>
            <a:r>
              <a:rPr lang="en-US" altLang="zh-CN" sz="3600" b="1" dirty="0" err="1" smtClean="0">
                <a:solidFill>
                  <a:srgbClr val="00B0F0"/>
                </a:solidFill>
                <a:effectLst>
                  <a:outerShdw blurRad="38100" dist="38100" dir="2700000" algn="tl">
                    <a:srgbClr val="000000">
                      <a:alpha val="43137"/>
                    </a:srgbClr>
                  </a:outerShdw>
                </a:effectLst>
                <a:latin typeface="Comic Sans MS" pitchFamily="66" charset="0"/>
                <a:ea typeface="+mj-ea"/>
                <a:cs typeface="Arial" pitchFamily="34" charset="0"/>
              </a:rPr>
              <a:t>Github</a:t>
            </a:r>
            <a:r>
              <a:rPr lang="en-US" altLang="zh-CN"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t>
            </a: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5" name="TextBox 4"/>
          <p:cNvSpPr txBox="1"/>
          <p:nvPr/>
        </p:nvSpPr>
        <p:spPr>
          <a:xfrm>
            <a:off x="423640" y="1902023"/>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project homepage:</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9" name="矩形 8"/>
          <p:cNvSpPr/>
          <p:nvPr/>
        </p:nvSpPr>
        <p:spPr>
          <a:xfrm>
            <a:off x="407551" y="3240851"/>
            <a:ext cx="4156114" cy="338554"/>
          </a:xfrm>
          <a:prstGeom prst="rect">
            <a:avLst/>
          </a:prstGeom>
        </p:spPr>
        <p:txBody>
          <a:bodyPr wrap="square">
            <a:spAutoFit/>
          </a:bodyPr>
          <a:lstStyle/>
          <a:p>
            <a:r>
              <a:rPr lang="en-US" altLang="zh-CN" sz="1600" dirty="0" smtClean="0">
                <a:hlinkClick r:id="rId5"/>
              </a:rPr>
              <a:t>https</a:t>
            </a:r>
            <a:r>
              <a:rPr lang="en-US" altLang="zh-CN" sz="1600" dirty="0">
                <a:hlinkClick r:id="rId5"/>
              </a:rPr>
              <a:t>://</a:t>
            </a:r>
            <a:r>
              <a:rPr lang="en-US" altLang="zh-CN" sz="1600" dirty="0" smtClean="0">
                <a:hlinkClick r:id="rId5"/>
              </a:rPr>
              <a:t>github.com/sunzuolei/robotcourse.git</a:t>
            </a:r>
            <a:r>
              <a:rPr lang="en-US" altLang="zh-CN" sz="1600" dirty="0" smtClean="0"/>
              <a:t> </a:t>
            </a:r>
          </a:p>
        </p:txBody>
      </p:sp>
      <p:sp>
        <p:nvSpPr>
          <p:cNvPr id="10" name="TextBox 9"/>
          <p:cNvSpPr txBox="1"/>
          <p:nvPr/>
        </p:nvSpPr>
        <p:spPr>
          <a:xfrm>
            <a:off x="423640" y="2779186"/>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a:t>
            </a:r>
            <a:r>
              <a:rPr lang="en-US" altLang="zh-CN" sz="2400" dirty="0" err="1" smtClean="0">
                <a:effectLst>
                  <a:outerShdw blurRad="38100" dist="38100" dir="2700000" algn="tl">
                    <a:srgbClr val="000000">
                      <a:alpha val="43137"/>
                    </a:srgbClr>
                  </a:outerShdw>
                </a:effectLst>
                <a:latin typeface="Arial" pitchFamily="34" charset="0"/>
                <a:cs typeface="Arial" pitchFamily="34" charset="0"/>
              </a:rPr>
              <a:t>git</a:t>
            </a:r>
            <a:r>
              <a:rPr lang="en-US" altLang="zh-CN" sz="2400" dirty="0" smtClean="0">
                <a:effectLst>
                  <a:outerShdw blurRad="38100" dist="38100" dir="2700000" algn="tl">
                    <a:srgbClr val="000000">
                      <a:alpha val="43137"/>
                    </a:srgbClr>
                  </a:outerShdw>
                </a:effectLst>
                <a:latin typeface="Arial" pitchFamily="34" charset="0"/>
                <a:cs typeface="Arial" pitchFamily="34" charset="0"/>
              </a:rPr>
              <a:t> repository:</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11" name="TextBox 10"/>
          <p:cNvSpPr txBox="1"/>
          <p:nvPr/>
        </p:nvSpPr>
        <p:spPr>
          <a:xfrm>
            <a:off x="427872" y="3968928"/>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Learn more about </a:t>
            </a:r>
            <a:r>
              <a:rPr lang="en-US" altLang="zh-CN" sz="2400" dirty="0" err="1" smtClean="0">
                <a:effectLst>
                  <a:outerShdw blurRad="38100" dist="38100" dir="2700000" algn="tl">
                    <a:srgbClr val="000000">
                      <a:alpha val="43137"/>
                    </a:srgbClr>
                  </a:outerShdw>
                </a:effectLst>
                <a:latin typeface="Arial" pitchFamily="34" charset="0"/>
                <a:cs typeface="Arial" pitchFamily="34" charset="0"/>
              </a:rPr>
              <a:t>git</a:t>
            </a:r>
            <a:r>
              <a:rPr lang="en-US" altLang="zh-CN" sz="2400" dirty="0" smtClean="0">
                <a:effectLst>
                  <a:outerShdw blurRad="38100" dist="38100" dir="2700000" algn="tl">
                    <a:srgbClr val="000000">
                      <a:alpha val="43137"/>
                    </a:srgbClr>
                  </a:outerShdw>
                </a:effectLst>
                <a:latin typeface="Arial" pitchFamily="34" charset="0"/>
                <a:cs typeface="Arial" pitchFamily="34" charset="0"/>
              </a:rPr>
              <a:t>:</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6" name="矩形 5"/>
          <p:cNvSpPr/>
          <p:nvPr/>
        </p:nvSpPr>
        <p:spPr>
          <a:xfrm>
            <a:off x="395536" y="4436798"/>
            <a:ext cx="4212467" cy="338554"/>
          </a:xfrm>
          <a:prstGeom prst="rect">
            <a:avLst/>
          </a:prstGeom>
        </p:spPr>
        <p:txBody>
          <a:bodyPr wrap="square">
            <a:spAutoFit/>
          </a:bodyPr>
          <a:lstStyle/>
          <a:p>
            <a:r>
              <a:rPr lang="en-US" altLang="zh-CN" sz="1600" dirty="0">
                <a:hlinkClick r:id="rId6"/>
              </a:rPr>
              <a:t>http://en.wikipedia.org/wiki/Git_(software)</a:t>
            </a:r>
            <a:endParaRPr lang="zh-CN" altLang="en-US" sz="1600" dirty="0"/>
          </a:p>
        </p:txBody>
      </p:sp>
      <p:sp>
        <p:nvSpPr>
          <p:cNvPr id="8" name="矩形 7"/>
          <p:cNvSpPr/>
          <p:nvPr/>
        </p:nvSpPr>
        <p:spPr>
          <a:xfrm>
            <a:off x="431216" y="5821257"/>
            <a:ext cx="3451394" cy="338554"/>
          </a:xfrm>
          <a:prstGeom prst="rect">
            <a:avLst/>
          </a:prstGeom>
        </p:spPr>
        <p:txBody>
          <a:bodyPr wrap="none">
            <a:spAutoFit/>
          </a:bodyPr>
          <a:lstStyle/>
          <a:p>
            <a:r>
              <a:rPr lang="en-US" altLang="zh-CN" sz="1600" dirty="0">
                <a:hlinkClick r:id="rId7"/>
              </a:rPr>
              <a:t>https://code.google.com/p/tortoisegit/</a:t>
            </a:r>
            <a:endParaRPr lang="zh-CN" altLang="en-US" sz="1600" dirty="0"/>
          </a:p>
        </p:txBody>
      </p:sp>
      <p:sp>
        <p:nvSpPr>
          <p:cNvPr id="14" name="TextBox 13"/>
          <p:cNvSpPr txBox="1"/>
          <p:nvPr/>
        </p:nvSpPr>
        <p:spPr>
          <a:xfrm>
            <a:off x="431216" y="4987616"/>
            <a:ext cx="3996768" cy="830997"/>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best GUI-based </a:t>
            </a:r>
            <a:r>
              <a:rPr lang="en-US" altLang="zh-CN" sz="2400" dirty="0" err="1" smtClean="0">
                <a:effectLst>
                  <a:outerShdw blurRad="38100" dist="38100" dir="2700000" algn="tl">
                    <a:srgbClr val="000000">
                      <a:alpha val="43137"/>
                    </a:srgbClr>
                  </a:outerShdw>
                </a:effectLst>
                <a:latin typeface="Arial" pitchFamily="34" charset="0"/>
                <a:cs typeface="Arial" pitchFamily="34" charset="0"/>
              </a:rPr>
              <a:t>git</a:t>
            </a:r>
            <a:r>
              <a:rPr lang="en-US" altLang="zh-CN" sz="2400" dirty="0" smtClean="0">
                <a:effectLst>
                  <a:outerShdw blurRad="38100" dist="38100" dir="2700000" algn="tl">
                    <a:srgbClr val="000000">
                      <a:alpha val="43137"/>
                    </a:srgbClr>
                  </a:outerShdw>
                </a:effectLst>
                <a:latin typeface="Arial" pitchFamily="34" charset="0"/>
                <a:cs typeface="Arial" pitchFamily="34" charset="0"/>
              </a:rPr>
              <a:t> client on Windows:</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5125054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20581674" flipH="1">
            <a:off x="295315" y="195840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14" name="云形标注 13"/>
          <p:cNvSpPr/>
          <p:nvPr/>
        </p:nvSpPr>
        <p:spPr>
          <a:xfrm>
            <a:off x="0" y="548680"/>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32" name="矩形 31"/>
          <p:cNvSpPr/>
          <p:nvPr/>
        </p:nvSpPr>
        <p:spPr>
          <a:xfrm>
            <a:off x="2050629" y="18702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33" name="矩形 32"/>
          <p:cNvSpPr/>
          <p:nvPr/>
        </p:nvSpPr>
        <p:spPr>
          <a:xfrm>
            <a:off x="3058741" y="18702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34" name="矩形 33"/>
          <p:cNvSpPr/>
          <p:nvPr/>
        </p:nvSpPr>
        <p:spPr>
          <a:xfrm>
            <a:off x="4066853" y="18702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35" name="矩形 34"/>
          <p:cNvSpPr/>
          <p:nvPr/>
        </p:nvSpPr>
        <p:spPr>
          <a:xfrm>
            <a:off x="5074965" y="18702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36" name="矩形 35"/>
          <p:cNvSpPr/>
          <p:nvPr/>
        </p:nvSpPr>
        <p:spPr>
          <a:xfrm>
            <a:off x="6073272" y="18702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10" name="TextBox 9"/>
          <p:cNvSpPr txBox="1"/>
          <p:nvPr/>
        </p:nvSpPr>
        <p:spPr>
          <a:xfrm>
            <a:off x="7308304" y="834306"/>
            <a:ext cx="1296144" cy="523220"/>
          </a:xfrm>
          <a:prstGeom prst="rect">
            <a:avLst/>
          </a:prstGeom>
          <a:noFill/>
        </p:spPr>
        <p:txBody>
          <a:bodyPr wrap="square" rtlCol="0">
            <a:spAutoFit/>
          </a:bodyPr>
          <a:lstStyle/>
          <a:p>
            <a:r>
              <a:rPr lang="en-US" altLang="zh-CN" sz="2800" b="1" dirty="0" smtClean="0">
                <a:solidFill>
                  <a:srgbClr val="0070C0"/>
                </a:solidFill>
              </a:rPr>
              <a:t>Prior</a:t>
            </a:r>
            <a:endParaRPr lang="zh-CN" altLang="en-US" sz="2800" b="1" dirty="0">
              <a:solidFill>
                <a:srgbClr val="0070C0"/>
              </a:solidFill>
            </a:endParaRPr>
          </a:p>
        </p:txBody>
      </p:sp>
      <p:sp>
        <p:nvSpPr>
          <p:cNvPr id="39" name="TextBox 38"/>
          <p:cNvSpPr txBox="1"/>
          <p:nvPr/>
        </p:nvSpPr>
        <p:spPr>
          <a:xfrm>
            <a:off x="7294408" y="1897118"/>
            <a:ext cx="1598072" cy="523220"/>
          </a:xfrm>
          <a:prstGeom prst="rect">
            <a:avLst/>
          </a:prstGeom>
          <a:noFill/>
        </p:spPr>
        <p:txBody>
          <a:bodyPr wrap="square" rtlCol="0">
            <a:spAutoFit/>
          </a:bodyPr>
          <a:lstStyle/>
          <a:p>
            <a:r>
              <a:rPr lang="en-US" altLang="zh-CN" sz="2800" b="1" dirty="0" smtClean="0">
                <a:solidFill>
                  <a:srgbClr val="0070C0"/>
                </a:solidFill>
              </a:rPr>
              <a:t>Posterior</a:t>
            </a:r>
            <a:endParaRPr lang="zh-CN" altLang="en-US" sz="2800" b="1" dirty="0">
              <a:solidFill>
                <a:srgbClr val="0070C0"/>
              </a:solidFill>
            </a:endParaRPr>
          </a:p>
        </p:txBody>
      </p:sp>
      <p:pic>
        <p:nvPicPr>
          <p:cNvPr id="16" name="图片 15"/>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3258683" y="3064762"/>
            <a:ext cx="2567485" cy="889000"/>
          </a:xfrm>
          <a:prstGeom prst="rect">
            <a:avLst/>
          </a:prstGeom>
        </p:spPr>
      </p:pic>
      <p:sp>
        <p:nvSpPr>
          <p:cNvPr id="41" name="矩形 40"/>
          <p:cNvSpPr/>
          <p:nvPr/>
        </p:nvSpPr>
        <p:spPr>
          <a:xfrm>
            <a:off x="642400" y="4293096"/>
            <a:ext cx="8136904" cy="1200329"/>
          </a:xfrm>
          <a:prstGeom prst="rect">
            <a:avLst/>
          </a:prstGeom>
        </p:spPr>
        <p:txBody>
          <a:bodyPr wrap="square">
            <a:spAutoFit/>
          </a:bodyPr>
          <a:lstStyle/>
          <a:p>
            <a:r>
              <a:rPr lang="en-US" altLang="zh-CN" sz="3600" dirty="0"/>
              <a:t>The </a:t>
            </a:r>
            <a:r>
              <a:rPr lang="en-US" altLang="zh-CN" sz="3600" i="1" dirty="0"/>
              <a:t>posterior distribution </a:t>
            </a:r>
            <a:r>
              <a:rPr lang="en-US" altLang="zh-CN" sz="3600" dirty="0"/>
              <a:t>of </a:t>
            </a:r>
            <a:r>
              <a:rPr lang="en-US" altLang="zh-CN" sz="3600" dirty="0" smtClean="0"/>
              <a:t>robot being at place </a:t>
            </a:r>
            <a:r>
              <a:rPr lang="en-US" altLang="zh-CN" sz="3600" dirty="0" err="1" smtClean="0"/>
              <a:t>x_i</a:t>
            </a:r>
            <a:r>
              <a:rPr lang="en-US" altLang="zh-CN" sz="3600" dirty="0" smtClean="0"/>
              <a:t> </a:t>
            </a:r>
            <a:r>
              <a:rPr lang="en-US" altLang="zh-CN" sz="3600" dirty="0"/>
              <a:t>given </a:t>
            </a:r>
            <a:r>
              <a:rPr lang="en-US" altLang="zh-CN" sz="3600" dirty="0" smtClean="0"/>
              <a:t>measurement Z</a:t>
            </a:r>
            <a:r>
              <a:rPr lang="en-US" altLang="zh-CN" sz="3600" dirty="0"/>
              <a:t>.</a:t>
            </a:r>
            <a:endParaRPr lang="zh-CN" altLang="en-US" sz="3600" dirty="0">
              <a:solidFill>
                <a:srgbClr val="FF0000"/>
              </a:solidFill>
              <a:latin typeface="Arial" pitchFamily="34" charset="0"/>
              <a:cs typeface="Arial" pitchFamily="34" charset="0"/>
            </a:endParaRPr>
          </a:p>
        </p:txBody>
      </p:sp>
      <p:graphicFrame>
        <p:nvGraphicFramePr>
          <p:cNvPr id="24" name="图示 23"/>
          <p:cNvGraphicFramePr/>
          <p:nvPr>
            <p:extLst>
              <p:ext uri="{D42A27DB-BD31-4B8C-83A1-F6EECF244321}">
                <p14:modId xmlns:p14="http://schemas.microsoft.com/office/powerpoint/2010/main" val="999500773"/>
              </p:ext>
            </p:extLst>
          </p:nvPr>
        </p:nvGraphicFramePr>
        <p:xfrm>
          <a:off x="39067" y="5493425"/>
          <a:ext cx="9104933" cy="100626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334618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Graphic spid="24"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563888" y="752583"/>
            <a:ext cx="1669616" cy="652270"/>
          </a:xfrm>
          <a:prstGeom prst="rect">
            <a:avLst/>
          </a:prstGeom>
        </p:spPr>
      </p:pic>
      <p:sp>
        <p:nvSpPr>
          <p:cNvPr id="41" name="矩形 40"/>
          <p:cNvSpPr/>
          <p:nvPr/>
        </p:nvSpPr>
        <p:spPr>
          <a:xfrm>
            <a:off x="655408" y="1772816"/>
            <a:ext cx="8136904" cy="2862322"/>
          </a:xfrm>
          <a:prstGeom prst="rect">
            <a:avLst/>
          </a:prstGeom>
        </p:spPr>
        <p:txBody>
          <a:bodyPr wrap="square">
            <a:spAutoFit/>
          </a:bodyPr>
          <a:lstStyle/>
          <a:p>
            <a:r>
              <a:rPr lang="en-US" altLang="zh-CN" sz="3600" dirty="0"/>
              <a:t>Often, random variables carry information about other random variables. Suppose </a:t>
            </a:r>
            <a:r>
              <a:rPr lang="en-US" altLang="zh-CN" sz="3600" dirty="0" smtClean="0"/>
              <a:t>we already </a:t>
            </a:r>
            <a:r>
              <a:rPr lang="en-US" altLang="zh-CN" sz="3600" dirty="0"/>
              <a:t>know that </a:t>
            </a:r>
            <a:r>
              <a:rPr lang="en-US" altLang="zh-CN" sz="3600" dirty="0" smtClean="0"/>
              <a:t>Z </a:t>
            </a:r>
            <a:r>
              <a:rPr lang="en-US" altLang="zh-CN" sz="3600" dirty="0"/>
              <a:t>’s </a:t>
            </a:r>
            <a:r>
              <a:rPr lang="en-US" altLang="zh-CN" sz="3600" dirty="0" smtClean="0"/>
              <a:t>value is z, </a:t>
            </a:r>
            <a:r>
              <a:rPr lang="en-US" altLang="zh-CN" sz="3600" dirty="0"/>
              <a:t>and we would like to know the probability that </a:t>
            </a:r>
            <a:r>
              <a:rPr lang="en-US" altLang="zh-CN" sz="3600" dirty="0" smtClean="0"/>
              <a:t>X’s value </a:t>
            </a:r>
            <a:r>
              <a:rPr lang="en-US" altLang="zh-CN" sz="3600" dirty="0"/>
              <a:t>is x conditioned on that fact. </a:t>
            </a:r>
            <a:endParaRPr lang="zh-CN" altLang="en-US" sz="3600" dirty="0">
              <a:solidFill>
                <a:srgbClr val="FF0000"/>
              </a:solidFill>
              <a:latin typeface="Arial" pitchFamily="34" charset="0"/>
              <a:cs typeface="Arial" pitchFamily="34" charset="0"/>
            </a:endParaRPr>
          </a:p>
        </p:txBody>
      </p:sp>
      <p:graphicFrame>
        <p:nvGraphicFramePr>
          <p:cNvPr id="24" name="图示 23"/>
          <p:cNvGraphicFramePr/>
          <p:nvPr>
            <p:extLst>
              <p:ext uri="{D42A27DB-BD31-4B8C-83A1-F6EECF244321}">
                <p14:modId xmlns:p14="http://schemas.microsoft.com/office/powerpoint/2010/main" val="296869821"/>
              </p:ext>
            </p:extLst>
          </p:nvPr>
        </p:nvGraphicFramePr>
        <p:xfrm>
          <a:off x="39067" y="5493425"/>
          <a:ext cx="9104933" cy="10062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6414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20581674" flipH="1">
            <a:off x="295315" y="195840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14" name="云形标注 13"/>
          <p:cNvSpPr/>
          <p:nvPr/>
        </p:nvSpPr>
        <p:spPr>
          <a:xfrm>
            <a:off x="0" y="548680"/>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32" name="矩形 31"/>
          <p:cNvSpPr/>
          <p:nvPr/>
        </p:nvSpPr>
        <p:spPr>
          <a:xfrm>
            <a:off x="2050629" y="18702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33" name="矩形 32"/>
          <p:cNvSpPr/>
          <p:nvPr/>
        </p:nvSpPr>
        <p:spPr>
          <a:xfrm>
            <a:off x="3058741" y="18702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34" name="矩形 33"/>
          <p:cNvSpPr/>
          <p:nvPr/>
        </p:nvSpPr>
        <p:spPr>
          <a:xfrm>
            <a:off x="4066853" y="18702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35" name="矩形 34"/>
          <p:cNvSpPr/>
          <p:nvPr/>
        </p:nvSpPr>
        <p:spPr>
          <a:xfrm>
            <a:off x="5074965" y="18702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36" name="矩形 35"/>
          <p:cNvSpPr/>
          <p:nvPr/>
        </p:nvSpPr>
        <p:spPr>
          <a:xfrm>
            <a:off x="6073272" y="18702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10" name="TextBox 9"/>
          <p:cNvSpPr txBox="1"/>
          <p:nvPr/>
        </p:nvSpPr>
        <p:spPr>
          <a:xfrm>
            <a:off x="7308304" y="834306"/>
            <a:ext cx="1296144" cy="523220"/>
          </a:xfrm>
          <a:prstGeom prst="rect">
            <a:avLst/>
          </a:prstGeom>
          <a:noFill/>
        </p:spPr>
        <p:txBody>
          <a:bodyPr wrap="square" rtlCol="0">
            <a:spAutoFit/>
          </a:bodyPr>
          <a:lstStyle/>
          <a:p>
            <a:r>
              <a:rPr lang="en-US" altLang="zh-CN" sz="2800" b="1" dirty="0" smtClean="0">
                <a:solidFill>
                  <a:srgbClr val="0070C0"/>
                </a:solidFill>
              </a:rPr>
              <a:t>Prior</a:t>
            </a:r>
            <a:endParaRPr lang="zh-CN" altLang="en-US" sz="2800" b="1" dirty="0">
              <a:solidFill>
                <a:srgbClr val="0070C0"/>
              </a:solidFill>
            </a:endParaRPr>
          </a:p>
        </p:txBody>
      </p:sp>
      <p:sp>
        <p:nvSpPr>
          <p:cNvPr id="39" name="TextBox 38"/>
          <p:cNvSpPr txBox="1"/>
          <p:nvPr/>
        </p:nvSpPr>
        <p:spPr>
          <a:xfrm>
            <a:off x="7294408" y="1897118"/>
            <a:ext cx="1598072" cy="523220"/>
          </a:xfrm>
          <a:prstGeom prst="rect">
            <a:avLst/>
          </a:prstGeom>
          <a:noFill/>
        </p:spPr>
        <p:txBody>
          <a:bodyPr wrap="square" rtlCol="0">
            <a:spAutoFit/>
          </a:bodyPr>
          <a:lstStyle/>
          <a:p>
            <a:r>
              <a:rPr lang="en-US" altLang="zh-CN" sz="2800" b="1" dirty="0" smtClean="0">
                <a:solidFill>
                  <a:srgbClr val="0070C0"/>
                </a:solidFill>
              </a:rPr>
              <a:t>Posterior</a:t>
            </a:r>
            <a:endParaRPr lang="zh-CN" altLang="en-US" sz="2800" b="1" dirty="0">
              <a:solidFill>
                <a:srgbClr val="0070C0"/>
              </a:solidFill>
            </a:endParaRPr>
          </a:p>
        </p:txBody>
      </p:sp>
      <p:sp>
        <p:nvSpPr>
          <p:cNvPr id="40" name="TextBox 39"/>
          <p:cNvSpPr txBox="1"/>
          <p:nvPr/>
        </p:nvSpPr>
        <p:spPr>
          <a:xfrm>
            <a:off x="208236" y="25460"/>
            <a:ext cx="4651796" cy="523220"/>
          </a:xfrm>
          <a:prstGeom prst="rect">
            <a:avLst/>
          </a:prstGeom>
          <a:noFill/>
        </p:spPr>
        <p:txBody>
          <a:bodyPr wrap="square" rtlCol="0">
            <a:spAutoFit/>
          </a:bodyPr>
          <a:lstStyle/>
          <a:p>
            <a:r>
              <a:rPr lang="en-US" altLang="zh-CN" sz="2800" b="1" dirty="0" smtClean="0">
                <a:solidFill>
                  <a:srgbClr val="0070C0"/>
                </a:solidFill>
              </a:rPr>
              <a:t>Observation model</a:t>
            </a:r>
            <a:endParaRPr lang="zh-CN" altLang="en-US" sz="2800" b="1" dirty="0">
              <a:solidFill>
                <a:srgbClr val="0070C0"/>
              </a:solidFill>
            </a:endParaRPr>
          </a:p>
        </p:txBody>
      </p:sp>
      <p:pic>
        <p:nvPicPr>
          <p:cNvPr id="16" name="图片 15"/>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3258683" y="3064762"/>
            <a:ext cx="2567485" cy="889000"/>
          </a:xfrm>
          <a:prstGeom prst="rect">
            <a:avLst/>
          </a:prstGeom>
        </p:spPr>
      </p:pic>
      <p:pic>
        <p:nvPicPr>
          <p:cNvPr id="25" name="图片 24"/>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1394799" y="4365104"/>
            <a:ext cx="5999771" cy="504056"/>
          </a:xfrm>
          <a:prstGeom prst="rect">
            <a:avLst/>
          </a:prstGeom>
        </p:spPr>
      </p:pic>
      <p:sp>
        <p:nvSpPr>
          <p:cNvPr id="37" name="椭圆 36"/>
          <p:cNvSpPr/>
          <p:nvPr/>
        </p:nvSpPr>
        <p:spPr>
          <a:xfrm>
            <a:off x="229134" y="3441454"/>
            <a:ext cx="1165665" cy="94777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38" name="直接箭头连接符 37"/>
          <p:cNvCxnSpPr>
            <a:stCxn id="20" idx="2"/>
            <a:endCxn id="37" idx="0"/>
          </p:cNvCxnSpPr>
          <p:nvPr/>
        </p:nvCxnSpPr>
        <p:spPr>
          <a:xfrm>
            <a:off x="795196" y="2657501"/>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27" name="图片 26"/>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879285" y="5157192"/>
            <a:ext cx="6596468" cy="544841"/>
          </a:xfrm>
          <a:prstGeom prst="rect">
            <a:avLst/>
          </a:prstGeom>
        </p:spPr>
      </p:pic>
      <p:grpSp>
        <p:nvGrpSpPr>
          <p:cNvPr id="43" name="组合 42"/>
          <p:cNvGrpSpPr/>
          <p:nvPr/>
        </p:nvGrpSpPr>
        <p:grpSpPr>
          <a:xfrm>
            <a:off x="849156" y="5765773"/>
            <a:ext cx="7223201" cy="1006260"/>
            <a:chOff x="940865" y="0"/>
            <a:chExt cx="7223201" cy="1006260"/>
          </a:xfrm>
          <a:scene3d>
            <a:camera prst="orthographicFront"/>
            <a:lightRig rig="flat" dir="t"/>
          </a:scene3d>
        </p:grpSpPr>
        <p:sp>
          <p:nvSpPr>
            <p:cNvPr id="44" name="圆角矩形 43"/>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5"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kern="1200" dirty="0" smtClean="0"/>
                <a:t>Let’s implement this</a:t>
              </a:r>
              <a:r>
                <a:rPr lang="zh-CN" altLang="en-US" sz="5100" kern="1200" dirty="0" smtClean="0"/>
                <a:t>！</a:t>
              </a:r>
              <a:endParaRPr lang="zh-CN" sz="5100" kern="1200" dirty="0"/>
            </a:p>
          </p:txBody>
        </p:sp>
      </p:grpSp>
    </p:spTree>
    <p:extLst>
      <p:ext uri="{BB962C8B-B14F-4D97-AF65-F5344CB8AC3E}">
        <p14:creationId xmlns:p14="http://schemas.microsoft.com/office/powerpoint/2010/main" val="329593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717" y="3501008"/>
            <a:ext cx="6267450"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469" y="692695"/>
            <a:ext cx="5838825"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圆角矩形 7"/>
          <p:cNvSpPr/>
          <p:nvPr/>
        </p:nvSpPr>
        <p:spPr>
          <a:xfrm>
            <a:off x="755576" y="472305"/>
            <a:ext cx="7704856" cy="2736304"/>
          </a:xfrm>
          <a:prstGeom prst="roundRect">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圆角矩形 8"/>
          <p:cNvSpPr/>
          <p:nvPr/>
        </p:nvSpPr>
        <p:spPr>
          <a:xfrm>
            <a:off x="719584" y="3510528"/>
            <a:ext cx="7704856" cy="2736304"/>
          </a:xfrm>
          <a:prstGeom prst="roundRect">
            <a:avLst/>
          </a:prstGeom>
          <a:noFill/>
          <a:ln w="508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7" name="三十二角星 6"/>
          <p:cNvSpPr/>
          <p:nvPr/>
        </p:nvSpPr>
        <p:spPr>
          <a:xfrm>
            <a:off x="7072394" y="5154290"/>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a:t>
            </a:r>
            <a:endParaRPr lang="zh-CN" altLang="en-US" sz="4400" b="1" dirty="0"/>
          </a:p>
        </p:txBody>
      </p:sp>
    </p:spTree>
    <p:extLst>
      <p:ext uri="{BB962C8B-B14F-4D97-AF65-F5344CB8AC3E}">
        <p14:creationId xmlns:p14="http://schemas.microsoft.com/office/powerpoint/2010/main" val="161678857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952" y="63391"/>
            <a:ext cx="4467689" cy="3415486"/>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4717" y="3645024"/>
            <a:ext cx="6267450"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三十二角星 7"/>
          <p:cNvSpPr/>
          <p:nvPr/>
        </p:nvSpPr>
        <p:spPr>
          <a:xfrm>
            <a:off x="7072394" y="5154290"/>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a:t>
            </a:r>
            <a:endParaRPr lang="zh-CN" altLang="en-US" sz="4400" b="1" dirty="0"/>
          </a:p>
        </p:txBody>
      </p:sp>
    </p:spTree>
    <p:extLst>
      <p:ext uri="{BB962C8B-B14F-4D97-AF65-F5344CB8AC3E}">
        <p14:creationId xmlns:p14="http://schemas.microsoft.com/office/powerpoint/2010/main" val="320067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062" y="988715"/>
            <a:ext cx="6619875"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3" y="3769256"/>
            <a:ext cx="6372225"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圆角矩形 7"/>
          <p:cNvSpPr/>
          <p:nvPr/>
        </p:nvSpPr>
        <p:spPr>
          <a:xfrm>
            <a:off x="755576" y="620688"/>
            <a:ext cx="7704856" cy="2736304"/>
          </a:xfrm>
          <a:prstGeom prst="roundRect">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圆角矩形 8"/>
          <p:cNvSpPr/>
          <p:nvPr/>
        </p:nvSpPr>
        <p:spPr>
          <a:xfrm>
            <a:off x="755576" y="3690660"/>
            <a:ext cx="7704856" cy="2736304"/>
          </a:xfrm>
          <a:prstGeom prst="roundRect">
            <a:avLst/>
          </a:prstGeom>
          <a:noFill/>
          <a:ln w="508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7" name="三十二角星 6"/>
          <p:cNvSpPr/>
          <p:nvPr/>
        </p:nvSpPr>
        <p:spPr>
          <a:xfrm>
            <a:off x="7072394" y="5154290"/>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a:t>
            </a:r>
            <a:endParaRPr lang="zh-CN" altLang="en-US" sz="4400" b="1" dirty="0"/>
          </a:p>
        </p:txBody>
      </p:sp>
    </p:spTree>
    <p:extLst>
      <p:ext uri="{BB962C8B-B14F-4D97-AF65-F5344CB8AC3E}">
        <p14:creationId xmlns:p14="http://schemas.microsoft.com/office/powerpoint/2010/main" val="8245761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三十二角星 6"/>
          <p:cNvSpPr/>
          <p:nvPr/>
        </p:nvSpPr>
        <p:spPr>
          <a:xfrm>
            <a:off x="7072394" y="5154290"/>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P2</a:t>
            </a:r>
            <a:endParaRPr lang="zh-CN" altLang="en-US" sz="4400" b="1" dirty="0"/>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1" y="791084"/>
            <a:ext cx="2162563" cy="504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556792"/>
            <a:ext cx="6465290" cy="432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2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2924944"/>
            <a:ext cx="2217846" cy="432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2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8" y="4008864"/>
            <a:ext cx="6544727" cy="432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06473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92566" y="5765824"/>
            <a:ext cx="1512168" cy="830997"/>
          </a:xfrm>
          <a:prstGeom prst="rect">
            <a:avLst/>
          </a:prstGeom>
          <a:noFill/>
        </p:spPr>
        <p:txBody>
          <a:bodyPr wrap="square" rtlCol="0">
            <a:spAutoFit/>
          </a:bodyPr>
          <a:lstStyle/>
          <a:p>
            <a:r>
              <a:rPr lang="en-US" altLang="zh-CN" sz="4800" b="1" dirty="0" smtClean="0">
                <a:solidFill>
                  <a:srgbClr val="FF0000"/>
                </a:solidFill>
              </a:rPr>
              <a:t>Prior</a:t>
            </a:r>
            <a:endParaRPr lang="zh-CN" altLang="en-US" sz="4800" b="1" dirty="0">
              <a:solidFill>
                <a:srgbClr val="FF0000"/>
              </a:solidFill>
            </a:endParaRPr>
          </a:p>
        </p:txBody>
      </p:sp>
      <p:pic>
        <p:nvPicPr>
          <p:cNvPr id="55300" name="Picture 4" descr="D:\Works\Teach\Mobile Robot\Code\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582568"/>
            <a:ext cx="7056784" cy="5293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3177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91880" y="5765823"/>
            <a:ext cx="3255698" cy="830997"/>
          </a:xfrm>
          <a:prstGeom prst="rect">
            <a:avLst/>
          </a:prstGeom>
          <a:noFill/>
        </p:spPr>
        <p:txBody>
          <a:bodyPr wrap="square" rtlCol="0">
            <a:spAutoFit/>
          </a:bodyPr>
          <a:lstStyle/>
          <a:p>
            <a:r>
              <a:rPr lang="en-US" altLang="zh-CN" sz="4800" b="1" dirty="0" smtClean="0">
                <a:solidFill>
                  <a:srgbClr val="FF0000"/>
                </a:solidFill>
              </a:rPr>
              <a:t>Posterior</a:t>
            </a:r>
            <a:endParaRPr lang="zh-CN" altLang="en-US" sz="4800" b="1" dirty="0">
              <a:solidFill>
                <a:srgbClr val="FF0000"/>
              </a:solidFill>
            </a:endParaRPr>
          </a:p>
        </p:txBody>
      </p:sp>
      <p:pic>
        <p:nvPicPr>
          <p:cNvPr id="56322" name="Picture 2" descr="D:\Works\Teach\Mobile Robot\Code\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414" y="543110"/>
            <a:ext cx="6984562" cy="5238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0974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D:\Works\Teach\Mobile Robot\Code\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469" y="4653136"/>
            <a:ext cx="6984562" cy="21370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Works\Teach\Mobile Robot\Code\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303" y="0"/>
            <a:ext cx="7056784" cy="2137032"/>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descr="D:\Works\Teach\Mobile Robot\Code\untit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359" y="2348880"/>
            <a:ext cx="7053728" cy="2080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6888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0" y="1844824"/>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a:solidFill>
                  <a:srgbClr val="00B050"/>
                </a:solidFill>
                <a:effectLst>
                  <a:outerShdw blurRad="38100" dist="38100" dir="2700000" algn="tl">
                    <a:srgbClr val="000000">
                      <a:alpha val="43137"/>
                    </a:srgbClr>
                  </a:outerShdw>
                </a:effectLst>
                <a:latin typeface="Comic Sans MS" pitchFamily="66" charset="0"/>
                <a:cs typeface="Arial" pitchFamily="34" charset="0"/>
              </a:rPr>
              <a:t>Localization with Histogram Filter</a:t>
            </a:r>
            <a:endPar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endParaRPr>
          </a:p>
        </p:txBody>
      </p:sp>
    </p:spTree>
    <p:extLst>
      <p:ext uri="{BB962C8B-B14F-4D97-AF65-F5344CB8AC3E}">
        <p14:creationId xmlns:p14="http://schemas.microsoft.com/office/powerpoint/2010/main" val="3735698379"/>
      </p:ext>
    </p:extLst>
  </p:cSld>
  <p:clrMapOvr>
    <a:masterClrMapping/>
  </p:clrMapOvr>
  <mc:AlternateContent xmlns:mc="http://schemas.openxmlformats.org/markup-compatibility/2006" xmlns:p14="http://schemas.microsoft.com/office/powerpoint/2010/main">
    <mc:Choice Requires="p14">
      <p:transition spd="slow" p14:dur="3000">
        <p14:shred pattern="rectangl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37" y="5733256"/>
            <a:ext cx="9144000" cy="523220"/>
          </a:xfrm>
          <a:prstGeom prst="rect">
            <a:avLst/>
          </a:prstGeom>
          <a:noFill/>
        </p:spPr>
        <p:txBody>
          <a:bodyPr wrap="square" rtlCol="0">
            <a:spAutoFit/>
          </a:bodyPr>
          <a:lstStyle/>
          <a:p>
            <a:pPr algn="ctr"/>
            <a:r>
              <a:rPr lang="en-US" altLang="zh-CN" sz="2800" dirty="0" smtClean="0"/>
              <a:t>Let’s modify the code to deal with multiple measurements! </a:t>
            </a:r>
            <a:endParaRPr lang="zh-CN" altLang="en-US" sz="2800" dirty="0"/>
          </a:p>
        </p:txBody>
      </p:sp>
      <p:sp>
        <p:nvSpPr>
          <p:cNvPr id="6" name="矩形 5"/>
          <p:cNvSpPr/>
          <p:nvPr/>
        </p:nvSpPr>
        <p:spPr>
          <a:xfrm>
            <a:off x="2349452" y="709235"/>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7" name="矩形 6"/>
          <p:cNvSpPr/>
          <p:nvPr/>
        </p:nvSpPr>
        <p:spPr>
          <a:xfrm>
            <a:off x="3357564" y="70923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4365676" y="70923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矩形 8"/>
          <p:cNvSpPr/>
          <p:nvPr/>
        </p:nvSpPr>
        <p:spPr>
          <a:xfrm>
            <a:off x="5373788" y="709235"/>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0" name="矩形 9"/>
          <p:cNvSpPr/>
          <p:nvPr/>
        </p:nvSpPr>
        <p:spPr>
          <a:xfrm>
            <a:off x="6372095" y="709235"/>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10966" y="875430"/>
            <a:ext cx="598078" cy="439647"/>
          </a:xfrm>
          <a:prstGeom prst="rect">
            <a:avLst/>
          </a:prstGeom>
        </p:spPr>
      </p:pic>
      <p:pic>
        <p:nvPicPr>
          <p:cNvPr id="12" name="图片 1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502671" y="883029"/>
            <a:ext cx="599418" cy="432048"/>
          </a:xfrm>
          <a:prstGeom prst="rect">
            <a:avLst/>
          </a:prstGeom>
        </p:spPr>
      </p:pic>
      <p:pic>
        <p:nvPicPr>
          <p:cNvPr id="13" name="图片 12"/>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529270" y="850845"/>
            <a:ext cx="680924" cy="496416"/>
          </a:xfrm>
          <a:prstGeom prst="rect">
            <a:avLst/>
          </a:prstGeom>
        </p:spPr>
      </p:pic>
      <p:pic>
        <p:nvPicPr>
          <p:cNvPr id="14" name="图片 13"/>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526988" y="861774"/>
            <a:ext cx="701711" cy="496114"/>
          </a:xfrm>
          <a:prstGeom prst="rect">
            <a:avLst/>
          </a:prstGeom>
        </p:spPr>
      </p:pic>
      <p:pic>
        <p:nvPicPr>
          <p:cNvPr id="15" name="图片 14"/>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537494" y="883029"/>
            <a:ext cx="677314" cy="496990"/>
          </a:xfrm>
          <a:prstGeom prst="rect">
            <a:avLst/>
          </a:prstGeom>
        </p:spPr>
      </p:pic>
      <p:pic>
        <p:nvPicPr>
          <p:cNvPr id="16"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1988729" y="3084444"/>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17" name="云形标注 16"/>
          <p:cNvSpPr/>
          <p:nvPr/>
        </p:nvSpPr>
        <p:spPr>
          <a:xfrm>
            <a:off x="1693414" y="1674722"/>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18" name="椭圆 17"/>
          <p:cNvSpPr/>
          <p:nvPr/>
        </p:nvSpPr>
        <p:spPr>
          <a:xfrm>
            <a:off x="1922548" y="4567496"/>
            <a:ext cx="1165665" cy="94777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19" name="直接箭头连接符 18"/>
          <p:cNvCxnSpPr>
            <a:stCxn id="16" idx="2"/>
            <a:endCxn id="18" idx="0"/>
          </p:cNvCxnSpPr>
          <p:nvPr/>
        </p:nvCxnSpPr>
        <p:spPr>
          <a:xfrm>
            <a:off x="2488610" y="3783543"/>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20"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6026754" y="3084444"/>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1" name="云形标注 20"/>
          <p:cNvSpPr/>
          <p:nvPr/>
        </p:nvSpPr>
        <p:spPr>
          <a:xfrm>
            <a:off x="5731439" y="1674722"/>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00B050"/>
                </a:solidFill>
              </a:rPr>
              <a:t>Green* 0.6</a:t>
            </a:r>
          </a:p>
          <a:p>
            <a:pPr algn="ctr"/>
            <a:r>
              <a:rPr lang="en-US" altLang="zh-CN" b="1" dirty="0" smtClean="0">
                <a:solidFill>
                  <a:srgbClr val="FF0000"/>
                </a:solidFill>
              </a:rPr>
              <a:t>Red *0.2</a:t>
            </a:r>
            <a:endParaRPr lang="zh-CN" altLang="en-US" b="1" dirty="0">
              <a:solidFill>
                <a:srgbClr val="FF0000"/>
              </a:solidFill>
            </a:endParaRPr>
          </a:p>
        </p:txBody>
      </p:sp>
      <p:sp>
        <p:nvSpPr>
          <p:cNvPr id="22" name="椭圆 21"/>
          <p:cNvSpPr/>
          <p:nvPr/>
        </p:nvSpPr>
        <p:spPr>
          <a:xfrm>
            <a:off x="5960573" y="4567496"/>
            <a:ext cx="1165665" cy="94777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23" name="直接箭头连接符 22"/>
          <p:cNvCxnSpPr>
            <a:stCxn id="20" idx="2"/>
            <a:endCxn id="22" idx="0"/>
          </p:cNvCxnSpPr>
          <p:nvPr/>
        </p:nvCxnSpPr>
        <p:spPr>
          <a:xfrm>
            <a:off x="6526635" y="3783543"/>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58370" name="Picture 2" descr="C:\Users\samuel\Downloads\1364501795_7.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37794" y="2896816"/>
            <a:ext cx="1535994" cy="153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327176"/>
      </p:ext>
    </p:extLst>
  </p:cSld>
  <p:clrMapOvr>
    <a:masterClrMapping/>
  </p:clrMapOvr>
  <mc:AlternateContent xmlns:mc="http://schemas.openxmlformats.org/markup-compatibility/2006" xmlns:p14="http://schemas.microsoft.com/office/powerpoint/2010/main">
    <mc:Choice Requires="p14">
      <p:transition spd="slow" p14:dur="1100">
        <p14:switch dir="l"/>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755576" y="620688"/>
            <a:ext cx="7704856" cy="2736304"/>
          </a:xfrm>
          <a:prstGeom prst="roundRect">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560" y="3789040"/>
            <a:ext cx="737235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187624" y="836712"/>
            <a:ext cx="6565197" cy="2197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圆角矩形 24"/>
          <p:cNvSpPr/>
          <p:nvPr/>
        </p:nvSpPr>
        <p:spPr>
          <a:xfrm>
            <a:off x="755576" y="3690660"/>
            <a:ext cx="7704856" cy="2736304"/>
          </a:xfrm>
          <a:prstGeom prst="roundRect">
            <a:avLst/>
          </a:prstGeom>
          <a:noFill/>
          <a:ln w="508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6" name="三十二角星 25"/>
          <p:cNvSpPr/>
          <p:nvPr/>
        </p:nvSpPr>
        <p:spPr>
          <a:xfrm>
            <a:off x="7380312" y="5171906"/>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a:t>
            </a:r>
            <a:endParaRPr lang="zh-CN" altLang="en-US" sz="4400" b="1" dirty="0"/>
          </a:p>
        </p:txBody>
      </p:sp>
    </p:spTree>
    <p:extLst>
      <p:ext uri="{BB962C8B-B14F-4D97-AF65-F5344CB8AC3E}">
        <p14:creationId xmlns:p14="http://schemas.microsoft.com/office/powerpoint/2010/main" val="195687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D:\Works\Teach\Mobile Robot\Code\p3\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36" y="476672"/>
            <a:ext cx="5297487" cy="3973513"/>
          </a:xfrm>
          <a:prstGeom prst="rect">
            <a:avLst/>
          </a:prstGeom>
          <a:noFill/>
          <a:extLst>
            <a:ext uri="{909E8E84-426E-40DD-AFC4-6F175D3DCCD1}">
              <a14:hiddenFill xmlns:a14="http://schemas.microsoft.com/office/drawing/2010/main">
                <a:solidFill>
                  <a:srgbClr val="FFFFFF"/>
                </a:solidFill>
              </a14:hiddenFill>
            </a:ext>
          </a:extLst>
        </p:spPr>
      </p:pic>
      <p:pic>
        <p:nvPicPr>
          <p:cNvPr id="60419" name="Picture 3" descr="D:\Works\Teach\Mobile Robot\Code\p3\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76671"/>
            <a:ext cx="5297487" cy="3973513"/>
          </a:xfrm>
          <a:prstGeom prst="rect">
            <a:avLst/>
          </a:prstGeom>
          <a:noFill/>
          <a:extLst>
            <a:ext uri="{909E8E84-426E-40DD-AFC4-6F175D3DCCD1}">
              <a14:hiddenFill xmlns:a14="http://schemas.microsoft.com/office/drawing/2010/main">
                <a:solidFill>
                  <a:srgbClr val="FFFFFF"/>
                </a:solidFill>
              </a14:hiddenFill>
            </a:ext>
          </a:extLst>
        </p:spPr>
      </p:pic>
      <p:sp>
        <p:nvSpPr>
          <p:cNvPr id="6" name="三十二角星 5"/>
          <p:cNvSpPr/>
          <p:nvPr/>
        </p:nvSpPr>
        <p:spPr>
          <a:xfrm>
            <a:off x="7380312" y="5171906"/>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a:t>
            </a:r>
            <a:endParaRPr lang="zh-CN" altLang="en-US" sz="4400" b="1" dirty="0"/>
          </a:p>
        </p:txBody>
      </p:sp>
      <p:sp>
        <p:nvSpPr>
          <p:cNvPr id="7" name="矩形 6"/>
          <p:cNvSpPr/>
          <p:nvPr/>
        </p:nvSpPr>
        <p:spPr>
          <a:xfrm>
            <a:off x="2044453" y="5013176"/>
            <a:ext cx="5539451" cy="1077218"/>
          </a:xfrm>
          <a:prstGeom prst="rect">
            <a:avLst/>
          </a:prstGeom>
        </p:spPr>
        <p:txBody>
          <a:bodyPr wrap="square">
            <a:spAutoFit/>
          </a:bodyPr>
          <a:lstStyle/>
          <a:p>
            <a:r>
              <a:rPr lang="en-US" altLang="zh-CN" sz="3200" dirty="0" smtClean="0">
                <a:solidFill>
                  <a:srgbClr val="FF0000"/>
                </a:solidFill>
                <a:latin typeface="Arial" pitchFamily="34" charset="0"/>
                <a:cs typeface="Arial" pitchFamily="34" charset="0"/>
              </a:rPr>
              <a:t>Why is the uniform distribution achieved finally?</a:t>
            </a:r>
            <a:endParaRPr lang="zh-CN" altLang="en-US" sz="3200" dirty="0">
              <a:solidFill>
                <a:srgbClr val="FF0000"/>
              </a:solidFill>
              <a:latin typeface="Arial" pitchFamily="34" charset="0"/>
              <a:cs typeface="Arial" pitchFamily="34" charset="0"/>
            </a:endParaRPr>
          </a:p>
        </p:txBody>
      </p:sp>
      <p:pic>
        <p:nvPicPr>
          <p:cNvPr id="8" name="Picture 2" descr="C:\Users\samuel\Downloads\1363416427_face-uncerta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376" y="4741140"/>
            <a:ext cx="1508556" cy="150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6769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37" y="5733256"/>
            <a:ext cx="9144000" cy="523220"/>
          </a:xfrm>
          <a:prstGeom prst="rect">
            <a:avLst/>
          </a:prstGeom>
          <a:noFill/>
        </p:spPr>
        <p:txBody>
          <a:bodyPr wrap="square" rtlCol="0">
            <a:spAutoFit/>
          </a:bodyPr>
          <a:lstStyle/>
          <a:p>
            <a:pPr algn="ctr"/>
            <a:r>
              <a:rPr lang="en-US" altLang="zh-CN" sz="2800" dirty="0" smtClean="0"/>
              <a:t>Run the code to see the final posterior distribution!</a:t>
            </a:r>
            <a:endParaRPr lang="zh-CN" altLang="en-US" sz="2800" dirty="0"/>
          </a:p>
        </p:txBody>
      </p:sp>
      <p:sp>
        <p:nvSpPr>
          <p:cNvPr id="6" name="矩形 5"/>
          <p:cNvSpPr/>
          <p:nvPr/>
        </p:nvSpPr>
        <p:spPr>
          <a:xfrm>
            <a:off x="2349452" y="709235"/>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7" name="矩形 6"/>
          <p:cNvSpPr/>
          <p:nvPr/>
        </p:nvSpPr>
        <p:spPr>
          <a:xfrm>
            <a:off x="3357564" y="70923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4365676" y="70923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矩形 8"/>
          <p:cNvSpPr/>
          <p:nvPr/>
        </p:nvSpPr>
        <p:spPr>
          <a:xfrm>
            <a:off x="5373788" y="709235"/>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0" name="矩形 9"/>
          <p:cNvSpPr/>
          <p:nvPr/>
        </p:nvSpPr>
        <p:spPr>
          <a:xfrm>
            <a:off x="6372095" y="709235"/>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10966" y="875430"/>
            <a:ext cx="598078" cy="439647"/>
          </a:xfrm>
          <a:prstGeom prst="rect">
            <a:avLst/>
          </a:prstGeom>
        </p:spPr>
      </p:pic>
      <p:pic>
        <p:nvPicPr>
          <p:cNvPr id="12" name="图片 1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502671" y="883029"/>
            <a:ext cx="599418" cy="432048"/>
          </a:xfrm>
          <a:prstGeom prst="rect">
            <a:avLst/>
          </a:prstGeom>
        </p:spPr>
      </p:pic>
      <p:pic>
        <p:nvPicPr>
          <p:cNvPr id="13" name="图片 12"/>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529270" y="850845"/>
            <a:ext cx="680924" cy="496416"/>
          </a:xfrm>
          <a:prstGeom prst="rect">
            <a:avLst/>
          </a:prstGeom>
        </p:spPr>
      </p:pic>
      <p:pic>
        <p:nvPicPr>
          <p:cNvPr id="14" name="图片 13"/>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526988" y="861774"/>
            <a:ext cx="701711" cy="496114"/>
          </a:xfrm>
          <a:prstGeom prst="rect">
            <a:avLst/>
          </a:prstGeom>
        </p:spPr>
      </p:pic>
      <p:pic>
        <p:nvPicPr>
          <p:cNvPr id="15" name="图片 14"/>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537494" y="883029"/>
            <a:ext cx="677314" cy="496990"/>
          </a:xfrm>
          <a:prstGeom prst="rect">
            <a:avLst/>
          </a:prstGeom>
        </p:spPr>
      </p:pic>
      <p:pic>
        <p:nvPicPr>
          <p:cNvPr id="16"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1988729" y="3084444"/>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17" name="云形标注 16"/>
          <p:cNvSpPr/>
          <p:nvPr/>
        </p:nvSpPr>
        <p:spPr>
          <a:xfrm>
            <a:off x="1693414" y="1674722"/>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18" name="椭圆 17"/>
          <p:cNvSpPr/>
          <p:nvPr/>
        </p:nvSpPr>
        <p:spPr>
          <a:xfrm>
            <a:off x="1922548" y="4567496"/>
            <a:ext cx="1165665" cy="94777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19" name="直接箭头连接符 18"/>
          <p:cNvCxnSpPr>
            <a:stCxn id="16" idx="2"/>
            <a:endCxn id="18" idx="0"/>
          </p:cNvCxnSpPr>
          <p:nvPr/>
        </p:nvCxnSpPr>
        <p:spPr>
          <a:xfrm>
            <a:off x="2488610" y="3783543"/>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58370" name="Picture 2" descr="C:\Users\samuel\Downloads\1364501795_7.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66432" y="2896816"/>
            <a:ext cx="1535994" cy="153599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6143108" y="3082132"/>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5" name="云形标注 24"/>
          <p:cNvSpPr/>
          <p:nvPr/>
        </p:nvSpPr>
        <p:spPr>
          <a:xfrm>
            <a:off x="5847793" y="1672410"/>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26" name="椭圆 25"/>
          <p:cNvSpPr/>
          <p:nvPr/>
        </p:nvSpPr>
        <p:spPr>
          <a:xfrm>
            <a:off x="6076927" y="4565184"/>
            <a:ext cx="1165665" cy="94777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27" name="直接箭头连接符 26"/>
          <p:cNvCxnSpPr>
            <a:stCxn id="24" idx="2"/>
            <a:endCxn id="26" idx="0"/>
          </p:cNvCxnSpPr>
          <p:nvPr/>
        </p:nvCxnSpPr>
        <p:spPr>
          <a:xfrm>
            <a:off x="6642989" y="3781231"/>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31" name="三十二角星 30"/>
          <p:cNvSpPr/>
          <p:nvPr/>
        </p:nvSpPr>
        <p:spPr>
          <a:xfrm>
            <a:off x="7420636" y="83342"/>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a:t>
            </a:r>
            <a:endParaRPr lang="zh-CN" altLang="en-US" sz="4400" b="1" dirty="0"/>
          </a:p>
        </p:txBody>
      </p:sp>
    </p:spTree>
    <p:extLst>
      <p:ext uri="{BB962C8B-B14F-4D97-AF65-F5344CB8AC3E}">
        <p14:creationId xmlns:p14="http://schemas.microsoft.com/office/powerpoint/2010/main" val="591205412"/>
      </p:ext>
    </p:extLst>
  </p:cSld>
  <p:clrMapOvr>
    <a:masterClrMapping/>
  </p:clrMapOvr>
  <mc:AlternateContent xmlns:mc="http://schemas.openxmlformats.org/markup-compatibility/2006" xmlns:p14="http://schemas.microsoft.com/office/powerpoint/2010/main">
    <mc:Choice Requires="p14">
      <p:transition spd="slow" p14:dur="1100">
        <p14:switch dir="l"/>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37" y="5733256"/>
            <a:ext cx="9144000" cy="523220"/>
          </a:xfrm>
          <a:prstGeom prst="rect">
            <a:avLst/>
          </a:prstGeom>
          <a:noFill/>
        </p:spPr>
        <p:txBody>
          <a:bodyPr wrap="square" rtlCol="0">
            <a:spAutoFit/>
          </a:bodyPr>
          <a:lstStyle/>
          <a:p>
            <a:pPr algn="ctr"/>
            <a:r>
              <a:rPr lang="en-US" altLang="zh-CN" sz="2800" dirty="0" smtClean="0"/>
              <a:t>Run the code to see the final posterior distribution!</a:t>
            </a:r>
            <a:endParaRPr lang="zh-CN" altLang="en-US" sz="2800" dirty="0"/>
          </a:p>
        </p:txBody>
      </p:sp>
      <p:sp>
        <p:nvSpPr>
          <p:cNvPr id="6" name="矩形 5"/>
          <p:cNvSpPr/>
          <p:nvPr/>
        </p:nvSpPr>
        <p:spPr>
          <a:xfrm>
            <a:off x="2349452" y="709235"/>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7" name="矩形 6"/>
          <p:cNvSpPr/>
          <p:nvPr/>
        </p:nvSpPr>
        <p:spPr>
          <a:xfrm>
            <a:off x="3357564" y="70923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4365676" y="70923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矩形 8"/>
          <p:cNvSpPr/>
          <p:nvPr/>
        </p:nvSpPr>
        <p:spPr>
          <a:xfrm>
            <a:off x="5373788" y="709235"/>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0" name="矩形 9"/>
          <p:cNvSpPr/>
          <p:nvPr/>
        </p:nvSpPr>
        <p:spPr>
          <a:xfrm>
            <a:off x="6372095" y="709235"/>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10966" y="875430"/>
            <a:ext cx="598078" cy="439647"/>
          </a:xfrm>
          <a:prstGeom prst="rect">
            <a:avLst/>
          </a:prstGeom>
        </p:spPr>
      </p:pic>
      <p:pic>
        <p:nvPicPr>
          <p:cNvPr id="12" name="图片 1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502671" y="883029"/>
            <a:ext cx="599418" cy="432048"/>
          </a:xfrm>
          <a:prstGeom prst="rect">
            <a:avLst/>
          </a:prstGeom>
        </p:spPr>
      </p:pic>
      <p:pic>
        <p:nvPicPr>
          <p:cNvPr id="13" name="图片 12"/>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529270" y="850845"/>
            <a:ext cx="680924" cy="496416"/>
          </a:xfrm>
          <a:prstGeom prst="rect">
            <a:avLst/>
          </a:prstGeom>
        </p:spPr>
      </p:pic>
      <p:pic>
        <p:nvPicPr>
          <p:cNvPr id="14" name="图片 13"/>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526988" y="861774"/>
            <a:ext cx="701711" cy="496114"/>
          </a:xfrm>
          <a:prstGeom prst="rect">
            <a:avLst/>
          </a:prstGeom>
        </p:spPr>
      </p:pic>
      <p:pic>
        <p:nvPicPr>
          <p:cNvPr id="15" name="图片 14"/>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537494" y="883029"/>
            <a:ext cx="677314" cy="496990"/>
          </a:xfrm>
          <a:prstGeom prst="rect">
            <a:avLst/>
          </a:prstGeom>
        </p:spPr>
      </p:pic>
      <p:pic>
        <p:nvPicPr>
          <p:cNvPr id="16"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1028933" y="3101916"/>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17" name="云形标注 16"/>
          <p:cNvSpPr/>
          <p:nvPr/>
        </p:nvSpPr>
        <p:spPr>
          <a:xfrm>
            <a:off x="733618" y="1692194"/>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18" name="椭圆 17"/>
          <p:cNvSpPr/>
          <p:nvPr/>
        </p:nvSpPr>
        <p:spPr>
          <a:xfrm>
            <a:off x="962752" y="4584968"/>
            <a:ext cx="1165665" cy="94777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19" name="直接箭头连接符 18"/>
          <p:cNvCxnSpPr>
            <a:stCxn id="16" idx="2"/>
            <a:endCxn id="18" idx="0"/>
          </p:cNvCxnSpPr>
          <p:nvPr/>
        </p:nvCxnSpPr>
        <p:spPr>
          <a:xfrm>
            <a:off x="1528814" y="3801015"/>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58370" name="Picture 2" descr="C:\Users\samuel\Downloads\1364501795_7.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25846" y="2889568"/>
            <a:ext cx="1535994" cy="153599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4088785" y="3099604"/>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5" name="云形标注 24"/>
          <p:cNvSpPr/>
          <p:nvPr/>
        </p:nvSpPr>
        <p:spPr>
          <a:xfrm>
            <a:off x="3793470" y="1689882"/>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26" name="椭圆 25"/>
          <p:cNvSpPr/>
          <p:nvPr/>
        </p:nvSpPr>
        <p:spPr>
          <a:xfrm>
            <a:off x="4022604" y="4582656"/>
            <a:ext cx="1165665" cy="94777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27" name="直接箭头连接符 26"/>
          <p:cNvCxnSpPr>
            <a:stCxn id="24" idx="2"/>
            <a:endCxn id="26" idx="0"/>
          </p:cNvCxnSpPr>
          <p:nvPr/>
        </p:nvCxnSpPr>
        <p:spPr>
          <a:xfrm>
            <a:off x="4588666" y="3798703"/>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22" name="Picture 2" descr="C:\Users\samuel\Downloads\1364501795_7.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9689" y="2912800"/>
            <a:ext cx="1535994" cy="15359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samuel\Downloads\1364321332_Vroum Vrou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81674" flipH="1">
            <a:off x="6975107" y="3089980"/>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8" name="云形标注 27"/>
          <p:cNvSpPr/>
          <p:nvPr/>
        </p:nvSpPr>
        <p:spPr>
          <a:xfrm>
            <a:off x="6679792" y="1680258"/>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00B050"/>
                </a:solidFill>
              </a:rPr>
              <a:t>Green* 0.6</a:t>
            </a:r>
          </a:p>
          <a:p>
            <a:pPr algn="ctr"/>
            <a:r>
              <a:rPr lang="en-US" altLang="zh-CN" b="1" dirty="0" smtClean="0">
                <a:solidFill>
                  <a:srgbClr val="FF0000"/>
                </a:solidFill>
              </a:rPr>
              <a:t>Red *0.2</a:t>
            </a:r>
            <a:endParaRPr lang="zh-CN" altLang="en-US" b="1" dirty="0">
              <a:solidFill>
                <a:srgbClr val="FF0000"/>
              </a:solidFill>
            </a:endParaRPr>
          </a:p>
        </p:txBody>
      </p:sp>
      <p:sp>
        <p:nvSpPr>
          <p:cNvPr id="29" name="椭圆 28"/>
          <p:cNvSpPr/>
          <p:nvPr/>
        </p:nvSpPr>
        <p:spPr>
          <a:xfrm>
            <a:off x="6908926" y="4573032"/>
            <a:ext cx="1165665" cy="94777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4800" b="1" dirty="0" smtClean="0"/>
              <a:t>Z</a:t>
            </a:r>
            <a:endParaRPr lang="zh-CN" altLang="en-US" sz="4800" b="1" dirty="0"/>
          </a:p>
        </p:txBody>
      </p:sp>
      <p:cxnSp>
        <p:nvCxnSpPr>
          <p:cNvPr id="30" name="直接箭头连接符 29"/>
          <p:cNvCxnSpPr>
            <a:stCxn id="23" idx="2"/>
            <a:endCxn id="29" idx="0"/>
          </p:cNvCxnSpPr>
          <p:nvPr/>
        </p:nvCxnSpPr>
        <p:spPr>
          <a:xfrm>
            <a:off x="7474988" y="3789079"/>
            <a:ext cx="16771" cy="7839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31" name="三十二角星 30"/>
          <p:cNvSpPr/>
          <p:nvPr/>
        </p:nvSpPr>
        <p:spPr>
          <a:xfrm>
            <a:off x="7420636" y="83342"/>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a:t>
            </a:r>
            <a:endParaRPr lang="zh-CN" altLang="en-US" sz="4400" b="1" dirty="0"/>
          </a:p>
        </p:txBody>
      </p:sp>
    </p:spTree>
    <p:extLst>
      <p:ext uri="{BB962C8B-B14F-4D97-AF65-F5344CB8AC3E}">
        <p14:creationId xmlns:p14="http://schemas.microsoft.com/office/powerpoint/2010/main" val="8686370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35496" y="1916832"/>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Implement robot motion…</a:t>
            </a:r>
          </a:p>
        </p:txBody>
      </p:sp>
    </p:spTree>
    <p:extLst>
      <p:ext uri="{BB962C8B-B14F-4D97-AF65-F5344CB8AC3E}">
        <p14:creationId xmlns:p14="http://schemas.microsoft.com/office/powerpoint/2010/main" val="10217511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5504" y="4142343"/>
            <a:ext cx="8424936" cy="2062103"/>
          </a:xfrm>
          <a:prstGeom prst="rect">
            <a:avLst/>
          </a:prstGeom>
        </p:spPr>
        <p:txBody>
          <a:bodyPr wrap="square">
            <a:spAutoFit/>
          </a:bodyPr>
          <a:lstStyle/>
          <a:p>
            <a:r>
              <a:rPr lang="en-US" altLang="zh-CN" sz="3200" dirty="0"/>
              <a:t>We know the robot moves to the right, and will assume the world is </a:t>
            </a:r>
            <a:r>
              <a:rPr lang="en-US" altLang="zh-CN" sz="3200" b="1" i="1" dirty="0">
                <a:solidFill>
                  <a:srgbClr val="FF0000"/>
                </a:solidFill>
              </a:rPr>
              <a:t>cyclic</a:t>
            </a:r>
            <a:r>
              <a:rPr lang="en-US" altLang="zh-CN" sz="3200" dirty="0"/>
              <a:t>. So, when the </a:t>
            </a:r>
            <a:r>
              <a:rPr lang="en-US" altLang="zh-CN" sz="3200" dirty="0" smtClean="0"/>
              <a:t>robot reaches </a:t>
            </a:r>
            <a:r>
              <a:rPr lang="en-US" altLang="zh-CN" sz="3200" dirty="0"/>
              <a:t>the right-most cell, it will circle around back to the first, or left-most cell.</a:t>
            </a:r>
            <a:endParaRPr lang="zh-CN" altLang="en-US" sz="3200" dirty="0"/>
          </a:p>
        </p:txBody>
      </p:sp>
      <p:sp>
        <p:nvSpPr>
          <p:cNvPr id="5" name="矩形 4"/>
          <p:cNvSpPr/>
          <p:nvPr/>
        </p:nvSpPr>
        <p:spPr>
          <a:xfrm>
            <a:off x="2053152"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6" name="矩形 5"/>
          <p:cNvSpPr/>
          <p:nvPr/>
        </p:nvSpPr>
        <p:spPr>
          <a:xfrm>
            <a:off x="3061264"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7" name="矩形 6"/>
          <p:cNvSpPr/>
          <p:nvPr/>
        </p:nvSpPr>
        <p:spPr>
          <a:xfrm>
            <a:off x="4069376"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8" name="矩形 7"/>
          <p:cNvSpPr/>
          <p:nvPr/>
        </p:nvSpPr>
        <p:spPr>
          <a:xfrm>
            <a:off x="5077488"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9" name="矩形 8"/>
          <p:cNvSpPr/>
          <p:nvPr/>
        </p:nvSpPr>
        <p:spPr>
          <a:xfrm>
            <a:off x="6075795"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pic>
        <p:nvPicPr>
          <p:cNvPr id="10"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81674" flipH="1">
            <a:off x="546280" y="1296660"/>
            <a:ext cx="791149" cy="7146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箭头连接符 10"/>
          <p:cNvCxnSpPr/>
          <p:nvPr/>
        </p:nvCxnSpPr>
        <p:spPr>
          <a:xfrm>
            <a:off x="459201" y="2348880"/>
            <a:ext cx="965307"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2" name="左弧形箭头 11"/>
          <p:cNvSpPr/>
          <p:nvPr/>
        </p:nvSpPr>
        <p:spPr>
          <a:xfrm rot="5400000">
            <a:off x="4067944" y="-2259632"/>
            <a:ext cx="792088" cy="5832648"/>
          </a:xfrm>
          <a:prstGeom prst="curv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8226198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35696" y="4773703"/>
            <a:ext cx="6827288" cy="1569660"/>
          </a:xfrm>
          <a:prstGeom prst="rect">
            <a:avLst/>
          </a:prstGeom>
        </p:spPr>
        <p:txBody>
          <a:bodyPr wrap="square">
            <a:spAutoFit/>
          </a:bodyPr>
          <a:lstStyle/>
          <a:p>
            <a:r>
              <a:rPr lang="en-US" altLang="zh-CN" sz="3200" dirty="0">
                <a:solidFill>
                  <a:srgbClr val="FF0000"/>
                </a:solidFill>
              </a:rPr>
              <a:t>Assuming the robot moves exactly one position to the right, what is the </a:t>
            </a:r>
            <a:r>
              <a:rPr lang="en-US" altLang="zh-CN" sz="3200" dirty="0" smtClean="0">
                <a:solidFill>
                  <a:srgbClr val="FF0000"/>
                </a:solidFill>
              </a:rPr>
              <a:t>probability distribution </a:t>
            </a:r>
            <a:r>
              <a:rPr lang="en-US" altLang="zh-CN" sz="3200" dirty="0">
                <a:solidFill>
                  <a:srgbClr val="FF0000"/>
                </a:solidFill>
              </a:rPr>
              <a:t>after the motion?</a:t>
            </a:r>
            <a:endParaRPr lang="zh-CN" altLang="en-US" sz="3200" dirty="0">
              <a:solidFill>
                <a:srgbClr val="FF0000"/>
              </a:solidFill>
            </a:endParaRPr>
          </a:p>
        </p:txBody>
      </p:sp>
      <p:sp>
        <p:nvSpPr>
          <p:cNvPr id="5" name="矩形 4"/>
          <p:cNvSpPr/>
          <p:nvPr/>
        </p:nvSpPr>
        <p:spPr>
          <a:xfrm>
            <a:off x="2053152"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6" name="矩形 5"/>
          <p:cNvSpPr/>
          <p:nvPr/>
        </p:nvSpPr>
        <p:spPr>
          <a:xfrm>
            <a:off x="3061264"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7" name="矩形 6"/>
          <p:cNvSpPr/>
          <p:nvPr/>
        </p:nvSpPr>
        <p:spPr>
          <a:xfrm>
            <a:off x="4069376"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8" name="矩形 7"/>
          <p:cNvSpPr/>
          <p:nvPr/>
        </p:nvSpPr>
        <p:spPr>
          <a:xfrm>
            <a:off x="5077488"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9" name="矩形 8"/>
          <p:cNvSpPr/>
          <p:nvPr/>
        </p:nvSpPr>
        <p:spPr>
          <a:xfrm>
            <a:off x="6075795"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pic>
        <p:nvPicPr>
          <p:cNvPr id="10"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81674" flipH="1">
            <a:off x="546280" y="1296660"/>
            <a:ext cx="791149" cy="7146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箭头连接符 10"/>
          <p:cNvCxnSpPr/>
          <p:nvPr/>
        </p:nvCxnSpPr>
        <p:spPr>
          <a:xfrm>
            <a:off x="459201" y="2348880"/>
            <a:ext cx="965307"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2" name="左弧形箭头 11"/>
          <p:cNvSpPr/>
          <p:nvPr/>
        </p:nvSpPr>
        <p:spPr>
          <a:xfrm rot="5400000">
            <a:off x="4067944" y="-2259632"/>
            <a:ext cx="792088" cy="5832648"/>
          </a:xfrm>
          <a:prstGeom prst="curv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schemeClr val="tx1"/>
              </a:solidFill>
            </a:endParaRPr>
          </a:p>
        </p:txBody>
      </p:sp>
      <p:pic>
        <p:nvPicPr>
          <p:cNvPr id="13" name="Picture 2" descr="C:\Users\samuel\Downloads\1363416427_face-uncert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54" y="4741140"/>
            <a:ext cx="1508556" cy="1508556"/>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p:cNvSpPr/>
          <p:nvPr/>
        </p:nvSpPr>
        <p:spPr>
          <a:xfrm>
            <a:off x="206853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25" name="矩形 24"/>
          <p:cNvSpPr/>
          <p:nvPr/>
        </p:nvSpPr>
        <p:spPr>
          <a:xfrm>
            <a:off x="3076648"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26" name="矩形 25"/>
          <p:cNvSpPr/>
          <p:nvPr/>
        </p:nvSpPr>
        <p:spPr>
          <a:xfrm>
            <a:off x="4084760"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27" name="矩形 26"/>
          <p:cNvSpPr/>
          <p:nvPr/>
        </p:nvSpPr>
        <p:spPr>
          <a:xfrm>
            <a:off x="5092872"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28" name="矩形 27"/>
          <p:cNvSpPr/>
          <p:nvPr/>
        </p:nvSpPr>
        <p:spPr>
          <a:xfrm>
            <a:off x="609117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Tree>
    <p:extLst>
      <p:ext uri="{BB962C8B-B14F-4D97-AF65-F5344CB8AC3E}">
        <p14:creationId xmlns:p14="http://schemas.microsoft.com/office/powerpoint/2010/main" val="7742826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517232"/>
            <a:ext cx="9144000" cy="584775"/>
          </a:xfrm>
          <a:prstGeom prst="rect">
            <a:avLst/>
          </a:prstGeom>
        </p:spPr>
        <p:txBody>
          <a:bodyPr wrap="square">
            <a:spAutoFit/>
          </a:bodyPr>
          <a:lstStyle/>
          <a:p>
            <a:pPr algn="ctr"/>
            <a:r>
              <a:rPr lang="en-US" altLang="zh-CN" sz="3200" b="1" dirty="0" smtClean="0">
                <a:solidFill>
                  <a:srgbClr val="0070C0"/>
                </a:solidFill>
              </a:rPr>
              <a:t>Every grid shifts to the right one cell.</a:t>
            </a:r>
            <a:endParaRPr lang="zh-CN" altLang="en-US" sz="3200" b="1" dirty="0">
              <a:solidFill>
                <a:srgbClr val="0070C0"/>
              </a:solidFill>
            </a:endParaRPr>
          </a:p>
        </p:txBody>
      </p:sp>
      <p:sp>
        <p:nvSpPr>
          <p:cNvPr id="5" name="矩形 4"/>
          <p:cNvSpPr/>
          <p:nvPr/>
        </p:nvSpPr>
        <p:spPr>
          <a:xfrm>
            <a:off x="2053152"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6" name="矩形 5"/>
          <p:cNvSpPr/>
          <p:nvPr/>
        </p:nvSpPr>
        <p:spPr>
          <a:xfrm>
            <a:off x="3061264"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7" name="矩形 6"/>
          <p:cNvSpPr/>
          <p:nvPr/>
        </p:nvSpPr>
        <p:spPr>
          <a:xfrm>
            <a:off x="4069376"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8" name="矩形 7"/>
          <p:cNvSpPr/>
          <p:nvPr/>
        </p:nvSpPr>
        <p:spPr>
          <a:xfrm>
            <a:off x="5077488"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9" name="矩形 8"/>
          <p:cNvSpPr/>
          <p:nvPr/>
        </p:nvSpPr>
        <p:spPr>
          <a:xfrm>
            <a:off x="6075795"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pic>
        <p:nvPicPr>
          <p:cNvPr id="10"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81674" flipH="1">
            <a:off x="546280" y="1296660"/>
            <a:ext cx="791149" cy="7146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箭头连接符 10"/>
          <p:cNvCxnSpPr/>
          <p:nvPr/>
        </p:nvCxnSpPr>
        <p:spPr>
          <a:xfrm>
            <a:off x="459201" y="2348880"/>
            <a:ext cx="965307"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2" name="左弧形箭头 11"/>
          <p:cNvSpPr/>
          <p:nvPr/>
        </p:nvSpPr>
        <p:spPr>
          <a:xfrm rot="5400000">
            <a:off x="4067944" y="-2259632"/>
            <a:ext cx="792088" cy="5832648"/>
          </a:xfrm>
          <a:prstGeom prst="curv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schemeClr val="tx1"/>
              </a:solidFill>
            </a:endParaRPr>
          </a:p>
        </p:txBody>
      </p:sp>
      <p:sp>
        <p:nvSpPr>
          <p:cNvPr id="14" name="矩形 13"/>
          <p:cNvSpPr/>
          <p:nvPr/>
        </p:nvSpPr>
        <p:spPr>
          <a:xfrm>
            <a:off x="206853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15" name="矩形 14"/>
          <p:cNvSpPr/>
          <p:nvPr/>
        </p:nvSpPr>
        <p:spPr>
          <a:xfrm>
            <a:off x="3076648"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r>
              <a:rPr lang="en-US" altLang="zh-CN" sz="2400" b="1" dirty="0" smtClean="0">
                <a:solidFill>
                  <a:srgbClr val="00B050"/>
                </a:solidFill>
              </a:rPr>
              <a:t>1/9</a:t>
            </a:r>
            <a:endParaRPr lang="zh-CN" altLang="en-US" sz="2400" b="1" dirty="0">
              <a:solidFill>
                <a:srgbClr val="00B050"/>
              </a:solidFill>
            </a:endParaRPr>
          </a:p>
        </p:txBody>
      </p:sp>
      <p:sp>
        <p:nvSpPr>
          <p:cNvPr id="16" name="矩形 15"/>
          <p:cNvSpPr/>
          <p:nvPr/>
        </p:nvSpPr>
        <p:spPr>
          <a:xfrm>
            <a:off x="4084760"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1/3</a:t>
            </a:r>
            <a:endParaRPr lang="zh-CN" altLang="en-US" sz="2400" b="1" dirty="0">
              <a:solidFill>
                <a:srgbClr val="FF0000"/>
              </a:solidFill>
            </a:endParaRPr>
          </a:p>
        </p:txBody>
      </p:sp>
      <p:sp>
        <p:nvSpPr>
          <p:cNvPr id="17" name="矩形 16"/>
          <p:cNvSpPr/>
          <p:nvPr/>
        </p:nvSpPr>
        <p:spPr>
          <a:xfrm>
            <a:off x="5092872"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1/3</a:t>
            </a:r>
            <a:endParaRPr lang="zh-CN" altLang="en-US" sz="2400" b="1" dirty="0">
              <a:solidFill>
                <a:srgbClr val="00B050"/>
              </a:solidFill>
            </a:endParaRPr>
          </a:p>
        </p:txBody>
      </p:sp>
      <p:sp>
        <p:nvSpPr>
          <p:cNvPr id="18" name="矩形 17"/>
          <p:cNvSpPr/>
          <p:nvPr/>
        </p:nvSpPr>
        <p:spPr>
          <a:xfrm>
            <a:off x="609117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1/9</a:t>
            </a:r>
            <a:endParaRPr lang="zh-CN" altLang="en-US" sz="2400" b="1" dirty="0">
              <a:solidFill>
                <a:srgbClr val="00B050"/>
              </a:solidFill>
            </a:endParaRPr>
          </a:p>
        </p:txBody>
      </p:sp>
      <p:cxnSp>
        <p:nvCxnSpPr>
          <p:cNvPr id="4" name="直接箭头连接符 3"/>
          <p:cNvCxnSpPr>
            <a:stCxn id="5" idx="2"/>
            <a:endCxn id="15" idx="0"/>
          </p:cNvCxnSpPr>
          <p:nvPr/>
        </p:nvCxnSpPr>
        <p:spPr>
          <a:xfrm>
            <a:off x="2557208" y="1556792"/>
            <a:ext cx="1023496" cy="129614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19" name="直接箭头连接符 18"/>
          <p:cNvCxnSpPr/>
          <p:nvPr/>
        </p:nvCxnSpPr>
        <p:spPr>
          <a:xfrm>
            <a:off x="5547016" y="1556792"/>
            <a:ext cx="1023496" cy="129614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20" name="直接箭头连接符 19"/>
          <p:cNvCxnSpPr/>
          <p:nvPr/>
        </p:nvCxnSpPr>
        <p:spPr>
          <a:xfrm>
            <a:off x="3548504" y="1541944"/>
            <a:ext cx="1023496" cy="12961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1" name="直接箭头连接符 20"/>
          <p:cNvCxnSpPr/>
          <p:nvPr/>
        </p:nvCxnSpPr>
        <p:spPr>
          <a:xfrm>
            <a:off x="4558048" y="1556792"/>
            <a:ext cx="1023496" cy="12961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2" name="直接箭头连接符 21"/>
          <p:cNvCxnSpPr>
            <a:stCxn id="9" idx="2"/>
            <a:endCxn id="14" idx="0"/>
          </p:cNvCxnSpPr>
          <p:nvPr/>
        </p:nvCxnSpPr>
        <p:spPr>
          <a:xfrm flipH="1">
            <a:off x="2572592" y="1556792"/>
            <a:ext cx="4007259" cy="129614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grpSp>
        <p:nvGrpSpPr>
          <p:cNvPr id="25" name="组合 24"/>
          <p:cNvGrpSpPr/>
          <p:nvPr/>
        </p:nvGrpSpPr>
        <p:grpSpPr>
          <a:xfrm>
            <a:off x="882289" y="4077072"/>
            <a:ext cx="7223201" cy="1006260"/>
            <a:chOff x="940865" y="0"/>
            <a:chExt cx="7223201" cy="1006260"/>
          </a:xfrm>
          <a:scene3d>
            <a:camera prst="orthographicFront"/>
            <a:lightRig rig="flat" dir="t"/>
          </a:scene3d>
        </p:grpSpPr>
        <p:sp>
          <p:nvSpPr>
            <p:cNvPr id="26" name="圆角矩形 25"/>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7"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kern="1200" dirty="0" smtClean="0"/>
                <a:t>Let’s implement this</a:t>
              </a:r>
              <a:r>
                <a:rPr lang="zh-CN" altLang="en-US" sz="5100" kern="1200" dirty="0" smtClean="0"/>
                <a:t>！</a:t>
              </a:r>
              <a:endParaRPr lang="zh-CN" sz="5100" kern="1200" dirty="0"/>
            </a:p>
          </p:txBody>
        </p:sp>
      </p:grpSp>
    </p:spTree>
    <p:extLst>
      <p:ext uri="{BB962C8B-B14F-4D97-AF65-F5344CB8AC3E}">
        <p14:creationId xmlns:p14="http://schemas.microsoft.com/office/powerpoint/2010/main" val="256961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648" y="790000"/>
            <a:ext cx="4043826" cy="1918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12" y="3356992"/>
            <a:ext cx="4437493"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圆角矩形 6"/>
          <p:cNvSpPr/>
          <p:nvPr/>
        </p:nvSpPr>
        <p:spPr>
          <a:xfrm>
            <a:off x="755576" y="692696"/>
            <a:ext cx="7704856" cy="2088232"/>
          </a:xfrm>
          <a:prstGeom prst="roundRect">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圆角矩形 7"/>
          <p:cNvSpPr/>
          <p:nvPr/>
        </p:nvSpPr>
        <p:spPr>
          <a:xfrm>
            <a:off x="755576" y="3212976"/>
            <a:ext cx="7704856" cy="2664296"/>
          </a:xfrm>
          <a:prstGeom prst="roundRect">
            <a:avLst/>
          </a:prstGeom>
          <a:noFill/>
          <a:ln w="508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9" name="三十二角星 8"/>
          <p:cNvSpPr/>
          <p:nvPr/>
        </p:nvSpPr>
        <p:spPr>
          <a:xfrm>
            <a:off x="7380312" y="5171906"/>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P4</a:t>
            </a:r>
            <a:endParaRPr lang="zh-CN" altLang="en-US" sz="4400" b="1" dirty="0"/>
          </a:p>
        </p:txBody>
      </p:sp>
      <p:grpSp>
        <p:nvGrpSpPr>
          <p:cNvPr id="10" name="组合 9"/>
          <p:cNvGrpSpPr/>
          <p:nvPr/>
        </p:nvGrpSpPr>
        <p:grpSpPr>
          <a:xfrm>
            <a:off x="3707904" y="5171906"/>
            <a:ext cx="3347863" cy="1044865"/>
            <a:chOff x="3" y="0"/>
            <a:chExt cx="4752524" cy="1224136"/>
          </a:xfrm>
          <a:scene3d>
            <a:camera prst="orthographicFront"/>
            <a:lightRig rig="chilly" dir="t"/>
          </a:scene3d>
        </p:grpSpPr>
        <p:sp>
          <p:nvSpPr>
            <p:cNvPr id="11" name="椭圆 10"/>
            <p:cNvSpPr/>
            <p:nvPr/>
          </p:nvSpPr>
          <p:spPr>
            <a:xfrm>
              <a:off x="3" y="0"/>
              <a:ext cx="4752524" cy="1224136"/>
            </a:xfrm>
            <a:prstGeom prst="ellipse">
              <a:avLst/>
            </a:prstGeom>
            <a:sp3d prstMaterial="translucentPowder">
              <a:bevelT w="127000" h="25400" prst="softRound"/>
            </a:sp3d>
          </p:spPr>
          <p:style>
            <a:lnRef idx="0">
              <a:schemeClr val="lt1">
                <a:hueOff val="0"/>
                <a:satOff val="0"/>
                <a:lumOff val="0"/>
                <a:alphaOff val="0"/>
              </a:schemeClr>
            </a:lnRef>
            <a:fillRef idx="1">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sp>
        <p:sp>
          <p:nvSpPr>
            <p:cNvPr id="12" name="椭圆 4"/>
            <p:cNvSpPr/>
            <p:nvPr/>
          </p:nvSpPr>
          <p:spPr>
            <a:xfrm>
              <a:off x="695994" y="179271"/>
              <a:ext cx="3360542" cy="865594"/>
            </a:xfrm>
            <a:prstGeom prst="rect">
              <a:avLst/>
            </a:prstGeom>
            <a:sp3d/>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2355850" rtl="0">
                <a:lnSpc>
                  <a:spcPct val="90000"/>
                </a:lnSpc>
                <a:spcBef>
                  <a:spcPct val="0"/>
                </a:spcBef>
                <a:spcAft>
                  <a:spcPct val="35000"/>
                </a:spcAft>
              </a:pPr>
              <a:r>
                <a:rPr lang="en-US" sz="3200" kern="1200" dirty="0" smtClean="0"/>
                <a:t>Circular convolution</a:t>
              </a:r>
              <a:endParaRPr lang="zh-CN" sz="3200" kern="1200" dirty="0"/>
            </a:p>
          </p:txBody>
        </p:sp>
      </p:grpSp>
    </p:spTree>
    <p:extLst>
      <p:ext uri="{BB962C8B-B14F-4D97-AF65-F5344CB8AC3E}">
        <p14:creationId xmlns:p14="http://schemas.microsoft.com/office/powerpoint/2010/main" val="3914775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anim calcmode="lin" valueType="num">
                                      <p:cBhvr>
                                        <p:cTn id="8" dur="2000" fill="hold"/>
                                        <p:tgtEl>
                                          <p:spTgt spid="10"/>
                                        </p:tgtEl>
                                        <p:attrNameLst>
                                          <p:attrName>style.rotation</p:attrName>
                                        </p:attrNameLst>
                                      </p:cBhvr>
                                      <p:tavLst>
                                        <p:tav tm="0">
                                          <p:val>
                                            <p:fltVal val="720"/>
                                          </p:val>
                                        </p:tav>
                                        <p:tav tm="100000">
                                          <p:val>
                                            <p:fltVal val="0"/>
                                          </p:val>
                                        </p:tav>
                                      </p:tavLst>
                                    </p:anim>
                                    <p:anim calcmode="lin" valueType="num">
                                      <p:cBhvr>
                                        <p:cTn id="9" dur="2000" fill="hold"/>
                                        <p:tgtEl>
                                          <p:spTgt spid="10"/>
                                        </p:tgtEl>
                                        <p:attrNameLst>
                                          <p:attrName>ppt_h</p:attrName>
                                        </p:attrNameLst>
                                      </p:cBhvr>
                                      <p:tavLst>
                                        <p:tav tm="0">
                                          <p:val>
                                            <p:fltVal val="0"/>
                                          </p:val>
                                        </p:tav>
                                        <p:tav tm="100000">
                                          <p:val>
                                            <p:strVal val="#ppt_h"/>
                                          </p:val>
                                        </p:tav>
                                      </p:tavLst>
                                    </p:anim>
                                    <p:anim calcmode="lin" valueType="num">
                                      <p:cBhvr>
                                        <p:cTn id="10" dur="2000" fill="hold"/>
                                        <p:tgtEl>
                                          <p:spTgt spid="10"/>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285476"/>
            <a:ext cx="2088232" cy="208823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flipV="1">
            <a:off x="0" y="0"/>
            <a:ext cx="5004048" cy="3645024"/>
          </a:xfrm>
          <a:prstGeom prst="line">
            <a:avLst/>
          </a:prstGeom>
          <a:ln w="101600" cmpd="sng">
            <a:solidFill>
              <a:schemeClr val="accent6">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4864" y="0"/>
            <a:ext cx="8125256" cy="6065912"/>
          </a:xfrm>
          <a:prstGeom prst="line">
            <a:avLst/>
          </a:prstGeom>
          <a:ln w="101600" cmpd="sng">
            <a:solidFill>
              <a:schemeClr val="accent6">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491880" y="3645024"/>
            <a:ext cx="5034455" cy="523220"/>
          </a:xfrm>
          <a:prstGeom prst="rect">
            <a:avLst/>
          </a:prstGeom>
        </p:spPr>
        <p:txBody>
          <a:bodyPr wrap="none">
            <a:spAutoFit/>
          </a:bodyPr>
          <a:lstStyle/>
          <a:p>
            <a:r>
              <a:rPr lang="en-US" altLang="zh-CN" sz="2800" dirty="0" smtClean="0">
                <a:effectLst>
                  <a:outerShdw blurRad="38100" dist="38100" dir="2700000" algn="tl">
                    <a:srgbClr val="000000">
                      <a:alpha val="43137"/>
                    </a:srgbClr>
                  </a:outerShdw>
                </a:effectLst>
              </a:rPr>
              <a:t>Our robot </a:t>
            </a:r>
            <a:r>
              <a:rPr lang="en-US" altLang="zh-CN" sz="2800" dirty="0">
                <a:effectLst>
                  <a:outerShdw blurRad="38100" dist="38100" dir="2700000" algn="tl">
                    <a:srgbClr val="000000">
                      <a:alpha val="43137"/>
                    </a:srgbClr>
                  </a:outerShdw>
                </a:effectLst>
              </a:rPr>
              <a:t>has no clue where it is.</a:t>
            </a:r>
            <a:endParaRPr lang="zh-CN" altLang="en-US"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9216728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3152"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6" name="矩形 5"/>
          <p:cNvSpPr/>
          <p:nvPr/>
        </p:nvSpPr>
        <p:spPr>
          <a:xfrm>
            <a:off x="3061264"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7" name="矩形 6"/>
          <p:cNvSpPr/>
          <p:nvPr/>
        </p:nvSpPr>
        <p:spPr>
          <a:xfrm>
            <a:off x="4069376"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8" name="矩形 7"/>
          <p:cNvSpPr/>
          <p:nvPr/>
        </p:nvSpPr>
        <p:spPr>
          <a:xfrm>
            <a:off x="5077488"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9" name="矩形 8"/>
          <p:cNvSpPr/>
          <p:nvPr/>
        </p:nvSpPr>
        <p:spPr>
          <a:xfrm>
            <a:off x="6075795"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pic>
        <p:nvPicPr>
          <p:cNvPr id="10"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81674" flipH="1">
            <a:off x="546280" y="1296660"/>
            <a:ext cx="791149" cy="7146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箭头连接符 10"/>
          <p:cNvCxnSpPr/>
          <p:nvPr/>
        </p:nvCxnSpPr>
        <p:spPr>
          <a:xfrm>
            <a:off x="459201" y="2348880"/>
            <a:ext cx="965307"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2" name="左弧形箭头 11"/>
          <p:cNvSpPr/>
          <p:nvPr/>
        </p:nvSpPr>
        <p:spPr>
          <a:xfrm rot="5400000">
            <a:off x="4067944" y="-2259632"/>
            <a:ext cx="792088" cy="5832648"/>
          </a:xfrm>
          <a:prstGeom prst="curv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schemeClr val="tx1"/>
              </a:solidFill>
            </a:endParaRPr>
          </a:p>
        </p:txBody>
      </p:sp>
      <p:sp>
        <p:nvSpPr>
          <p:cNvPr id="14" name="矩形 13"/>
          <p:cNvSpPr/>
          <p:nvPr/>
        </p:nvSpPr>
        <p:spPr>
          <a:xfrm>
            <a:off x="206853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15" name="矩形 14"/>
          <p:cNvSpPr/>
          <p:nvPr/>
        </p:nvSpPr>
        <p:spPr>
          <a:xfrm>
            <a:off x="3076648"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r>
              <a:rPr lang="en-US" altLang="zh-CN" sz="2400" b="1" dirty="0" smtClean="0">
                <a:solidFill>
                  <a:srgbClr val="00B050"/>
                </a:solidFill>
              </a:rPr>
              <a:t>1/9</a:t>
            </a:r>
            <a:endParaRPr lang="zh-CN" altLang="en-US" sz="2400" b="1" dirty="0">
              <a:solidFill>
                <a:srgbClr val="00B050"/>
              </a:solidFill>
            </a:endParaRPr>
          </a:p>
        </p:txBody>
      </p:sp>
      <p:sp>
        <p:nvSpPr>
          <p:cNvPr id="16" name="矩形 15"/>
          <p:cNvSpPr/>
          <p:nvPr/>
        </p:nvSpPr>
        <p:spPr>
          <a:xfrm>
            <a:off x="4084760"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1/3</a:t>
            </a:r>
            <a:endParaRPr lang="zh-CN" altLang="en-US" sz="2400" b="1" dirty="0">
              <a:solidFill>
                <a:srgbClr val="FF0000"/>
              </a:solidFill>
            </a:endParaRPr>
          </a:p>
        </p:txBody>
      </p:sp>
      <p:sp>
        <p:nvSpPr>
          <p:cNvPr id="17" name="矩形 16"/>
          <p:cNvSpPr/>
          <p:nvPr/>
        </p:nvSpPr>
        <p:spPr>
          <a:xfrm>
            <a:off x="5092872"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1/3</a:t>
            </a:r>
            <a:endParaRPr lang="zh-CN" altLang="en-US" sz="2400" b="1" dirty="0">
              <a:solidFill>
                <a:srgbClr val="00B050"/>
              </a:solidFill>
            </a:endParaRPr>
          </a:p>
        </p:txBody>
      </p:sp>
      <p:sp>
        <p:nvSpPr>
          <p:cNvPr id="18" name="矩形 17"/>
          <p:cNvSpPr/>
          <p:nvPr/>
        </p:nvSpPr>
        <p:spPr>
          <a:xfrm>
            <a:off x="609117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1/9</a:t>
            </a:r>
            <a:endParaRPr lang="zh-CN" altLang="en-US" sz="2400" b="1" dirty="0">
              <a:solidFill>
                <a:srgbClr val="00B050"/>
              </a:solidFill>
            </a:endParaRPr>
          </a:p>
        </p:txBody>
      </p:sp>
      <p:cxnSp>
        <p:nvCxnSpPr>
          <p:cNvPr id="4" name="直接箭头连接符 3"/>
          <p:cNvCxnSpPr>
            <a:stCxn id="5" idx="2"/>
            <a:endCxn id="15" idx="0"/>
          </p:cNvCxnSpPr>
          <p:nvPr/>
        </p:nvCxnSpPr>
        <p:spPr>
          <a:xfrm>
            <a:off x="2557208" y="1556792"/>
            <a:ext cx="1023496" cy="129614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19" name="直接箭头连接符 18"/>
          <p:cNvCxnSpPr/>
          <p:nvPr/>
        </p:nvCxnSpPr>
        <p:spPr>
          <a:xfrm>
            <a:off x="5547016" y="1556792"/>
            <a:ext cx="1023496" cy="129614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20" name="直接箭头连接符 19"/>
          <p:cNvCxnSpPr/>
          <p:nvPr/>
        </p:nvCxnSpPr>
        <p:spPr>
          <a:xfrm>
            <a:off x="3548504" y="1541944"/>
            <a:ext cx="1023496" cy="12961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1" name="直接箭头连接符 20"/>
          <p:cNvCxnSpPr/>
          <p:nvPr/>
        </p:nvCxnSpPr>
        <p:spPr>
          <a:xfrm>
            <a:off x="4558048" y="1556792"/>
            <a:ext cx="1023496" cy="12961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2" name="直接箭头连接符 21"/>
          <p:cNvCxnSpPr>
            <a:stCxn id="9" idx="2"/>
            <a:endCxn id="14" idx="0"/>
          </p:cNvCxnSpPr>
          <p:nvPr/>
        </p:nvCxnSpPr>
        <p:spPr>
          <a:xfrm flipH="1">
            <a:off x="2572592" y="1556792"/>
            <a:ext cx="4007259" cy="129614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grpSp>
        <p:nvGrpSpPr>
          <p:cNvPr id="25" name="组合 24"/>
          <p:cNvGrpSpPr/>
          <p:nvPr/>
        </p:nvGrpSpPr>
        <p:grpSpPr>
          <a:xfrm>
            <a:off x="882289" y="4077072"/>
            <a:ext cx="7223201" cy="1006260"/>
            <a:chOff x="940865" y="0"/>
            <a:chExt cx="7223201" cy="1006260"/>
          </a:xfrm>
          <a:scene3d>
            <a:camera prst="orthographicFront"/>
            <a:lightRig rig="flat" dir="t"/>
          </a:scene3d>
        </p:grpSpPr>
        <p:sp>
          <p:nvSpPr>
            <p:cNvPr id="26" name="圆角矩形 25"/>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7"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b="1" kern="1200" dirty="0" smtClean="0"/>
                <a:t>Accurate motion</a:t>
              </a:r>
              <a:endParaRPr lang="zh-CN" sz="5100" b="1" kern="1200" dirty="0"/>
            </a:p>
          </p:txBody>
        </p:sp>
      </p:grpSp>
      <p:grpSp>
        <p:nvGrpSpPr>
          <p:cNvPr id="24" name="组合 23"/>
          <p:cNvGrpSpPr/>
          <p:nvPr/>
        </p:nvGrpSpPr>
        <p:grpSpPr>
          <a:xfrm>
            <a:off x="931411" y="5373216"/>
            <a:ext cx="7223201" cy="1006260"/>
            <a:chOff x="940865" y="0"/>
            <a:chExt cx="7223201" cy="1006260"/>
          </a:xfrm>
          <a:scene3d>
            <a:camera prst="orthographicFront"/>
            <a:lightRig rig="flat" dir="t"/>
          </a:scene3d>
        </p:grpSpPr>
        <p:sp>
          <p:nvSpPr>
            <p:cNvPr id="28" name="圆角矩形 27"/>
            <p:cNvSpPr/>
            <p:nvPr/>
          </p:nvSpPr>
          <p:spPr>
            <a:xfrm>
              <a:off x="940865" y="0"/>
              <a:ext cx="7223201" cy="1006260"/>
            </a:xfrm>
            <a:prstGeom prst="roundRect">
              <a:avLst/>
            </a:prstGeom>
          </p:spPr>
          <p:style>
            <a:lnRef idx="0">
              <a:schemeClr val="accent5"/>
            </a:lnRef>
            <a:fillRef idx="3">
              <a:schemeClr val="accent5"/>
            </a:fillRef>
            <a:effectRef idx="3">
              <a:schemeClr val="accent5"/>
            </a:effectRef>
            <a:fontRef idx="minor">
              <a:schemeClr val="lt1"/>
            </a:fontRef>
          </p:style>
        </p:sp>
        <p:sp>
          <p:nvSpPr>
            <p:cNvPr id="29" name="圆角矩形 4"/>
            <p:cNvSpPr/>
            <p:nvPr/>
          </p:nvSpPr>
          <p:spPr>
            <a:xfrm>
              <a:off x="989987" y="49122"/>
              <a:ext cx="7124957" cy="908016"/>
            </a:xfrm>
            <a:prstGeom prst="rect">
              <a:avLst/>
            </a:prstGeom>
          </p:spPr>
          <p:style>
            <a:lnRef idx="0">
              <a:schemeClr val="accent5"/>
            </a:lnRef>
            <a:fillRef idx="3">
              <a:schemeClr val="accent5"/>
            </a:fillRef>
            <a:effectRef idx="3">
              <a:schemeClr val="accent5"/>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b="1" kern="1200" dirty="0" smtClean="0"/>
                <a:t>Let’s see inaccurate motion</a:t>
              </a:r>
              <a:endParaRPr lang="zh-CN" sz="4400" b="1" kern="1200" dirty="0"/>
            </a:p>
          </p:txBody>
        </p:sp>
      </p:grpSp>
    </p:spTree>
    <p:extLst>
      <p:ext uri="{BB962C8B-B14F-4D97-AF65-F5344CB8AC3E}">
        <p14:creationId xmlns:p14="http://schemas.microsoft.com/office/powerpoint/2010/main" val="318180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3152"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6" name="矩形 5"/>
          <p:cNvSpPr/>
          <p:nvPr/>
        </p:nvSpPr>
        <p:spPr>
          <a:xfrm>
            <a:off x="3061264"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7" name="矩形 6"/>
          <p:cNvSpPr/>
          <p:nvPr/>
        </p:nvSpPr>
        <p:spPr>
          <a:xfrm>
            <a:off x="4069376"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8" name="矩形 7"/>
          <p:cNvSpPr/>
          <p:nvPr/>
        </p:nvSpPr>
        <p:spPr>
          <a:xfrm>
            <a:off x="5077488"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9" name="矩形 8"/>
          <p:cNvSpPr/>
          <p:nvPr/>
        </p:nvSpPr>
        <p:spPr>
          <a:xfrm>
            <a:off x="6075795" y="836712"/>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pic>
        <p:nvPicPr>
          <p:cNvPr id="10"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81674" flipH="1">
            <a:off x="3137322" y="767518"/>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206853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15" name="矩形 14"/>
          <p:cNvSpPr/>
          <p:nvPr/>
        </p:nvSpPr>
        <p:spPr>
          <a:xfrm>
            <a:off x="3076648"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endParaRPr lang="zh-CN" altLang="en-US" sz="2400" b="1" dirty="0">
              <a:solidFill>
                <a:srgbClr val="00B050"/>
              </a:solidFill>
            </a:endParaRPr>
          </a:p>
        </p:txBody>
      </p:sp>
      <p:sp>
        <p:nvSpPr>
          <p:cNvPr id="16" name="矩形 15"/>
          <p:cNvSpPr/>
          <p:nvPr/>
        </p:nvSpPr>
        <p:spPr>
          <a:xfrm>
            <a:off x="4084760"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17" name="矩形 16"/>
          <p:cNvSpPr/>
          <p:nvPr/>
        </p:nvSpPr>
        <p:spPr>
          <a:xfrm>
            <a:off x="5092872"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18" name="矩形 17"/>
          <p:cNvSpPr/>
          <p:nvPr/>
        </p:nvSpPr>
        <p:spPr>
          <a:xfrm>
            <a:off x="609117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pic>
        <p:nvPicPr>
          <p:cNvPr id="30"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81674" flipH="1">
            <a:off x="3163727" y="2758447"/>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30"/>
          <p:cNvSpPr/>
          <p:nvPr/>
        </p:nvSpPr>
        <p:spPr>
          <a:xfrm>
            <a:off x="7236296" y="904364"/>
            <a:ext cx="1259632" cy="584775"/>
          </a:xfrm>
          <a:prstGeom prst="rect">
            <a:avLst/>
          </a:prstGeom>
        </p:spPr>
        <p:txBody>
          <a:bodyPr wrap="square">
            <a:spAutoFit/>
          </a:bodyPr>
          <a:lstStyle/>
          <a:p>
            <a:pPr algn="ctr"/>
            <a:r>
              <a:rPr lang="en-US" altLang="zh-CN" sz="3200" b="1" dirty="0" smtClean="0"/>
              <a:t>U = 1</a:t>
            </a:r>
            <a:endParaRPr lang="zh-CN" altLang="en-US" sz="3200" b="1" dirty="0"/>
          </a:p>
        </p:txBody>
      </p:sp>
      <p:sp>
        <p:nvSpPr>
          <p:cNvPr id="32" name="矩形 31"/>
          <p:cNvSpPr/>
          <p:nvPr/>
        </p:nvSpPr>
        <p:spPr>
          <a:xfrm>
            <a:off x="7244888" y="2920588"/>
            <a:ext cx="1259632" cy="584775"/>
          </a:xfrm>
          <a:prstGeom prst="rect">
            <a:avLst/>
          </a:prstGeom>
        </p:spPr>
        <p:txBody>
          <a:bodyPr wrap="square">
            <a:spAutoFit/>
          </a:bodyPr>
          <a:lstStyle/>
          <a:p>
            <a:pPr algn="ctr"/>
            <a:r>
              <a:rPr lang="en-US" altLang="zh-CN" sz="3200" b="1" dirty="0" smtClean="0"/>
              <a:t>U = 2</a:t>
            </a:r>
            <a:endParaRPr lang="zh-CN" altLang="en-US" sz="3200" b="1" dirty="0"/>
          </a:p>
        </p:txBody>
      </p:sp>
      <p:sp>
        <p:nvSpPr>
          <p:cNvPr id="41" name="下弧形箭头 40"/>
          <p:cNvSpPr/>
          <p:nvPr/>
        </p:nvSpPr>
        <p:spPr>
          <a:xfrm>
            <a:off x="3851920" y="3573016"/>
            <a:ext cx="864096" cy="288032"/>
          </a:xfrm>
          <a:prstGeom prst="curved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solidFill>
            </a:endParaRPr>
          </a:p>
        </p:txBody>
      </p:sp>
      <p:sp>
        <p:nvSpPr>
          <p:cNvPr id="42" name="下弧形箭头 41"/>
          <p:cNvSpPr/>
          <p:nvPr/>
        </p:nvSpPr>
        <p:spPr>
          <a:xfrm>
            <a:off x="3491880" y="3573016"/>
            <a:ext cx="2232248" cy="576064"/>
          </a:xfrm>
          <a:prstGeom prst="curvedUp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solidFill>
                <a:schemeClr val="tx1"/>
              </a:solidFill>
            </a:endParaRPr>
          </a:p>
        </p:txBody>
      </p:sp>
      <p:sp>
        <p:nvSpPr>
          <p:cNvPr id="43" name="下弧形箭头 42"/>
          <p:cNvSpPr/>
          <p:nvPr/>
        </p:nvSpPr>
        <p:spPr>
          <a:xfrm>
            <a:off x="3131840" y="3576424"/>
            <a:ext cx="3600400" cy="788680"/>
          </a:xfrm>
          <a:prstGeom prst="curved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solidFill>
            </a:endParaRPr>
          </a:p>
        </p:txBody>
      </p:sp>
      <p:sp>
        <p:nvSpPr>
          <p:cNvPr id="44" name="下弧形箭头 43"/>
          <p:cNvSpPr/>
          <p:nvPr/>
        </p:nvSpPr>
        <p:spPr>
          <a:xfrm>
            <a:off x="3707904" y="1562120"/>
            <a:ext cx="307646" cy="288032"/>
          </a:xfrm>
          <a:prstGeom prst="curvedUpArrow">
            <a:avLst>
              <a:gd name="adj1" fmla="val 25000"/>
              <a:gd name="adj2" fmla="val 50000"/>
              <a:gd name="adj3" fmla="val 1706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solidFill>
            </a:endParaRPr>
          </a:p>
        </p:txBody>
      </p:sp>
      <p:sp>
        <p:nvSpPr>
          <p:cNvPr id="45" name="下弧形箭头 44"/>
          <p:cNvSpPr/>
          <p:nvPr/>
        </p:nvSpPr>
        <p:spPr>
          <a:xfrm>
            <a:off x="3457308" y="1562120"/>
            <a:ext cx="1258708" cy="576064"/>
          </a:xfrm>
          <a:prstGeom prst="curvedUp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solidFill>
                <a:schemeClr val="tx1"/>
              </a:solidFill>
            </a:endParaRPr>
          </a:p>
        </p:txBody>
      </p:sp>
      <p:sp>
        <p:nvSpPr>
          <p:cNvPr id="46" name="下弧形箭头 45"/>
          <p:cNvSpPr/>
          <p:nvPr/>
        </p:nvSpPr>
        <p:spPr>
          <a:xfrm>
            <a:off x="3123828" y="1556792"/>
            <a:ext cx="2600300" cy="864096"/>
          </a:xfrm>
          <a:prstGeom prst="curved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solidFill>
            </a:endParaRPr>
          </a:p>
        </p:txBody>
      </p:sp>
      <p:sp>
        <p:nvSpPr>
          <p:cNvPr id="47" name="矩形 46"/>
          <p:cNvSpPr/>
          <p:nvPr/>
        </p:nvSpPr>
        <p:spPr>
          <a:xfrm>
            <a:off x="382000" y="4869160"/>
            <a:ext cx="8496944" cy="1569660"/>
          </a:xfrm>
          <a:prstGeom prst="rect">
            <a:avLst/>
          </a:prstGeom>
        </p:spPr>
        <p:txBody>
          <a:bodyPr wrap="square">
            <a:spAutoFit/>
          </a:bodyPr>
          <a:lstStyle/>
          <a:p>
            <a:r>
              <a:rPr lang="en-US" altLang="zh-CN" sz="2400" dirty="0"/>
              <a:t>Assume the robot </a:t>
            </a:r>
            <a:r>
              <a:rPr lang="en-US" altLang="zh-CN" sz="2400" b="1" i="1" dirty="0"/>
              <a:t>executes its action</a:t>
            </a:r>
            <a:r>
              <a:rPr lang="en-US" altLang="zh-CN" sz="2400" dirty="0"/>
              <a:t> with high probability (0.8), correctly; with </a:t>
            </a:r>
            <a:r>
              <a:rPr lang="en-US" altLang="zh-CN" sz="2400" dirty="0" smtClean="0"/>
              <a:t>small probability </a:t>
            </a:r>
            <a:r>
              <a:rPr lang="en-US" altLang="zh-CN" sz="2400" dirty="0"/>
              <a:t>(0.1) it will </a:t>
            </a:r>
            <a:r>
              <a:rPr lang="en-US" altLang="zh-CN" sz="2400" b="1" dirty="0">
                <a:solidFill>
                  <a:srgbClr val="FF0000"/>
                </a:solidFill>
              </a:rPr>
              <a:t>overshoot</a:t>
            </a:r>
            <a:r>
              <a:rPr lang="en-US" altLang="zh-CN" sz="2400" dirty="0"/>
              <a:t> or </a:t>
            </a:r>
            <a:r>
              <a:rPr lang="en-US" altLang="zh-CN" sz="2400" b="1" i="1" dirty="0">
                <a:solidFill>
                  <a:srgbClr val="00B050"/>
                </a:solidFill>
              </a:rPr>
              <a:t>undershoot</a:t>
            </a:r>
            <a:r>
              <a:rPr lang="en-US" altLang="zh-CN" sz="2400" dirty="0"/>
              <a:t>. Note that this is a more accurate model </a:t>
            </a:r>
            <a:r>
              <a:rPr lang="en-US" altLang="zh-CN" sz="2400" dirty="0" smtClean="0"/>
              <a:t>of real </a:t>
            </a:r>
            <a:r>
              <a:rPr lang="en-US" altLang="zh-CN" sz="2400" dirty="0"/>
              <a:t>robot motion.</a:t>
            </a:r>
            <a:endParaRPr lang="zh-CN" altLang="en-US" sz="2400" dirty="0"/>
          </a:p>
        </p:txBody>
      </p:sp>
      <p:sp>
        <p:nvSpPr>
          <p:cNvPr id="48" name="矩形 47"/>
          <p:cNvSpPr/>
          <p:nvPr/>
        </p:nvSpPr>
        <p:spPr>
          <a:xfrm>
            <a:off x="6469475" y="3861048"/>
            <a:ext cx="629816" cy="461665"/>
          </a:xfrm>
          <a:prstGeom prst="rect">
            <a:avLst/>
          </a:prstGeom>
        </p:spPr>
        <p:txBody>
          <a:bodyPr wrap="square">
            <a:spAutoFit/>
          </a:bodyPr>
          <a:lstStyle/>
          <a:p>
            <a:pPr algn="ctr"/>
            <a:r>
              <a:rPr lang="en-US" altLang="zh-CN" sz="2400" b="1" dirty="0" smtClean="0">
                <a:solidFill>
                  <a:srgbClr val="FF0000"/>
                </a:solidFill>
              </a:rPr>
              <a:t>0.1</a:t>
            </a:r>
            <a:endParaRPr lang="zh-CN" altLang="en-US" sz="2400" b="1" dirty="0">
              <a:solidFill>
                <a:srgbClr val="FF0000"/>
              </a:solidFill>
            </a:endParaRPr>
          </a:p>
        </p:txBody>
      </p:sp>
      <p:sp>
        <p:nvSpPr>
          <p:cNvPr id="49" name="矩形 48"/>
          <p:cNvSpPr/>
          <p:nvPr/>
        </p:nvSpPr>
        <p:spPr>
          <a:xfrm>
            <a:off x="5455784" y="3687415"/>
            <a:ext cx="629816" cy="461665"/>
          </a:xfrm>
          <a:prstGeom prst="rect">
            <a:avLst/>
          </a:prstGeom>
        </p:spPr>
        <p:txBody>
          <a:bodyPr wrap="square">
            <a:spAutoFit/>
          </a:bodyPr>
          <a:lstStyle/>
          <a:p>
            <a:pPr algn="ctr"/>
            <a:r>
              <a:rPr lang="en-US" altLang="zh-CN" sz="2400" b="1" dirty="0" smtClean="0"/>
              <a:t>0.8</a:t>
            </a:r>
            <a:endParaRPr lang="zh-CN" altLang="en-US" sz="2400" b="1" dirty="0"/>
          </a:p>
        </p:txBody>
      </p:sp>
      <p:sp>
        <p:nvSpPr>
          <p:cNvPr id="50" name="矩形 49"/>
          <p:cNvSpPr/>
          <p:nvPr/>
        </p:nvSpPr>
        <p:spPr>
          <a:xfrm>
            <a:off x="4540403" y="3593837"/>
            <a:ext cx="629816" cy="461665"/>
          </a:xfrm>
          <a:prstGeom prst="rect">
            <a:avLst/>
          </a:prstGeom>
        </p:spPr>
        <p:txBody>
          <a:bodyPr wrap="square">
            <a:spAutoFit/>
          </a:bodyPr>
          <a:lstStyle/>
          <a:p>
            <a:pPr algn="ctr"/>
            <a:r>
              <a:rPr lang="en-US" altLang="zh-CN" sz="2400" b="1" dirty="0" smtClean="0">
                <a:solidFill>
                  <a:srgbClr val="00B050"/>
                </a:solidFill>
              </a:rPr>
              <a:t>0.1</a:t>
            </a:r>
            <a:endParaRPr lang="zh-CN" altLang="en-US" sz="2400" b="1" dirty="0">
              <a:solidFill>
                <a:srgbClr val="00B050"/>
              </a:solidFill>
            </a:endParaRPr>
          </a:p>
        </p:txBody>
      </p:sp>
    </p:spTree>
    <p:extLst>
      <p:ext uri="{BB962C8B-B14F-4D97-AF65-F5344CB8AC3E}">
        <p14:creationId xmlns:p14="http://schemas.microsoft.com/office/powerpoint/2010/main" val="40841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06853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15" name="矩形 14"/>
          <p:cNvSpPr/>
          <p:nvPr/>
        </p:nvSpPr>
        <p:spPr>
          <a:xfrm>
            <a:off x="3076648"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endParaRPr lang="zh-CN" altLang="en-US" sz="2400" b="1" dirty="0">
              <a:solidFill>
                <a:srgbClr val="00B050"/>
              </a:solidFill>
            </a:endParaRPr>
          </a:p>
        </p:txBody>
      </p:sp>
      <p:sp>
        <p:nvSpPr>
          <p:cNvPr id="16" name="矩形 15"/>
          <p:cNvSpPr/>
          <p:nvPr/>
        </p:nvSpPr>
        <p:spPr>
          <a:xfrm>
            <a:off x="4084760"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17" name="矩形 16"/>
          <p:cNvSpPr/>
          <p:nvPr/>
        </p:nvSpPr>
        <p:spPr>
          <a:xfrm>
            <a:off x="5092872"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18" name="矩形 17"/>
          <p:cNvSpPr/>
          <p:nvPr/>
        </p:nvSpPr>
        <p:spPr>
          <a:xfrm>
            <a:off x="609117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pic>
        <p:nvPicPr>
          <p:cNvPr id="30"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81674" flipH="1">
            <a:off x="3163727" y="2758447"/>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7244888" y="2920588"/>
            <a:ext cx="1259632" cy="584775"/>
          </a:xfrm>
          <a:prstGeom prst="rect">
            <a:avLst/>
          </a:prstGeom>
        </p:spPr>
        <p:txBody>
          <a:bodyPr wrap="square">
            <a:spAutoFit/>
          </a:bodyPr>
          <a:lstStyle/>
          <a:p>
            <a:pPr algn="ctr"/>
            <a:r>
              <a:rPr lang="en-US" altLang="zh-CN" sz="3200" b="1" dirty="0" smtClean="0"/>
              <a:t>U = 2</a:t>
            </a:r>
            <a:endParaRPr lang="zh-CN" altLang="en-US" sz="3200" b="1" dirty="0"/>
          </a:p>
        </p:txBody>
      </p:sp>
      <p:sp>
        <p:nvSpPr>
          <p:cNvPr id="41" name="下弧形箭头 40"/>
          <p:cNvSpPr/>
          <p:nvPr/>
        </p:nvSpPr>
        <p:spPr>
          <a:xfrm>
            <a:off x="3851920" y="3573016"/>
            <a:ext cx="864096" cy="288032"/>
          </a:xfrm>
          <a:prstGeom prst="curved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solidFill>
            </a:endParaRPr>
          </a:p>
        </p:txBody>
      </p:sp>
      <p:sp>
        <p:nvSpPr>
          <p:cNvPr id="42" name="下弧形箭头 41"/>
          <p:cNvSpPr/>
          <p:nvPr/>
        </p:nvSpPr>
        <p:spPr>
          <a:xfrm>
            <a:off x="3491880" y="3573016"/>
            <a:ext cx="2232248" cy="576064"/>
          </a:xfrm>
          <a:prstGeom prst="curvedUp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solidFill>
                <a:schemeClr val="tx1"/>
              </a:solidFill>
            </a:endParaRPr>
          </a:p>
        </p:txBody>
      </p:sp>
      <p:sp>
        <p:nvSpPr>
          <p:cNvPr id="43" name="下弧形箭头 42"/>
          <p:cNvSpPr/>
          <p:nvPr/>
        </p:nvSpPr>
        <p:spPr>
          <a:xfrm>
            <a:off x="3131840" y="3576424"/>
            <a:ext cx="3600400" cy="788680"/>
          </a:xfrm>
          <a:prstGeom prst="curved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solidFill>
            </a:endParaRPr>
          </a:p>
        </p:txBody>
      </p:sp>
      <p:sp>
        <p:nvSpPr>
          <p:cNvPr id="47" name="矩形 46"/>
          <p:cNvSpPr/>
          <p:nvPr/>
        </p:nvSpPr>
        <p:spPr>
          <a:xfrm>
            <a:off x="374008" y="5157192"/>
            <a:ext cx="8496944" cy="1200329"/>
          </a:xfrm>
          <a:prstGeom prst="rect">
            <a:avLst/>
          </a:prstGeom>
        </p:spPr>
        <p:txBody>
          <a:bodyPr wrap="square">
            <a:spAutoFit/>
          </a:bodyPr>
          <a:lstStyle/>
          <a:p>
            <a:r>
              <a:rPr lang="en-US" altLang="zh-CN" sz="3600" b="1" dirty="0" smtClean="0"/>
              <a:t>It is </a:t>
            </a:r>
            <a:r>
              <a:rPr lang="en-US" altLang="zh-CN" sz="3600" b="1" dirty="0"/>
              <a:t>the primary reason why localization is hard, because robots are not very </a:t>
            </a:r>
            <a:r>
              <a:rPr lang="en-US" altLang="zh-CN" sz="3600" b="1" dirty="0" smtClean="0"/>
              <a:t>accurate.</a:t>
            </a:r>
            <a:endParaRPr lang="zh-CN" altLang="en-US" sz="3600" b="1" dirty="0"/>
          </a:p>
        </p:txBody>
      </p:sp>
      <p:sp>
        <p:nvSpPr>
          <p:cNvPr id="48" name="矩形 47"/>
          <p:cNvSpPr/>
          <p:nvPr/>
        </p:nvSpPr>
        <p:spPr>
          <a:xfrm>
            <a:off x="6469475" y="3861048"/>
            <a:ext cx="629816" cy="461665"/>
          </a:xfrm>
          <a:prstGeom prst="rect">
            <a:avLst/>
          </a:prstGeom>
        </p:spPr>
        <p:txBody>
          <a:bodyPr wrap="square">
            <a:spAutoFit/>
          </a:bodyPr>
          <a:lstStyle/>
          <a:p>
            <a:pPr algn="ctr"/>
            <a:r>
              <a:rPr lang="en-US" altLang="zh-CN" sz="2400" b="1" dirty="0" smtClean="0">
                <a:solidFill>
                  <a:srgbClr val="FF0000"/>
                </a:solidFill>
              </a:rPr>
              <a:t>0.1</a:t>
            </a:r>
            <a:endParaRPr lang="zh-CN" altLang="en-US" sz="2400" b="1" dirty="0">
              <a:solidFill>
                <a:srgbClr val="FF0000"/>
              </a:solidFill>
            </a:endParaRPr>
          </a:p>
        </p:txBody>
      </p:sp>
      <p:sp>
        <p:nvSpPr>
          <p:cNvPr id="49" name="矩形 48"/>
          <p:cNvSpPr/>
          <p:nvPr/>
        </p:nvSpPr>
        <p:spPr>
          <a:xfrm>
            <a:off x="5455784" y="3687415"/>
            <a:ext cx="629816" cy="461665"/>
          </a:xfrm>
          <a:prstGeom prst="rect">
            <a:avLst/>
          </a:prstGeom>
        </p:spPr>
        <p:txBody>
          <a:bodyPr wrap="square">
            <a:spAutoFit/>
          </a:bodyPr>
          <a:lstStyle/>
          <a:p>
            <a:pPr algn="ctr"/>
            <a:r>
              <a:rPr lang="en-US" altLang="zh-CN" sz="2400" b="1" dirty="0" smtClean="0"/>
              <a:t>0.8</a:t>
            </a:r>
            <a:endParaRPr lang="zh-CN" altLang="en-US" sz="2400" b="1" dirty="0"/>
          </a:p>
        </p:txBody>
      </p:sp>
      <p:sp>
        <p:nvSpPr>
          <p:cNvPr id="50" name="矩形 49"/>
          <p:cNvSpPr/>
          <p:nvPr/>
        </p:nvSpPr>
        <p:spPr>
          <a:xfrm>
            <a:off x="4540403" y="3593837"/>
            <a:ext cx="629816" cy="461665"/>
          </a:xfrm>
          <a:prstGeom prst="rect">
            <a:avLst/>
          </a:prstGeom>
        </p:spPr>
        <p:txBody>
          <a:bodyPr wrap="square">
            <a:spAutoFit/>
          </a:bodyPr>
          <a:lstStyle/>
          <a:p>
            <a:pPr algn="ctr"/>
            <a:r>
              <a:rPr lang="en-US" altLang="zh-CN" sz="2400" b="1" dirty="0" smtClean="0">
                <a:solidFill>
                  <a:srgbClr val="00B050"/>
                </a:solidFill>
              </a:rPr>
              <a:t>0.1</a:t>
            </a:r>
            <a:endParaRPr lang="zh-CN" altLang="en-US" sz="2400" b="1" dirty="0">
              <a:solidFill>
                <a:srgbClr val="00B050"/>
              </a:solidFill>
            </a:endParaRPr>
          </a:p>
        </p:txBody>
      </p:sp>
      <p:pic>
        <p:nvPicPr>
          <p:cNvPr id="4915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1296" y="1340768"/>
            <a:ext cx="2211391" cy="1132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7" name="组合 26"/>
          <p:cNvGrpSpPr/>
          <p:nvPr/>
        </p:nvGrpSpPr>
        <p:grpSpPr>
          <a:xfrm>
            <a:off x="886824" y="224038"/>
            <a:ext cx="7884876" cy="720080"/>
            <a:chOff x="940865" y="0"/>
            <a:chExt cx="7223201" cy="1006260"/>
          </a:xfrm>
          <a:scene3d>
            <a:camera prst="orthographicFront"/>
            <a:lightRig rig="flat" dir="t"/>
          </a:scene3d>
        </p:grpSpPr>
        <p:sp>
          <p:nvSpPr>
            <p:cNvPr id="28" name="圆角矩形 27"/>
            <p:cNvSpPr/>
            <p:nvPr/>
          </p:nvSpPr>
          <p:spPr>
            <a:xfrm>
              <a:off x="940865" y="0"/>
              <a:ext cx="7223201" cy="1006260"/>
            </a:xfrm>
            <a:prstGeom prst="roundRect">
              <a:avLst/>
            </a:prstGeom>
          </p:spPr>
          <p:style>
            <a:lnRef idx="0">
              <a:schemeClr val="accent5"/>
            </a:lnRef>
            <a:fillRef idx="3">
              <a:schemeClr val="accent5"/>
            </a:fillRef>
            <a:effectRef idx="3">
              <a:schemeClr val="accent5"/>
            </a:effectRef>
            <a:fontRef idx="minor">
              <a:schemeClr val="lt1"/>
            </a:fontRef>
          </p:style>
        </p:sp>
        <p:sp>
          <p:nvSpPr>
            <p:cNvPr id="29" name="圆角矩形 4"/>
            <p:cNvSpPr/>
            <p:nvPr/>
          </p:nvSpPr>
          <p:spPr>
            <a:xfrm>
              <a:off x="989987" y="49122"/>
              <a:ext cx="7124957" cy="908016"/>
            </a:xfrm>
            <a:prstGeom prst="rect">
              <a:avLst/>
            </a:prstGeom>
          </p:spPr>
          <p:style>
            <a:lnRef idx="0">
              <a:schemeClr val="accent5"/>
            </a:lnRef>
            <a:fillRef idx="3">
              <a:schemeClr val="accent5"/>
            </a:fillRef>
            <a:effectRef idx="3">
              <a:schemeClr val="accent5"/>
            </a:effectRef>
            <a:fontRef idx="minor">
              <a:schemeClr val="lt1"/>
            </a:fontRef>
          </p:style>
          <p:txBody>
            <a:bodyPr spcFirstLastPara="0" vert="horz" wrap="square" lIns="194310" tIns="97155" rIns="194310" bIns="97155" numCol="1" spcCol="1270" anchor="ctr" anchorCtr="0">
              <a:noAutofit/>
            </a:bodyPr>
            <a:lstStyle/>
            <a:p>
              <a:pPr lvl="0" algn="ctr" defTabSz="2266950">
                <a:lnSpc>
                  <a:spcPct val="90000"/>
                </a:lnSpc>
                <a:spcBef>
                  <a:spcPct val="0"/>
                </a:spcBef>
                <a:spcAft>
                  <a:spcPct val="35000"/>
                </a:spcAft>
              </a:pPr>
              <a:r>
                <a:rPr lang="en-US" altLang="zh-CN" sz="2400" b="1" dirty="0"/>
                <a:t>T</a:t>
              </a:r>
              <a:r>
                <a:rPr lang="en-US" altLang="zh-CN" sz="2400" b="1" dirty="0" smtClean="0"/>
                <a:t>he </a:t>
              </a:r>
              <a:r>
                <a:rPr lang="en-US" altLang="zh-CN" sz="2400" b="1" dirty="0"/>
                <a:t>distribution after the </a:t>
              </a:r>
              <a:r>
                <a:rPr lang="en-US" altLang="zh-CN" sz="2400" b="1" dirty="0" smtClean="0"/>
                <a:t>motion given a prior distribution:</a:t>
              </a:r>
              <a:endParaRPr lang="zh-CN" sz="2400" b="1" kern="1200" dirty="0"/>
            </a:p>
          </p:txBody>
        </p:sp>
      </p:grpSp>
    </p:spTree>
    <p:extLst>
      <p:ext uri="{BB962C8B-B14F-4D97-AF65-F5344CB8AC3E}">
        <p14:creationId xmlns:p14="http://schemas.microsoft.com/office/powerpoint/2010/main" val="164234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267744"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6" name="矩形 25"/>
          <p:cNvSpPr/>
          <p:nvPr/>
        </p:nvSpPr>
        <p:spPr>
          <a:xfrm>
            <a:off x="3275856"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a:t>
            </a:r>
            <a:endParaRPr lang="zh-CN" altLang="en-US" sz="2400" b="1" dirty="0">
              <a:solidFill>
                <a:srgbClr val="FF0000"/>
              </a:solidFill>
            </a:endParaRPr>
          </a:p>
        </p:txBody>
      </p:sp>
      <p:sp>
        <p:nvSpPr>
          <p:cNvPr id="27" name="矩形 26"/>
          <p:cNvSpPr/>
          <p:nvPr/>
        </p:nvSpPr>
        <p:spPr>
          <a:xfrm>
            <a:off x="4283968"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8" name="矩形 27"/>
          <p:cNvSpPr/>
          <p:nvPr/>
        </p:nvSpPr>
        <p:spPr>
          <a:xfrm>
            <a:off x="5292080"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9" name="矩形 28"/>
          <p:cNvSpPr/>
          <p:nvPr/>
        </p:nvSpPr>
        <p:spPr>
          <a:xfrm>
            <a:off x="6290387"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32" name="矩形 31"/>
          <p:cNvSpPr/>
          <p:nvPr/>
        </p:nvSpPr>
        <p:spPr>
          <a:xfrm>
            <a:off x="2267744"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33" name="矩形 32"/>
          <p:cNvSpPr/>
          <p:nvPr/>
        </p:nvSpPr>
        <p:spPr>
          <a:xfrm>
            <a:off x="3275856"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34" name="矩形 33"/>
          <p:cNvSpPr/>
          <p:nvPr/>
        </p:nvSpPr>
        <p:spPr>
          <a:xfrm>
            <a:off x="4283968"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35" name="矩形 34"/>
          <p:cNvSpPr/>
          <p:nvPr/>
        </p:nvSpPr>
        <p:spPr>
          <a:xfrm>
            <a:off x="5292080"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36" name="矩形 35"/>
          <p:cNvSpPr/>
          <p:nvPr/>
        </p:nvSpPr>
        <p:spPr>
          <a:xfrm>
            <a:off x="6290387"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37" name="矩形 36"/>
          <p:cNvSpPr/>
          <p:nvPr/>
        </p:nvSpPr>
        <p:spPr>
          <a:xfrm>
            <a:off x="2291916" y="4895253"/>
            <a:ext cx="6000328" cy="1200329"/>
          </a:xfrm>
          <a:prstGeom prst="rect">
            <a:avLst/>
          </a:prstGeom>
        </p:spPr>
        <p:txBody>
          <a:bodyPr wrap="square">
            <a:spAutoFit/>
          </a:bodyPr>
          <a:lstStyle/>
          <a:p>
            <a:r>
              <a:rPr lang="en-US" altLang="zh-CN" sz="3600" dirty="0" smtClean="0">
                <a:solidFill>
                  <a:srgbClr val="FF0000"/>
                </a:solidFill>
                <a:latin typeface="Arial" pitchFamily="34" charset="0"/>
                <a:cs typeface="Arial" pitchFamily="34" charset="0"/>
              </a:rPr>
              <a:t>What is the distribution after motion?</a:t>
            </a:r>
            <a:endParaRPr lang="zh-CN" altLang="en-US" sz="3600" dirty="0">
              <a:solidFill>
                <a:srgbClr val="FF0000"/>
              </a:solidFill>
              <a:latin typeface="Arial" pitchFamily="34" charset="0"/>
              <a:cs typeface="Arial" pitchFamily="34" charset="0"/>
            </a:endParaRPr>
          </a:p>
        </p:txBody>
      </p:sp>
      <p:pic>
        <p:nvPicPr>
          <p:cNvPr id="38"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76" y="4741140"/>
            <a:ext cx="1508556" cy="150855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2328" y="3193792"/>
            <a:ext cx="2211391" cy="1132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7244888" y="2920588"/>
            <a:ext cx="1259632" cy="584775"/>
          </a:xfrm>
          <a:prstGeom prst="rect">
            <a:avLst/>
          </a:prstGeom>
        </p:spPr>
        <p:txBody>
          <a:bodyPr wrap="square">
            <a:spAutoFit/>
          </a:bodyPr>
          <a:lstStyle/>
          <a:p>
            <a:pPr algn="ctr"/>
            <a:r>
              <a:rPr lang="en-US" altLang="zh-CN" sz="3200" b="1" dirty="0" smtClean="0"/>
              <a:t>U = 2</a:t>
            </a:r>
            <a:endParaRPr lang="zh-CN" altLang="en-US" sz="3200" b="1" dirty="0"/>
          </a:p>
        </p:txBody>
      </p:sp>
    </p:spTree>
    <p:extLst>
      <p:ext uri="{BB962C8B-B14F-4D97-AF65-F5344CB8AC3E}">
        <p14:creationId xmlns:p14="http://schemas.microsoft.com/office/powerpoint/2010/main" val="3990463798"/>
      </p:ext>
    </p:extLst>
  </p:cSld>
  <p:clrMapOvr>
    <a:masterClrMapping/>
  </p:clrMapOvr>
  <p:transition spd="slow">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267744"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6" name="矩形 25"/>
          <p:cNvSpPr/>
          <p:nvPr/>
        </p:nvSpPr>
        <p:spPr>
          <a:xfrm>
            <a:off x="3275856"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1</a:t>
            </a:r>
            <a:endParaRPr lang="zh-CN" altLang="en-US" sz="2400" b="1" dirty="0">
              <a:solidFill>
                <a:schemeClr val="tx1"/>
              </a:solidFill>
            </a:endParaRPr>
          </a:p>
        </p:txBody>
      </p:sp>
      <p:sp>
        <p:nvSpPr>
          <p:cNvPr id="27" name="矩形 26"/>
          <p:cNvSpPr/>
          <p:nvPr/>
        </p:nvSpPr>
        <p:spPr>
          <a:xfrm>
            <a:off x="4283968"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8" name="矩形 27"/>
          <p:cNvSpPr/>
          <p:nvPr/>
        </p:nvSpPr>
        <p:spPr>
          <a:xfrm>
            <a:off x="5292080"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9" name="矩形 28"/>
          <p:cNvSpPr/>
          <p:nvPr/>
        </p:nvSpPr>
        <p:spPr>
          <a:xfrm>
            <a:off x="6290387"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32" name="矩形 31"/>
          <p:cNvSpPr/>
          <p:nvPr/>
        </p:nvSpPr>
        <p:spPr>
          <a:xfrm>
            <a:off x="2267744"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33" name="矩形 32"/>
          <p:cNvSpPr/>
          <p:nvPr/>
        </p:nvSpPr>
        <p:spPr>
          <a:xfrm>
            <a:off x="3275856"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a:t>
            </a:r>
            <a:endParaRPr lang="zh-CN" altLang="en-US" sz="2400" b="1" dirty="0">
              <a:solidFill>
                <a:srgbClr val="00B050"/>
              </a:solidFill>
            </a:endParaRPr>
          </a:p>
        </p:txBody>
      </p:sp>
      <p:sp>
        <p:nvSpPr>
          <p:cNvPr id="34" name="矩形 33"/>
          <p:cNvSpPr/>
          <p:nvPr/>
        </p:nvSpPr>
        <p:spPr>
          <a:xfrm>
            <a:off x="4283968"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0.1</a:t>
            </a:r>
            <a:endParaRPr lang="zh-CN" altLang="en-US" sz="2400" b="1" dirty="0">
              <a:solidFill>
                <a:srgbClr val="00B050"/>
              </a:solidFill>
            </a:endParaRPr>
          </a:p>
        </p:txBody>
      </p:sp>
      <p:sp>
        <p:nvSpPr>
          <p:cNvPr id="35" name="矩形 34"/>
          <p:cNvSpPr/>
          <p:nvPr/>
        </p:nvSpPr>
        <p:spPr>
          <a:xfrm>
            <a:off x="5292080"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0.8</a:t>
            </a:r>
            <a:endParaRPr lang="zh-CN" altLang="en-US" sz="2400" b="1" dirty="0">
              <a:solidFill>
                <a:schemeClr val="tx1"/>
              </a:solidFill>
            </a:endParaRPr>
          </a:p>
        </p:txBody>
      </p:sp>
      <p:sp>
        <p:nvSpPr>
          <p:cNvPr id="36" name="矩形 35"/>
          <p:cNvSpPr/>
          <p:nvPr/>
        </p:nvSpPr>
        <p:spPr>
          <a:xfrm>
            <a:off x="6290387"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a:t>
            </a:r>
            <a:endParaRPr lang="zh-CN" altLang="en-US" sz="2400" b="1" dirty="0">
              <a:solidFill>
                <a:srgbClr val="FF0000"/>
              </a:solidFill>
            </a:endParaRPr>
          </a:p>
        </p:txBody>
      </p:sp>
      <p:sp>
        <p:nvSpPr>
          <p:cNvPr id="37" name="矩形 36"/>
          <p:cNvSpPr/>
          <p:nvPr/>
        </p:nvSpPr>
        <p:spPr>
          <a:xfrm>
            <a:off x="289563" y="4895253"/>
            <a:ext cx="8712968" cy="1569660"/>
          </a:xfrm>
          <a:prstGeom prst="rect">
            <a:avLst/>
          </a:prstGeom>
        </p:spPr>
        <p:txBody>
          <a:bodyPr wrap="square">
            <a:spAutoFit/>
          </a:bodyPr>
          <a:lstStyle/>
          <a:p>
            <a:r>
              <a:rPr lang="en-US" altLang="zh-CN" sz="3200" dirty="0">
                <a:solidFill>
                  <a:srgbClr val="0070C0"/>
                </a:solidFill>
                <a:latin typeface="Arial" pitchFamily="34" charset="0"/>
                <a:cs typeface="Arial" pitchFamily="34" charset="0"/>
              </a:rPr>
              <a:t>As expected, the probability distribution has shifted and spread out. Moving causes a loss </a:t>
            </a:r>
            <a:r>
              <a:rPr lang="en-US" altLang="zh-CN" sz="3200" dirty="0" smtClean="0">
                <a:solidFill>
                  <a:srgbClr val="0070C0"/>
                </a:solidFill>
                <a:latin typeface="Arial" pitchFamily="34" charset="0"/>
                <a:cs typeface="Arial" pitchFamily="34" charset="0"/>
              </a:rPr>
              <a:t>of information</a:t>
            </a:r>
            <a:r>
              <a:rPr lang="en-US" altLang="zh-CN" sz="3200" dirty="0">
                <a:solidFill>
                  <a:srgbClr val="0070C0"/>
                </a:solidFill>
                <a:latin typeface="Arial" pitchFamily="34" charset="0"/>
                <a:cs typeface="Arial" pitchFamily="34" charset="0"/>
              </a:rPr>
              <a:t>.</a:t>
            </a:r>
            <a:endParaRPr lang="zh-CN" altLang="en-US" sz="3200" dirty="0">
              <a:solidFill>
                <a:srgbClr val="0070C0"/>
              </a:solidFill>
              <a:latin typeface="Arial" pitchFamily="34" charset="0"/>
              <a:cs typeface="Arial" pitchFamily="34" charset="0"/>
            </a:endParaRPr>
          </a:p>
        </p:txBody>
      </p:sp>
      <p:pic>
        <p:nvPicPr>
          <p:cNvPr id="3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2328" y="3193792"/>
            <a:ext cx="2211391" cy="1132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矩形 13"/>
          <p:cNvSpPr/>
          <p:nvPr/>
        </p:nvSpPr>
        <p:spPr>
          <a:xfrm>
            <a:off x="7244888" y="2920588"/>
            <a:ext cx="1259632" cy="584775"/>
          </a:xfrm>
          <a:prstGeom prst="rect">
            <a:avLst/>
          </a:prstGeom>
        </p:spPr>
        <p:txBody>
          <a:bodyPr wrap="square">
            <a:spAutoFit/>
          </a:bodyPr>
          <a:lstStyle/>
          <a:p>
            <a:pPr algn="ctr"/>
            <a:r>
              <a:rPr lang="en-US" altLang="zh-CN" sz="3200" b="1" dirty="0" smtClean="0"/>
              <a:t>U = 2</a:t>
            </a:r>
            <a:endParaRPr lang="zh-CN" altLang="en-US" sz="3200" b="1" dirty="0"/>
          </a:p>
        </p:txBody>
      </p:sp>
    </p:spTree>
    <p:extLst>
      <p:ext uri="{BB962C8B-B14F-4D97-AF65-F5344CB8AC3E}">
        <p14:creationId xmlns:p14="http://schemas.microsoft.com/office/powerpoint/2010/main" val="296916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267744"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6" name="矩形 25"/>
          <p:cNvSpPr/>
          <p:nvPr/>
        </p:nvSpPr>
        <p:spPr>
          <a:xfrm>
            <a:off x="3275856"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0.5</a:t>
            </a:r>
            <a:endParaRPr lang="zh-CN" altLang="en-US" sz="2400" b="1" dirty="0">
              <a:solidFill>
                <a:schemeClr val="tx1"/>
              </a:solidFill>
            </a:endParaRPr>
          </a:p>
        </p:txBody>
      </p:sp>
      <p:sp>
        <p:nvSpPr>
          <p:cNvPr id="27" name="矩形 26"/>
          <p:cNvSpPr/>
          <p:nvPr/>
        </p:nvSpPr>
        <p:spPr>
          <a:xfrm>
            <a:off x="4283968"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8" name="矩形 27"/>
          <p:cNvSpPr/>
          <p:nvPr/>
        </p:nvSpPr>
        <p:spPr>
          <a:xfrm>
            <a:off x="5292080"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chemeClr val="tx1"/>
                </a:solidFill>
              </a:rPr>
              <a:t>0.5</a:t>
            </a:r>
            <a:endParaRPr lang="zh-CN" altLang="en-US" sz="2400" b="1" dirty="0">
              <a:solidFill>
                <a:schemeClr val="tx1"/>
              </a:solidFill>
            </a:endParaRPr>
          </a:p>
        </p:txBody>
      </p:sp>
      <p:sp>
        <p:nvSpPr>
          <p:cNvPr id="29" name="矩形 28"/>
          <p:cNvSpPr/>
          <p:nvPr/>
        </p:nvSpPr>
        <p:spPr>
          <a:xfrm>
            <a:off x="6290387"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32" name="矩形 31"/>
          <p:cNvSpPr/>
          <p:nvPr/>
        </p:nvSpPr>
        <p:spPr>
          <a:xfrm>
            <a:off x="2267744"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33" name="矩形 32"/>
          <p:cNvSpPr/>
          <p:nvPr/>
        </p:nvSpPr>
        <p:spPr>
          <a:xfrm>
            <a:off x="3275856"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34" name="矩形 33"/>
          <p:cNvSpPr/>
          <p:nvPr/>
        </p:nvSpPr>
        <p:spPr>
          <a:xfrm>
            <a:off x="4283968"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35" name="矩形 34"/>
          <p:cNvSpPr/>
          <p:nvPr/>
        </p:nvSpPr>
        <p:spPr>
          <a:xfrm>
            <a:off x="5292080"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chemeClr val="tx1"/>
              </a:solidFill>
            </a:endParaRPr>
          </a:p>
        </p:txBody>
      </p:sp>
      <p:sp>
        <p:nvSpPr>
          <p:cNvPr id="36" name="矩形 35"/>
          <p:cNvSpPr/>
          <p:nvPr/>
        </p:nvSpPr>
        <p:spPr>
          <a:xfrm>
            <a:off x="6290387"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37" name="矩形 36"/>
          <p:cNvSpPr/>
          <p:nvPr/>
        </p:nvSpPr>
        <p:spPr>
          <a:xfrm>
            <a:off x="1755423" y="4895253"/>
            <a:ext cx="7136968" cy="1384995"/>
          </a:xfrm>
          <a:prstGeom prst="rect">
            <a:avLst/>
          </a:prstGeom>
        </p:spPr>
        <p:txBody>
          <a:bodyPr wrap="square">
            <a:spAutoFit/>
          </a:bodyPr>
          <a:lstStyle/>
          <a:p>
            <a:r>
              <a:rPr lang="en-US" altLang="zh-CN" sz="2800" dirty="0" smtClean="0">
                <a:solidFill>
                  <a:srgbClr val="FF0000"/>
                </a:solidFill>
                <a:latin typeface="Arial" pitchFamily="34" charset="0"/>
                <a:cs typeface="Arial" pitchFamily="34" charset="0"/>
              </a:rPr>
              <a:t>Let’s do this again for a different distribution. It is a cyclic motion model as before. What is the posterior?</a:t>
            </a:r>
            <a:endParaRPr lang="zh-CN" altLang="en-US" sz="2800" dirty="0">
              <a:solidFill>
                <a:srgbClr val="FF0000"/>
              </a:solidFill>
              <a:latin typeface="Arial" pitchFamily="34" charset="0"/>
              <a:cs typeface="Arial" pitchFamily="34" charset="0"/>
            </a:endParaRPr>
          </a:p>
        </p:txBody>
      </p:sp>
      <p:pic>
        <p:nvPicPr>
          <p:cNvPr id="3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2328" y="3193792"/>
            <a:ext cx="2211391" cy="1132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descr="C:\Users\samuel\Downloads\1363416427_face-uncert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01" y="4741140"/>
            <a:ext cx="1508556" cy="150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37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267744"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6" name="矩形 25"/>
          <p:cNvSpPr/>
          <p:nvPr/>
        </p:nvSpPr>
        <p:spPr>
          <a:xfrm>
            <a:off x="3275856"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0.5</a:t>
            </a:r>
            <a:endParaRPr lang="zh-CN" altLang="en-US" sz="2400" b="1" dirty="0">
              <a:solidFill>
                <a:schemeClr val="tx1"/>
              </a:solidFill>
            </a:endParaRPr>
          </a:p>
        </p:txBody>
      </p:sp>
      <p:sp>
        <p:nvSpPr>
          <p:cNvPr id="27" name="矩形 26"/>
          <p:cNvSpPr/>
          <p:nvPr/>
        </p:nvSpPr>
        <p:spPr>
          <a:xfrm>
            <a:off x="4283968"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8" name="矩形 27"/>
          <p:cNvSpPr/>
          <p:nvPr/>
        </p:nvSpPr>
        <p:spPr>
          <a:xfrm>
            <a:off x="5292080"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chemeClr val="tx1"/>
                </a:solidFill>
              </a:rPr>
              <a:t>0.5</a:t>
            </a:r>
            <a:endParaRPr lang="zh-CN" altLang="en-US" sz="2400" b="1" dirty="0">
              <a:solidFill>
                <a:schemeClr val="tx1"/>
              </a:solidFill>
            </a:endParaRPr>
          </a:p>
        </p:txBody>
      </p:sp>
      <p:sp>
        <p:nvSpPr>
          <p:cNvPr id="29" name="矩形 28"/>
          <p:cNvSpPr/>
          <p:nvPr/>
        </p:nvSpPr>
        <p:spPr>
          <a:xfrm>
            <a:off x="6290387"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32" name="矩形 31"/>
          <p:cNvSpPr/>
          <p:nvPr/>
        </p:nvSpPr>
        <p:spPr>
          <a:xfrm>
            <a:off x="2267744"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33" name="矩形 32"/>
          <p:cNvSpPr/>
          <p:nvPr/>
        </p:nvSpPr>
        <p:spPr>
          <a:xfrm>
            <a:off x="3275856"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a:t>
            </a:r>
            <a:endParaRPr lang="zh-CN" altLang="en-US" sz="2400" b="1" dirty="0">
              <a:solidFill>
                <a:srgbClr val="00B050"/>
              </a:solidFill>
            </a:endParaRPr>
          </a:p>
        </p:txBody>
      </p:sp>
      <p:sp>
        <p:nvSpPr>
          <p:cNvPr id="34" name="矩形 33"/>
          <p:cNvSpPr/>
          <p:nvPr/>
        </p:nvSpPr>
        <p:spPr>
          <a:xfrm>
            <a:off x="4283968"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0.05</a:t>
            </a:r>
            <a:endParaRPr lang="zh-CN" altLang="en-US" sz="2400" b="1" dirty="0">
              <a:solidFill>
                <a:srgbClr val="00B050"/>
              </a:solidFill>
            </a:endParaRPr>
          </a:p>
        </p:txBody>
      </p:sp>
      <p:sp>
        <p:nvSpPr>
          <p:cNvPr id="35" name="矩形 34"/>
          <p:cNvSpPr/>
          <p:nvPr/>
        </p:nvSpPr>
        <p:spPr>
          <a:xfrm>
            <a:off x="5292080"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0.4</a:t>
            </a:r>
            <a:endParaRPr lang="zh-CN" altLang="en-US" sz="2400" b="1" dirty="0">
              <a:solidFill>
                <a:schemeClr val="tx1"/>
              </a:solidFill>
            </a:endParaRPr>
          </a:p>
        </p:txBody>
      </p:sp>
      <p:sp>
        <p:nvSpPr>
          <p:cNvPr id="36" name="矩形 35"/>
          <p:cNvSpPr/>
          <p:nvPr/>
        </p:nvSpPr>
        <p:spPr>
          <a:xfrm>
            <a:off x="6290387"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0.05</a:t>
            </a:r>
            <a:endParaRPr lang="zh-CN" altLang="en-US" sz="2400" b="1" dirty="0">
              <a:solidFill>
                <a:srgbClr val="FF0000"/>
              </a:solidFill>
            </a:endParaRPr>
          </a:p>
        </p:txBody>
      </p:sp>
      <p:sp>
        <p:nvSpPr>
          <p:cNvPr id="37" name="矩形 36"/>
          <p:cNvSpPr/>
          <p:nvPr/>
        </p:nvSpPr>
        <p:spPr>
          <a:xfrm>
            <a:off x="376991" y="4725144"/>
            <a:ext cx="8568863" cy="954107"/>
          </a:xfrm>
          <a:prstGeom prst="rect">
            <a:avLst/>
          </a:prstGeom>
          <a:ln>
            <a:noFill/>
          </a:ln>
        </p:spPr>
        <p:txBody>
          <a:bodyPr wrap="square">
            <a:spAutoFit/>
          </a:bodyPr>
          <a:lstStyle/>
          <a:p>
            <a:r>
              <a:rPr lang="en-US" altLang="zh-CN" sz="2800" b="1" dirty="0">
                <a:solidFill>
                  <a:srgbClr val="0070C0"/>
                </a:solidFill>
              </a:rPr>
              <a:t>We answer this in the same way as in the previous </a:t>
            </a:r>
            <a:r>
              <a:rPr lang="en-US" altLang="zh-CN" sz="2800" b="1" dirty="0" smtClean="0">
                <a:solidFill>
                  <a:srgbClr val="0070C0"/>
                </a:solidFill>
              </a:rPr>
              <a:t>question.</a:t>
            </a:r>
            <a:endParaRPr lang="zh-CN" altLang="en-US" sz="2800" b="1" dirty="0">
              <a:solidFill>
                <a:srgbClr val="0070C0"/>
              </a:solidFill>
              <a:latin typeface="Arial" pitchFamily="34" charset="0"/>
              <a:cs typeface="Arial" pitchFamily="34" charset="0"/>
            </a:endParaRPr>
          </a:p>
        </p:txBody>
      </p:sp>
      <p:pic>
        <p:nvPicPr>
          <p:cNvPr id="3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389547"/>
            <a:ext cx="1728192" cy="884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矩形 29"/>
          <p:cNvSpPr/>
          <p:nvPr/>
        </p:nvSpPr>
        <p:spPr>
          <a:xfrm>
            <a:off x="376991" y="2564904"/>
            <a:ext cx="1259632" cy="584775"/>
          </a:xfrm>
          <a:prstGeom prst="rect">
            <a:avLst/>
          </a:prstGeom>
        </p:spPr>
        <p:txBody>
          <a:bodyPr wrap="square">
            <a:spAutoFit/>
          </a:bodyPr>
          <a:lstStyle/>
          <a:p>
            <a:pPr algn="ctr"/>
            <a:r>
              <a:rPr lang="en-US" altLang="zh-CN" sz="3200" b="1" dirty="0" smtClean="0"/>
              <a:t>U = 2</a:t>
            </a:r>
            <a:endParaRPr lang="zh-CN" altLang="en-US" sz="3200" b="1" dirty="0"/>
          </a:p>
        </p:txBody>
      </p:sp>
      <p:graphicFrame>
        <p:nvGraphicFramePr>
          <p:cNvPr id="3" name="图示 2"/>
          <p:cNvGraphicFramePr/>
          <p:nvPr>
            <p:extLst>
              <p:ext uri="{D42A27DB-BD31-4B8C-83A1-F6EECF244321}">
                <p14:modId xmlns:p14="http://schemas.microsoft.com/office/powerpoint/2010/main" val="3828511795"/>
              </p:ext>
            </p:extLst>
          </p:nvPr>
        </p:nvGraphicFramePr>
        <p:xfrm>
          <a:off x="2933230" y="2996952"/>
          <a:ext cx="3456384" cy="1591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861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267744"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6" name="矩形 25"/>
          <p:cNvSpPr/>
          <p:nvPr/>
        </p:nvSpPr>
        <p:spPr>
          <a:xfrm>
            <a:off x="3275856"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0.5</a:t>
            </a:r>
            <a:endParaRPr lang="zh-CN" altLang="en-US" sz="2400" b="1" dirty="0">
              <a:solidFill>
                <a:schemeClr val="tx1"/>
              </a:solidFill>
            </a:endParaRPr>
          </a:p>
        </p:txBody>
      </p:sp>
      <p:sp>
        <p:nvSpPr>
          <p:cNvPr id="27" name="矩形 26"/>
          <p:cNvSpPr/>
          <p:nvPr/>
        </p:nvSpPr>
        <p:spPr>
          <a:xfrm>
            <a:off x="4283968"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8" name="矩形 27"/>
          <p:cNvSpPr/>
          <p:nvPr/>
        </p:nvSpPr>
        <p:spPr>
          <a:xfrm>
            <a:off x="5292080"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chemeClr val="tx1"/>
                </a:solidFill>
              </a:rPr>
              <a:t>0.5</a:t>
            </a:r>
            <a:endParaRPr lang="zh-CN" altLang="en-US" sz="2400" b="1" dirty="0">
              <a:solidFill>
                <a:schemeClr val="tx1"/>
              </a:solidFill>
            </a:endParaRPr>
          </a:p>
        </p:txBody>
      </p:sp>
      <p:sp>
        <p:nvSpPr>
          <p:cNvPr id="29" name="矩形 28"/>
          <p:cNvSpPr/>
          <p:nvPr/>
        </p:nvSpPr>
        <p:spPr>
          <a:xfrm>
            <a:off x="6290387"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37" name="矩形 36"/>
          <p:cNvSpPr/>
          <p:nvPr/>
        </p:nvSpPr>
        <p:spPr>
          <a:xfrm>
            <a:off x="376991" y="4725144"/>
            <a:ext cx="8568863" cy="1815882"/>
          </a:xfrm>
          <a:prstGeom prst="rect">
            <a:avLst/>
          </a:prstGeom>
          <a:ln>
            <a:noFill/>
          </a:ln>
        </p:spPr>
        <p:txBody>
          <a:bodyPr wrap="square">
            <a:spAutoFit/>
          </a:bodyPr>
          <a:lstStyle/>
          <a:p>
            <a:r>
              <a:rPr lang="en-US" altLang="zh-CN" sz="2800" b="1" dirty="0">
                <a:solidFill>
                  <a:srgbClr val="0070C0"/>
                </a:solidFill>
              </a:rPr>
              <a:t>We answer this in the same way as in the previous question, but this time we have to take </a:t>
            </a:r>
            <a:r>
              <a:rPr lang="en-US" altLang="zh-CN" sz="2800" b="1" dirty="0" smtClean="0">
                <a:solidFill>
                  <a:srgbClr val="0070C0"/>
                </a:solidFill>
              </a:rPr>
              <a:t>into account </a:t>
            </a:r>
            <a:r>
              <a:rPr lang="en-US" altLang="zh-CN" sz="2800" b="1" dirty="0">
                <a:solidFill>
                  <a:srgbClr val="0070C0"/>
                </a:solidFill>
              </a:rPr>
              <a:t>that cell 5 can be arrived at in 2 ways: by cell 4 </a:t>
            </a:r>
            <a:r>
              <a:rPr lang="en-US" altLang="zh-CN" sz="2800" b="1" i="1" dirty="0">
                <a:solidFill>
                  <a:srgbClr val="00B050"/>
                </a:solidFill>
              </a:rPr>
              <a:t>undershooting</a:t>
            </a:r>
            <a:r>
              <a:rPr lang="en-US" altLang="zh-CN" sz="2800" b="1" dirty="0">
                <a:solidFill>
                  <a:srgbClr val="0070C0"/>
                </a:solidFill>
              </a:rPr>
              <a:t> or cell 2 </a:t>
            </a:r>
            <a:r>
              <a:rPr lang="en-US" altLang="zh-CN" sz="2800" b="1" i="1" dirty="0">
                <a:solidFill>
                  <a:srgbClr val="FF0000"/>
                </a:solidFill>
              </a:rPr>
              <a:t>overshooting</a:t>
            </a:r>
            <a:r>
              <a:rPr lang="en-US" altLang="zh-CN" sz="2800" b="1" dirty="0">
                <a:solidFill>
                  <a:srgbClr val="0070C0"/>
                </a:solidFill>
              </a:rPr>
              <a:t>.</a:t>
            </a:r>
            <a:endParaRPr lang="zh-CN" altLang="en-US" sz="2800" b="1" dirty="0">
              <a:solidFill>
                <a:srgbClr val="0070C0"/>
              </a:solidFill>
              <a:latin typeface="Arial" pitchFamily="34" charset="0"/>
              <a:cs typeface="Arial" pitchFamily="34" charset="0"/>
            </a:endParaRPr>
          </a:p>
        </p:txBody>
      </p:sp>
      <p:pic>
        <p:nvPicPr>
          <p:cNvPr id="3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389547"/>
            <a:ext cx="1728192" cy="884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2274848" y="1916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0.4</a:t>
            </a:r>
            <a:endParaRPr lang="zh-CN" altLang="en-US" sz="2400" b="1" dirty="0">
              <a:solidFill>
                <a:schemeClr val="tx1"/>
              </a:solidFill>
            </a:endParaRPr>
          </a:p>
        </p:txBody>
      </p:sp>
      <p:sp>
        <p:nvSpPr>
          <p:cNvPr id="16" name="矩形 15"/>
          <p:cNvSpPr/>
          <p:nvPr/>
        </p:nvSpPr>
        <p:spPr>
          <a:xfrm>
            <a:off x="3282960" y="1916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0.05</a:t>
            </a:r>
            <a:endParaRPr lang="zh-CN" altLang="en-US" sz="2400" b="1" dirty="0">
              <a:solidFill>
                <a:srgbClr val="00B050"/>
              </a:solidFill>
            </a:endParaRPr>
          </a:p>
        </p:txBody>
      </p:sp>
      <p:sp>
        <p:nvSpPr>
          <p:cNvPr id="17" name="矩形 16"/>
          <p:cNvSpPr/>
          <p:nvPr/>
        </p:nvSpPr>
        <p:spPr>
          <a:xfrm>
            <a:off x="4291072" y="1916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0.05</a:t>
            </a:r>
            <a:endParaRPr lang="zh-CN" altLang="en-US" sz="2400" b="1" dirty="0">
              <a:solidFill>
                <a:srgbClr val="00B050"/>
              </a:solidFill>
            </a:endParaRPr>
          </a:p>
        </p:txBody>
      </p:sp>
      <p:sp>
        <p:nvSpPr>
          <p:cNvPr id="18" name="矩形 17"/>
          <p:cNvSpPr/>
          <p:nvPr/>
        </p:nvSpPr>
        <p:spPr>
          <a:xfrm>
            <a:off x="5299184" y="1916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0.4</a:t>
            </a:r>
            <a:endParaRPr lang="zh-CN" altLang="en-US" sz="2400" b="1" dirty="0">
              <a:solidFill>
                <a:schemeClr val="tx1"/>
              </a:solidFill>
            </a:endParaRPr>
          </a:p>
        </p:txBody>
      </p:sp>
      <p:sp>
        <p:nvSpPr>
          <p:cNvPr id="19" name="矩形 18"/>
          <p:cNvSpPr/>
          <p:nvPr/>
        </p:nvSpPr>
        <p:spPr>
          <a:xfrm>
            <a:off x="6297491" y="1916688"/>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0.05</a:t>
            </a:r>
          </a:p>
          <a:p>
            <a:pPr algn="ctr"/>
            <a:r>
              <a:rPr lang="en-US" altLang="zh-CN" sz="2400" b="1" dirty="0" smtClean="0">
                <a:solidFill>
                  <a:srgbClr val="00B050"/>
                </a:solidFill>
              </a:rPr>
              <a:t>0.05</a:t>
            </a:r>
            <a:endParaRPr lang="zh-CN" altLang="en-US" sz="2400" b="1" dirty="0">
              <a:solidFill>
                <a:srgbClr val="00B050"/>
              </a:solidFill>
            </a:endParaRPr>
          </a:p>
        </p:txBody>
      </p:sp>
      <p:sp>
        <p:nvSpPr>
          <p:cNvPr id="20" name="矩形 19"/>
          <p:cNvSpPr/>
          <p:nvPr/>
        </p:nvSpPr>
        <p:spPr>
          <a:xfrm>
            <a:off x="2274848" y="285320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F0"/>
                </a:solidFill>
              </a:rPr>
              <a:t>0.4</a:t>
            </a:r>
            <a:endParaRPr lang="zh-CN" altLang="en-US" sz="2400" b="1" dirty="0">
              <a:solidFill>
                <a:srgbClr val="00B0F0"/>
              </a:solidFill>
            </a:endParaRPr>
          </a:p>
        </p:txBody>
      </p:sp>
      <p:sp>
        <p:nvSpPr>
          <p:cNvPr id="21" name="矩形 20"/>
          <p:cNvSpPr/>
          <p:nvPr/>
        </p:nvSpPr>
        <p:spPr>
          <a:xfrm>
            <a:off x="3282960" y="285320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F0"/>
                </a:solidFill>
              </a:rPr>
              <a:t>0.05</a:t>
            </a:r>
            <a:endParaRPr lang="zh-CN" altLang="en-US" sz="2400" b="1" dirty="0">
              <a:solidFill>
                <a:srgbClr val="00B0F0"/>
              </a:solidFill>
            </a:endParaRPr>
          </a:p>
        </p:txBody>
      </p:sp>
      <p:sp>
        <p:nvSpPr>
          <p:cNvPr id="22" name="矩形 21"/>
          <p:cNvSpPr/>
          <p:nvPr/>
        </p:nvSpPr>
        <p:spPr>
          <a:xfrm>
            <a:off x="4291072" y="285320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F0"/>
                </a:solidFill>
              </a:rPr>
              <a:t>0.05</a:t>
            </a:r>
            <a:endParaRPr lang="zh-CN" altLang="en-US" sz="2400" b="1" dirty="0">
              <a:solidFill>
                <a:srgbClr val="00B0F0"/>
              </a:solidFill>
            </a:endParaRPr>
          </a:p>
        </p:txBody>
      </p:sp>
      <p:sp>
        <p:nvSpPr>
          <p:cNvPr id="23" name="矩形 22"/>
          <p:cNvSpPr/>
          <p:nvPr/>
        </p:nvSpPr>
        <p:spPr>
          <a:xfrm>
            <a:off x="5299184" y="285320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F0"/>
                </a:solidFill>
              </a:rPr>
              <a:t>0.4</a:t>
            </a:r>
            <a:endParaRPr lang="zh-CN" altLang="en-US" sz="2400" b="1" dirty="0">
              <a:solidFill>
                <a:srgbClr val="00B0F0"/>
              </a:solidFill>
            </a:endParaRPr>
          </a:p>
        </p:txBody>
      </p:sp>
      <p:sp>
        <p:nvSpPr>
          <p:cNvPr id="24" name="矩形 23"/>
          <p:cNvSpPr/>
          <p:nvPr/>
        </p:nvSpPr>
        <p:spPr>
          <a:xfrm>
            <a:off x="6297491" y="285320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F0"/>
                </a:solidFill>
              </a:rPr>
              <a:t>0.1</a:t>
            </a:r>
            <a:endParaRPr lang="zh-CN" altLang="en-US" sz="2400" b="1" dirty="0">
              <a:solidFill>
                <a:srgbClr val="00B0F0"/>
              </a:solidFill>
            </a:endParaRPr>
          </a:p>
        </p:txBody>
      </p:sp>
      <p:sp>
        <p:nvSpPr>
          <p:cNvPr id="30" name="矩形 29"/>
          <p:cNvSpPr/>
          <p:nvPr/>
        </p:nvSpPr>
        <p:spPr>
          <a:xfrm>
            <a:off x="376991" y="2564904"/>
            <a:ext cx="1259632" cy="584775"/>
          </a:xfrm>
          <a:prstGeom prst="rect">
            <a:avLst/>
          </a:prstGeom>
        </p:spPr>
        <p:txBody>
          <a:bodyPr wrap="square">
            <a:spAutoFit/>
          </a:bodyPr>
          <a:lstStyle/>
          <a:p>
            <a:pPr algn="ctr"/>
            <a:r>
              <a:rPr lang="en-US" altLang="zh-CN" sz="3200" b="1" dirty="0" smtClean="0"/>
              <a:t>U = 2</a:t>
            </a:r>
            <a:endParaRPr lang="zh-CN" altLang="en-US" sz="3200" b="1" dirty="0"/>
          </a:p>
        </p:txBody>
      </p:sp>
      <p:grpSp>
        <p:nvGrpSpPr>
          <p:cNvPr id="31" name="组合 30"/>
          <p:cNvGrpSpPr/>
          <p:nvPr/>
        </p:nvGrpSpPr>
        <p:grpSpPr>
          <a:xfrm>
            <a:off x="954003" y="3721796"/>
            <a:ext cx="7223201" cy="1006260"/>
            <a:chOff x="940865" y="0"/>
            <a:chExt cx="7223201" cy="1006260"/>
          </a:xfrm>
          <a:scene3d>
            <a:camera prst="orthographicFront"/>
            <a:lightRig rig="flat" dir="t"/>
          </a:scene3d>
        </p:grpSpPr>
        <p:sp>
          <p:nvSpPr>
            <p:cNvPr id="38" name="圆角矩形 37"/>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0"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kern="1200" dirty="0" smtClean="0"/>
                <a:t>Let’s implement this</a:t>
              </a:r>
              <a:r>
                <a:rPr lang="zh-CN" altLang="en-US" sz="5100" kern="1200" dirty="0" smtClean="0"/>
                <a:t>！</a:t>
              </a:r>
              <a:endParaRPr lang="zh-CN" sz="5100" kern="1200" dirty="0"/>
            </a:p>
          </p:txBody>
        </p:sp>
      </p:grpSp>
    </p:spTree>
    <p:extLst>
      <p:ext uri="{BB962C8B-B14F-4D97-AF65-F5344CB8AC3E}">
        <p14:creationId xmlns:p14="http://schemas.microsoft.com/office/powerpoint/2010/main" val="85053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908720"/>
            <a:ext cx="5667375" cy="164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圆角矩形 33"/>
          <p:cNvSpPr/>
          <p:nvPr/>
        </p:nvSpPr>
        <p:spPr>
          <a:xfrm>
            <a:off x="755576" y="692696"/>
            <a:ext cx="7704856" cy="2088232"/>
          </a:xfrm>
          <a:prstGeom prst="roundRect">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5" name="圆角矩形 34"/>
          <p:cNvSpPr/>
          <p:nvPr/>
        </p:nvSpPr>
        <p:spPr>
          <a:xfrm>
            <a:off x="755576" y="3212976"/>
            <a:ext cx="7704856" cy="3240360"/>
          </a:xfrm>
          <a:prstGeom prst="roundRect">
            <a:avLst/>
          </a:prstGeom>
          <a:noFill/>
          <a:ln w="508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501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3316" y="3390117"/>
            <a:ext cx="6429375" cy="288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三十二角星 35"/>
          <p:cNvSpPr/>
          <p:nvPr/>
        </p:nvSpPr>
        <p:spPr>
          <a:xfrm>
            <a:off x="7380312" y="5171906"/>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a:t>
            </a:r>
            <a:endParaRPr lang="zh-CN" altLang="en-US" sz="4400" b="1" dirty="0"/>
          </a:p>
        </p:txBody>
      </p:sp>
    </p:spTree>
    <p:extLst>
      <p:ext uri="{BB962C8B-B14F-4D97-AF65-F5344CB8AC3E}">
        <p14:creationId xmlns:p14="http://schemas.microsoft.com/office/powerpoint/2010/main" val="214572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267744" y="5955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26" name="矩形 25"/>
          <p:cNvSpPr/>
          <p:nvPr/>
        </p:nvSpPr>
        <p:spPr>
          <a:xfrm>
            <a:off x="3275856" y="5955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27" name="矩形 26"/>
          <p:cNvSpPr/>
          <p:nvPr/>
        </p:nvSpPr>
        <p:spPr>
          <a:xfrm>
            <a:off x="4283968" y="5955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28" name="矩形 27"/>
          <p:cNvSpPr/>
          <p:nvPr/>
        </p:nvSpPr>
        <p:spPr>
          <a:xfrm>
            <a:off x="5292080" y="5955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29" name="矩形 28"/>
          <p:cNvSpPr/>
          <p:nvPr/>
        </p:nvSpPr>
        <p:spPr>
          <a:xfrm>
            <a:off x="6290387" y="5955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pic>
        <p:nvPicPr>
          <p:cNvPr id="3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389547"/>
            <a:ext cx="1728192" cy="884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2274848" y="151974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16" name="矩形 15"/>
          <p:cNvSpPr/>
          <p:nvPr/>
        </p:nvSpPr>
        <p:spPr>
          <a:xfrm>
            <a:off x="3282960" y="151974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17" name="矩形 16"/>
          <p:cNvSpPr/>
          <p:nvPr/>
        </p:nvSpPr>
        <p:spPr>
          <a:xfrm>
            <a:off x="4291072" y="151974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18" name="矩形 17"/>
          <p:cNvSpPr/>
          <p:nvPr/>
        </p:nvSpPr>
        <p:spPr>
          <a:xfrm>
            <a:off x="5299184" y="151974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19" name="矩形 18"/>
          <p:cNvSpPr/>
          <p:nvPr/>
        </p:nvSpPr>
        <p:spPr>
          <a:xfrm>
            <a:off x="6297491" y="151974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30" name="矩形 29"/>
          <p:cNvSpPr/>
          <p:nvPr/>
        </p:nvSpPr>
        <p:spPr>
          <a:xfrm>
            <a:off x="485800" y="620688"/>
            <a:ext cx="1259632" cy="584775"/>
          </a:xfrm>
          <a:prstGeom prst="rect">
            <a:avLst/>
          </a:prstGeom>
        </p:spPr>
        <p:txBody>
          <a:bodyPr wrap="square">
            <a:spAutoFit/>
          </a:bodyPr>
          <a:lstStyle/>
          <a:p>
            <a:pPr algn="ctr"/>
            <a:r>
              <a:rPr lang="en-US" altLang="zh-CN" sz="3200" b="1" dirty="0" smtClean="0"/>
              <a:t>U = 2</a:t>
            </a:r>
            <a:endParaRPr lang="zh-CN" altLang="en-US" sz="3200" b="1" dirty="0"/>
          </a:p>
        </p:txBody>
      </p:sp>
      <p:graphicFrame>
        <p:nvGraphicFramePr>
          <p:cNvPr id="3" name="图示 2"/>
          <p:cNvGraphicFramePr/>
          <p:nvPr>
            <p:extLst>
              <p:ext uri="{D42A27DB-BD31-4B8C-83A1-F6EECF244321}">
                <p14:modId xmlns:p14="http://schemas.microsoft.com/office/powerpoint/2010/main" val="1766736781"/>
              </p:ext>
            </p:extLst>
          </p:nvPr>
        </p:nvGraphicFramePr>
        <p:xfrm>
          <a:off x="247760" y="2492896"/>
          <a:ext cx="8784976" cy="396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572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samuel\Downloads\1364321332_Vroum Vro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285476"/>
            <a:ext cx="2088232" cy="208823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flipV="1">
            <a:off x="0" y="0"/>
            <a:ext cx="5004048" cy="3645024"/>
          </a:xfrm>
          <a:prstGeom prst="line">
            <a:avLst/>
          </a:prstGeom>
          <a:ln w="101600" cmpd="sng">
            <a:solidFill>
              <a:schemeClr val="accent6">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4864" y="0"/>
            <a:ext cx="8125256" cy="6065912"/>
          </a:xfrm>
          <a:prstGeom prst="line">
            <a:avLst/>
          </a:prstGeom>
          <a:ln w="101600" cmpd="sng">
            <a:solidFill>
              <a:schemeClr val="accent6">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0482" name="Picture 2" descr="C:\Users\samuel\Downloads\1364321578_satell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9367" y="1169158"/>
            <a:ext cx="1384972" cy="13849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samuel\Downloads\1364321578_satell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76672"/>
            <a:ext cx="1384972" cy="13849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samuel\Downloads\1364321578_satell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796" y="135790"/>
            <a:ext cx="1384972" cy="1384972"/>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3490600" y="4365104"/>
            <a:ext cx="4967963" cy="523220"/>
          </a:xfrm>
          <a:prstGeom prst="rect">
            <a:avLst/>
          </a:prstGeom>
        </p:spPr>
        <p:txBody>
          <a:bodyPr wrap="none">
            <a:spAutoFit/>
          </a:bodyPr>
          <a:lstStyle/>
          <a:p>
            <a:r>
              <a:rPr lang="en-US" altLang="zh-CN" sz="2800" dirty="0" smtClean="0">
                <a:effectLst>
                  <a:outerShdw blurRad="38100" dist="38100" dir="2700000" algn="tl">
                    <a:srgbClr val="000000">
                      <a:alpha val="43137"/>
                    </a:srgbClr>
                  </a:outerShdw>
                </a:effectLst>
              </a:rPr>
              <a:t>GPS-liked localizer is not reliable.</a:t>
            </a:r>
            <a:endParaRPr lang="zh-CN" altLang="en-US" sz="2800" dirty="0">
              <a:effectLst>
                <a:outerShdw blurRad="38100" dist="38100" dir="2700000" algn="tl">
                  <a:srgbClr val="000000">
                    <a:alpha val="43137"/>
                  </a:srgbClr>
                </a:outerShdw>
              </a:effectLst>
            </a:endParaRPr>
          </a:p>
        </p:txBody>
      </p:sp>
      <p:pic>
        <p:nvPicPr>
          <p:cNvPr id="20486" name="Picture 6" descr="C:\Users\samuel\Downloads\1364322427_skype_camer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28" y="3032956"/>
            <a:ext cx="1363990" cy="13639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 name="图片 2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3325" y="1098550"/>
            <a:ext cx="1641388" cy="1231042"/>
          </a:xfrm>
          <a:prstGeom prst="rect">
            <a:avLst/>
          </a:prstGeom>
          <a:noFill/>
          <a:ln>
            <a:noFill/>
          </a:ln>
          <a:effectLst>
            <a:outerShdw blurRad="50800" dist="38100" dir="8100000" algn="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60032" y="1708658"/>
            <a:ext cx="1584598" cy="15781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3347864" y="5030995"/>
            <a:ext cx="5581080" cy="954107"/>
          </a:xfrm>
          <a:prstGeom prst="rect">
            <a:avLst/>
          </a:prstGeom>
        </p:spPr>
        <p:txBody>
          <a:bodyPr wrap="none">
            <a:spAutoFit/>
          </a:bodyPr>
          <a:lstStyle/>
          <a:p>
            <a:r>
              <a:rPr lang="en-US" altLang="zh-CN" sz="2800" dirty="0" smtClean="0">
                <a:effectLst>
                  <a:outerShdw blurRad="38100" dist="38100" dir="2700000" algn="tl">
                    <a:srgbClr val="000000">
                      <a:alpha val="43137"/>
                    </a:srgbClr>
                  </a:outerShdw>
                </a:effectLst>
              </a:rPr>
              <a:t>We need sensors and the algorithms </a:t>
            </a:r>
          </a:p>
          <a:p>
            <a:r>
              <a:rPr lang="en-US" altLang="zh-CN" sz="2800" dirty="0" smtClean="0">
                <a:effectLst>
                  <a:outerShdw blurRad="38100" dist="38100" dir="2700000" algn="tl">
                    <a:srgbClr val="000000">
                      <a:alpha val="43137"/>
                    </a:srgbClr>
                  </a:outerShdw>
                </a:effectLst>
              </a:rPr>
              <a:t>for data cooking.</a:t>
            </a:r>
            <a:endParaRPr lang="zh-CN" altLang="en-US" sz="2800" dirty="0">
              <a:effectLst>
                <a:outerShdw blurRad="38100" dist="38100" dir="2700000" algn="tl">
                  <a:srgbClr val="000000">
                    <a:alpha val="43137"/>
                  </a:srgbClr>
                </a:outerShdw>
              </a:effectLst>
            </a:endParaRPr>
          </a:p>
        </p:txBody>
      </p:sp>
      <p:sp>
        <p:nvSpPr>
          <p:cNvPr id="14" name="矩形 13"/>
          <p:cNvSpPr/>
          <p:nvPr/>
        </p:nvSpPr>
        <p:spPr>
          <a:xfrm>
            <a:off x="3491880" y="3645024"/>
            <a:ext cx="5034455" cy="523220"/>
          </a:xfrm>
          <a:prstGeom prst="rect">
            <a:avLst/>
          </a:prstGeom>
        </p:spPr>
        <p:txBody>
          <a:bodyPr wrap="none">
            <a:spAutoFit/>
          </a:bodyPr>
          <a:lstStyle/>
          <a:p>
            <a:r>
              <a:rPr lang="en-US" altLang="zh-CN" sz="2800" dirty="0" smtClean="0">
                <a:effectLst>
                  <a:outerShdw blurRad="38100" dist="38100" dir="2700000" algn="tl">
                    <a:srgbClr val="000000">
                      <a:alpha val="43137"/>
                    </a:srgbClr>
                  </a:outerShdw>
                </a:effectLst>
              </a:rPr>
              <a:t>Our robot </a:t>
            </a:r>
            <a:r>
              <a:rPr lang="en-US" altLang="zh-CN" sz="2800" dirty="0">
                <a:effectLst>
                  <a:outerShdw blurRad="38100" dist="38100" dir="2700000" algn="tl">
                    <a:srgbClr val="000000">
                      <a:alpha val="43137"/>
                    </a:srgbClr>
                  </a:outerShdw>
                </a:effectLst>
              </a:rPr>
              <a:t>has no clue where it is.</a:t>
            </a:r>
            <a:endParaRPr lang="zh-CN" altLang="en-US"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9294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0486"/>
                                        </p:tgtEl>
                                        <p:attrNameLst>
                                          <p:attrName>style.visibility</p:attrName>
                                        </p:attrNameLst>
                                      </p:cBhvr>
                                      <p:to>
                                        <p:strVal val="visible"/>
                                      </p:to>
                                    </p:set>
                                    <p:animEffect transition="in" filter="fade">
                                      <p:cBhvr>
                                        <p:cTn id="13" dur="500"/>
                                        <p:tgtEl>
                                          <p:spTgt spid="20486"/>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267744"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a:t>
            </a:r>
            <a:endParaRPr lang="zh-CN" altLang="en-US" sz="2400" b="1" dirty="0">
              <a:solidFill>
                <a:srgbClr val="00B050"/>
              </a:solidFill>
            </a:endParaRPr>
          </a:p>
        </p:txBody>
      </p:sp>
      <p:sp>
        <p:nvSpPr>
          <p:cNvPr id="26" name="矩形 25"/>
          <p:cNvSpPr/>
          <p:nvPr/>
        </p:nvSpPr>
        <p:spPr>
          <a:xfrm>
            <a:off x="3275856"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7" name="矩形 26"/>
          <p:cNvSpPr/>
          <p:nvPr/>
        </p:nvSpPr>
        <p:spPr>
          <a:xfrm>
            <a:off x="4283968"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8" name="矩形 27"/>
          <p:cNvSpPr/>
          <p:nvPr/>
        </p:nvSpPr>
        <p:spPr>
          <a:xfrm>
            <a:off x="5292080"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9" name="矩形 28"/>
          <p:cNvSpPr/>
          <p:nvPr/>
        </p:nvSpPr>
        <p:spPr>
          <a:xfrm>
            <a:off x="6290387"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32" name="矩形 31"/>
          <p:cNvSpPr/>
          <p:nvPr/>
        </p:nvSpPr>
        <p:spPr>
          <a:xfrm>
            <a:off x="2267744"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33" name="矩形 32"/>
          <p:cNvSpPr/>
          <p:nvPr/>
        </p:nvSpPr>
        <p:spPr>
          <a:xfrm>
            <a:off x="3275856"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34" name="矩形 33"/>
          <p:cNvSpPr/>
          <p:nvPr/>
        </p:nvSpPr>
        <p:spPr>
          <a:xfrm>
            <a:off x="4283968"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35" name="矩形 34"/>
          <p:cNvSpPr/>
          <p:nvPr/>
        </p:nvSpPr>
        <p:spPr>
          <a:xfrm>
            <a:off x="5292080"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36" name="矩形 35"/>
          <p:cNvSpPr/>
          <p:nvPr/>
        </p:nvSpPr>
        <p:spPr>
          <a:xfrm>
            <a:off x="6290387"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37" name="矩形 36"/>
          <p:cNvSpPr/>
          <p:nvPr/>
        </p:nvSpPr>
        <p:spPr>
          <a:xfrm>
            <a:off x="1922700" y="3642608"/>
            <a:ext cx="7104620" cy="2862322"/>
          </a:xfrm>
          <a:prstGeom prst="rect">
            <a:avLst/>
          </a:prstGeom>
        </p:spPr>
        <p:txBody>
          <a:bodyPr wrap="square">
            <a:spAutoFit/>
          </a:bodyPr>
          <a:lstStyle/>
          <a:p>
            <a:r>
              <a:rPr lang="en-US" altLang="zh-CN" sz="3600" b="1" dirty="0">
                <a:solidFill>
                  <a:srgbClr val="FF0000"/>
                </a:solidFill>
              </a:rPr>
              <a:t>What happens if the robot never senses but executes the motion to the right forever, what </a:t>
            </a:r>
            <a:r>
              <a:rPr lang="en-US" altLang="zh-CN" sz="3600" b="1" dirty="0" smtClean="0">
                <a:solidFill>
                  <a:srgbClr val="FF0000"/>
                </a:solidFill>
              </a:rPr>
              <a:t>will be </a:t>
            </a:r>
            <a:r>
              <a:rPr lang="en-US" altLang="zh-CN" sz="3600" b="1" dirty="0">
                <a:solidFill>
                  <a:srgbClr val="FF0000"/>
                </a:solidFill>
              </a:rPr>
              <a:t>the limit or stationary distribution in the end?</a:t>
            </a:r>
            <a:endParaRPr lang="zh-CN" altLang="en-US" sz="3600" b="1" dirty="0">
              <a:solidFill>
                <a:srgbClr val="FF0000"/>
              </a:solidFill>
              <a:latin typeface="Arial" pitchFamily="34" charset="0"/>
              <a:cs typeface="Arial" pitchFamily="34" charset="0"/>
            </a:endParaRPr>
          </a:p>
        </p:txBody>
      </p:sp>
      <p:pic>
        <p:nvPicPr>
          <p:cNvPr id="38"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76" y="4741140"/>
            <a:ext cx="1508556" cy="15085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samuel\Downloads\1364321332_Vroum Vro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81674" flipH="1">
            <a:off x="546280" y="1296660"/>
            <a:ext cx="791149" cy="71466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箭头连接符 15"/>
          <p:cNvCxnSpPr/>
          <p:nvPr/>
        </p:nvCxnSpPr>
        <p:spPr>
          <a:xfrm>
            <a:off x="459201" y="2348880"/>
            <a:ext cx="965307"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7" name="矩形 16"/>
          <p:cNvSpPr/>
          <p:nvPr/>
        </p:nvSpPr>
        <p:spPr>
          <a:xfrm>
            <a:off x="7524328" y="1643994"/>
            <a:ext cx="1259632" cy="584775"/>
          </a:xfrm>
          <a:prstGeom prst="rect">
            <a:avLst/>
          </a:prstGeom>
        </p:spPr>
        <p:txBody>
          <a:bodyPr wrap="square">
            <a:spAutoFit/>
          </a:bodyPr>
          <a:lstStyle/>
          <a:p>
            <a:pPr algn="ctr"/>
            <a:r>
              <a:rPr lang="en-US" altLang="zh-CN" sz="3200" b="1" dirty="0" smtClean="0"/>
              <a:t>U = 1</a:t>
            </a:r>
            <a:endParaRPr lang="zh-CN" altLang="en-US" sz="3200" b="1" dirty="0"/>
          </a:p>
        </p:txBody>
      </p:sp>
      <p:grpSp>
        <p:nvGrpSpPr>
          <p:cNvPr id="18" name="组合 17"/>
          <p:cNvGrpSpPr/>
          <p:nvPr/>
        </p:nvGrpSpPr>
        <p:grpSpPr>
          <a:xfrm>
            <a:off x="117484" y="188640"/>
            <a:ext cx="8964487" cy="648072"/>
            <a:chOff x="940865" y="0"/>
            <a:chExt cx="7223201" cy="1006260"/>
          </a:xfrm>
          <a:scene3d>
            <a:camera prst="orthographicFront"/>
            <a:lightRig rig="flat" dir="t"/>
          </a:scene3d>
        </p:grpSpPr>
        <p:sp>
          <p:nvSpPr>
            <p:cNvPr id="19" name="圆角矩形 18"/>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0"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2400" b="1" kern="1200" dirty="0" smtClean="0"/>
                <a:t>Let’s implement this</a:t>
              </a:r>
              <a:r>
                <a:rPr lang="zh-CN" altLang="en-US" sz="2400" b="1" kern="1200" dirty="0" smtClean="0"/>
                <a:t>！ </a:t>
              </a:r>
              <a:r>
                <a:rPr lang="en-US" altLang="zh-CN" sz="2400" b="1" kern="1200" dirty="0" smtClean="0"/>
                <a:t>Robot moves 100 steps without sensing.</a:t>
              </a:r>
              <a:endParaRPr lang="zh-CN" sz="2400" b="1" kern="1200" dirty="0"/>
            </a:p>
          </p:txBody>
        </p:sp>
      </p:grpSp>
    </p:spTree>
    <p:extLst>
      <p:ext uri="{BB962C8B-B14F-4D97-AF65-F5344CB8AC3E}">
        <p14:creationId xmlns:p14="http://schemas.microsoft.com/office/powerpoint/2010/main" val="48226557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三十二角星 4"/>
          <p:cNvSpPr/>
          <p:nvPr/>
        </p:nvSpPr>
        <p:spPr>
          <a:xfrm>
            <a:off x="7380312" y="5171906"/>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a:t>
            </a:r>
            <a:endParaRPr lang="zh-CN" altLang="en-US" sz="4400" b="1" dirty="0"/>
          </a:p>
        </p:txBody>
      </p:sp>
      <p:sp>
        <p:nvSpPr>
          <p:cNvPr id="3" name="矩形 2"/>
          <p:cNvSpPr/>
          <p:nvPr/>
        </p:nvSpPr>
        <p:spPr>
          <a:xfrm>
            <a:off x="755576" y="1628800"/>
            <a:ext cx="8514978" cy="3139321"/>
          </a:xfrm>
          <a:prstGeom prst="rect">
            <a:avLst/>
          </a:prstGeom>
        </p:spPr>
        <p:txBody>
          <a:bodyPr wrap="square">
            <a:spAutoFit/>
          </a:bodyPr>
          <a:lstStyle/>
          <a:p>
            <a:r>
              <a:rPr lang="en-US" altLang="zh-CN" dirty="0">
                <a:solidFill>
                  <a:srgbClr val="000000"/>
                </a:solidFill>
                <a:latin typeface="Courier New"/>
              </a:rPr>
              <a:t>p = [1, 0, 0, 0, 0]; </a:t>
            </a:r>
          </a:p>
          <a:p>
            <a:r>
              <a:rPr lang="en-US" altLang="zh-CN" dirty="0" smtClean="0">
                <a:solidFill>
                  <a:srgbClr val="000000"/>
                </a:solidFill>
                <a:latin typeface="Courier New"/>
              </a:rPr>
              <a:t>u </a:t>
            </a:r>
            <a:r>
              <a:rPr lang="en-US" altLang="zh-CN" dirty="0">
                <a:solidFill>
                  <a:srgbClr val="000000"/>
                </a:solidFill>
                <a:latin typeface="Courier New"/>
              </a:rPr>
              <a:t>= 1; </a:t>
            </a:r>
          </a:p>
          <a:p>
            <a:r>
              <a:rPr lang="en-US" altLang="zh-CN" dirty="0" smtClean="0">
                <a:solidFill>
                  <a:srgbClr val="000000"/>
                </a:solidFill>
                <a:latin typeface="Courier New"/>
              </a:rPr>
              <a:t>step </a:t>
            </a:r>
            <a:r>
              <a:rPr lang="en-US" altLang="zh-CN" dirty="0">
                <a:solidFill>
                  <a:srgbClr val="000000"/>
                </a:solidFill>
                <a:latin typeface="Courier New"/>
              </a:rPr>
              <a:t>= 100;</a:t>
            </a:r>
          </a:p>
          <a:p>
            <a:r>
              <a:rPr lang="en-US" altLang="zh-CN" dirty="0" err="1" smtClean="0">
                <a:solidFill>
                  <a:srgbClr val="000000"/>
                </a:solidFill>
                <a:latin typeface="Courier New"/>
              </a:rPr>
              <a:t>pExact</a:t>
            </a:r>
            <a:r>
              <a:rPr lang="en-US" altLang="zh-CN" dirty="0" smtClean="0">
                <a:solidFill>
                  <a:srgbClr val="000000"/>
                </a:solidFill>
                <a:latin typeface="Courier New"/>
              </a:rPr>
              <a:t> </a:t>
            </a:r>
            <a:r>
              <a:rPr lang="en-US" altLang="zh-CN" dirty="0">
                <a:solidFill>
                  <a:srgbClr val="000000"/>
                </a:solidFill>
                <a:latin typeface="Courier New"/>
              </a:rPr>
              <a:t>= 0.8;</a:t>
            </a:r>
          </a:p>
          <a:p>
            <a:r>
              <a:rPr lang="en-US" altLang="zh-CN" dirty="0" err="1" smtClean="0">
                <a:solidFill>
                  <a:srgbClr val="000000"/>
                </a:solidFill>
                <a:latin typeface="Courier New"/>
              </a:rPr>
              <a:t>pOvershoot</a:t>
            </a:r>
            <a:r>
              <a:rPr lang="en-US" altLang="zh-CN" dirty="0" smtClean="0">
                <a:solidFill>
                  <a:srgbClr val="000000"/>
                </a:solidFill>
                <a:latin typeface="Courier New"/>
              </a:rPr>
              <a:t> </a:t>
            </a:r>
            <a:r>
              <a:rPr lang="en-US" altLang="zh-CN" dirty="0">
                <a:solidFill>
                  <a:srgbClr val="000000"/>
                </a:solidFill>
                <a:latin typeface="Courier New"/>
              </a:rPr>
              <a:t>= 0.1;</a:t>
            </a:r>
          </a:p>
          <a:p>
            <a:r>
              <a:rPr lang="en-US" altLang="zh-CN" dirty="0" err="1" smtClean="0">
                <a:solidFill>
                  <a:srgbClr val="000000"/>
                </a:solidFill>
                <a:latin typeface="Courier New"/>
              </a:rPr>
              <a:t>pUndershoot</a:t>
            </a:r>
            <a:r>
              <a:rPr lang="en-US" altLang="zh-CN" dirty="0" smtClean="0">
                <a:solidFill>
                  <a:srgbClr val="000000"/>
                </a:solidFill>
                <a:latin typeface="Courier New"/>
              </a:rPr>
              <a:t> </a:t>
            </a:r>
            <a:r>
              <a:rPr lang="en-US" altLang="zh-CN" dirty="0">
                <a:solidFill>
                  <a:srgbClr val="000000"/>
                </a:solidFill>
                <a:latin typeface="Courier New"/>
              </a:rPr>
              <a:t>= 0.1</a:t>
            </a:r>
            <a:r>
              <a:rPr lang="en-US" altLang="zh-CN" dirty="0" smtClean="0">
                <a:solidFill>
                  <a:srgbClr val="000000"/>
                </a:solidFill>
                <a:latin typeface="Courier New"/>
              </a:rPr>
              <a:t>;</a:t>
            </a:r>
          </a:p>
          <a:p>
            <a:r>
              <a:rPr lang="en-US" altLang="zh-CN" dirty="0" smtClean="0">
                <a:solidFill>
                  <a:srgbClr val="0000FF"/>
                </a:solidFill>
                <a:latin typeface="Courier New"/>
              </a:rPr>
              <a:t>for</a:t>
            </a:r>
            <a:r>
              <a:rPr lang="en-US" altLang="zh-CN" dirty="0" smtClean="0">
                <a:solidFill>
                  <a:srgbClr val="000000"/>
                </a:solidFill>
                <a:latin typeface="Courier New"/>
              </a:rPr>
              <a:t> </a:t>
            </a:r>
            <a:r>
              <a:rPr lang="en-US" altLang="zh-CN" dirty="0" err="1">
                <a:solidFill>
                  <a:srgbClr val="000000"/>
                </a:solidFill>
                <a:latin typeface="Courier New"/>
              </a:rPr>
              <a:t>i</a:t>
            </a:r>
            <a:r>
              <a:rPr lang="en-US" altLang="zh-CN" dirty="0">
                <a:solidFill>
                  <a:srgbClr val="000000"/>
                </a:solidFill>
                <a:latin typeface="Courier New"/>
              </a:rPr>
              <a:t> = 1 : step</a:t>
            </a:r>
          </a:p>
          <a:p>
            <a:r>
              <a:rPr lang="en-US" altLang="zh-CN" dirty="0" smtClean="0">
                <a:solidFill>
                  <a:srgbClr val="000000"/>
                </a:solidFill>
                <a:latin typeface="Courier New"/>
              </a:rPr>
              <a:t>	p </a:t>
            </a:r>
            <a:r>
              <a:rPr lang="en-US" altLang="zh-CN" dirty="0">
                <a:solidFill>
                  <a:srgbClr val="000000"/>
                </a:solidFill>
                <a:latin typeface="Courier New"/>
              </a:rPr>
              <a:t>= move(p, u, </a:t>
            </a:r>
            <a:r>
              <a:rPr lang="en-US" altLang="zh-CN" dirty="0" err="1">
                <a:solidFill>
                  <a:srgbClr val="000000"/>
                </a:solidFill>
                <a:latin typeface="Courier New"/>
              </a:rPr>
              <a:t>pExact</a:t>
            </a:r>
            <a:r>
              <a:rPr lang="en-US" altLang="zh-CN" dirty="0">
                <a:solidFill>
                  <a:srgbClr val="000000"/>
                </a:solidFill>
                <a:latin typeface="Courier New"/>
              </a:rPr>
              <a:t>, </a:t>
            </a:r>
            <a:r>
              <a:rPr lang="en-US" altLang="zh-CN" dirty="0" err="1">
                <a:solidFill>
                  <a:srgbClr val="000000"/>
                </a:solidFill>
                <a:latin typeface="Courier New"/>
              </a:rPr>
              <a:t>pOvershoot</a:t>
            </a:r>
            <a:r>
              <a:rPr lang="en-US" altLang="zh-CN" dirty="0">
                <a:solidFill>
                  <a:srgbClr val="000000"/>
                </a:solidFill>
                <a:latin typeface="Courier New"/>
              </a:rPr>
              <a:t>, </a:t>
            </a:r>
            <a:r>
              <a:rPr lang="en-US" altLang="zh-CN" dirty="0" err="1">
                <a:solidFill>
                  <a:srgbClr val="000000"/>
                </a:solidFill>
                <a:latin typeface="Courier New"/>
              </a:rPr>
              <a:t>pUndershoot</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err="1" smtClean="0">
                <a:solidFill>
                  <a:srgbClr val="000000"/>
                </a:solidFill>
                <a:latin typeface="Courier New"/>
              </a:rPr>
              <a:t>disp</a:t>
            </a:r>
            <a:r>
              <a:rPr lang="en-US" altLang="zh-CN" dirty="0" smtClean="0">
                <a:solidFill>
                  <a:srgbClr val="000000"/>
                </a:solidFill>
                <a:latin typeface="Courier New"/>
              </a:rPr>
              <a:t>(</a:t>
            </a:r>
            <a:r>
              <a:rPr lang="en-US" altLang="zh-CN" dirty="0" err="1" smtClean="0">
                <a:solidFill>
                  <a:srgbClr val="000000"/>
                </a:solidFill>
                <a:latin typeface="Courier New"/>
              </a:rPr>
              <a:t>i</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err="1" smtClean="0">
                <a:solidFill>
                  <a:srgbClr val="000000"/>
                </a:solidFill>
                <a:latin typeface="Courier New"/>
              </a:rPr>
              <a:t>disp</a:t>
            </a:r>
            <a:r>
              <a:rPr lang="en-US" altLang="zh-CN" dirty="0" smtClean="0">
                <a:solidFill>
                  <a:srgbClr val="000000"/>
                </a:solidFill>
                <a:latin typeface="Courier New"/>
              </a:rPr>
              <a:t>(p</a:t>
            </a:r>
            <a:r>
              <a:rPr lang="en-US" altLang="zh-CN" dirty="0">
                <a:solidFill>
                  <a:srgbClr val="000000"/>
                </a:solidFill>
                <a:latin typeface="Courier New"/>
              </a:rPr>
              <a:t>);</a:t>
            </a:r>
          </a:p>
          <a:p>
            <a:r>
              <a:rPr lang="en-US" altLang="zh-CN" dirty="0" smtClean="0">
                <a:solidFill>
                  <a:srgbClr val="0000FF"/>
                </a:solidFill>
                <a:latin typeface="Courier New"/>
              </a:rPr>
              <a:t>end</a:t>
            </a:r>
            <a:r>
              <a:rPr lang="en-US" altLang="zh-CN" dirty="0" smtClean="0">
                <a:solidFill>
                  <a:srgbClr val="000000"/>
                </a:solidFill>
                <a:latin typeface="Courier New"/>
              </a:rPr>
              <a:t>    </a:t>
            </a:r>
            <a:endParaRPr lang="en-US" altLang="zh-CN" dirty="0">
              <a:solidFill>
                <a:srgbClr val="000000"/>
              </a:solidFill>
              <a:latin typeface="Courier New"/>
            </a:endParaRPr>
          </a:p>
        </p:txBody>
      </p:sp>
      <p:sp>
        <p:nvSpPr>
          <p:cNvPr id="6" name="圆角矩形 5"/>
          <p:cNvSpPr/>
          <p:nvPr/>
        </p:nvSpPr>
        <p:spPr>
          <a:xfrm>
            <a:off x="395536" y="1484784"/>
            <a:ext cx="8292495" cy="3349652"/>
          </a:xfrm>
          <a:prstGeom prst="roundRect">
            <a:avLst>
              <a:gd name="adj" fmla="val 9756"/>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548393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3" descr="D:\Works\Teach\Mobile Robot\Code\robotcourse\p6\Figs\ste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0616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D:\Works\Teach\Mobile Robot\Code\robotcourse\p6\Figs\step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57084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D:\Works\Teach\Mobile Robot\Code\robotcourse\p6\Figs\step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4768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D:\Works\Teach\Mobile Robot\Code\robotcourse\p6\Figs\step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47684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D:\Works\Teach\Mobile Robot\Code\robotcourse\p6\Figs\step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47684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D:\Works\Teach\Mobile Robot\Code\robotcourse\p6\Figs\step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2577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D:\Works\Teach\Mobile Robot\Code\robotcourse\p6\Figs\step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2577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D:\Works\Teach\Mobile Robot\Code\robotcourse\p6\Figs\step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7060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260648"/>
            <a:ext cx="91313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95536" y="4005064"/>
            <a:ext cx="8598098" cy="1815882"/>
          </a:xfrm>
          <a:prstGeom prst="rect">
            <a:avLst/>
          </a:prstGeom>
        </p:spPr>
        <p:txBody>
          <a:bodyPr wrap="square">
            <a:spAutoFit/>
          </a:bodyPr>
          <a:lstStyle/>
          <a:p>
            <a:r>
              <a:rPr lang="en-US" altLang="zh-CN" sz="2800" dirty="0"/>
              <a:t>Let's assume there are 3 different landmarks in the world</a:t>
            </a:r>
            <a:r>
              <a:rPr lang="en-US" altLang="zh-CN" dirty="0"/>
              <a:t>. </a:t>
            </a:r>
            <a:r>
              <a:rPr lang="en-US" altLang="zh-CN" sz="2800" dirty="0"/>
              <a:t>they all look alike, so they're not distinguishable, but </a:t>
            </a:r>
            <a:r>
              <a:rPr lang="en-US" altLang="zh-CN" sz="2800" dirty="0" smtClean="0"/>
              <a:t>robot </a:t>
            </a:r>
            <a:r>
              <a:rPr lang="en-US" altLang="zh-CN" sz="2800" dirty="0"/>
              <a:t>can distinguish the door from the non-door area--from the wall.</a:t>
            </a:r>
            <a:endParaRPr lang="zh-CN" altLang="en-US" sz="2800" dirty="0"/>
          </a:p>
        </p:txBody>
      </p:sp>
    </p:spTree>
    <p:extLst>
      <p:ext uri="{BB962C8B-B14F-4D97-AF65-F5344CB8AC3E}">
        <p14:creationId xmlns:p14="http://schemas.microsoft.com/office/powerpoint/2010/main" val="24825978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1101109980"/>
              </p:ext>
            </p:extLst>
          </p:nvPr>
        </p:nvGraphicFramePr>
        <p:xfrm>
          <a:off x="899592" y="692696"/>
          <a:ext cx="7416824" cy="4896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229576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267744"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a:t>
            </a:r>
            <a:endParaRPr lang="zh-CN" altLang="en-US" sz="2400" b="1" dirty="0">
              <a:solidFill>
                <a:srgbClr val="00B050"/>
              </a:solidFill>
            </a:endParaRPr>
          </a:p>
        </p:txBody>
      </p:sp>
      <p:sp>
        <p:nvSpPr>
          <p:cNvPr id="26" name="矩形 25"/>
          <p:cNvSpPr/>
          <p:nvPr/>
        </p:nvSpPr>
        <p:spPr>
          <a:xfrm>
            <a:off x="3275856"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7" name="矩形 26"/>
          <p:cNvSpPr/>
          <p:nvPr/>
        </p:nvSpPr>
        <p:spPr>
          <a:xfrm>
            <a:off x="4283968"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8" name="矩形 27"/>
          <p:cNvSpPr/>
          <p:nvPr/>
        </p:nvSpPr>
        <p:spPr>
          <a:xfrm>
            <a:off x="5292080"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9" name="矩形 28"/>
          <p:cNvSpPr/>
          <p:nvPr/>
        </p:nvSpPr>
        <p:spPr>
          <a:xfrm>
            <a:off x="6290387" y="992481"/>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32" name="矩形 31"/>
          <p:cNvSpPr/>
          <p:nvPr/>
        </p:nvSpPr>
        <p:spPr>
          <a:xfrm>
            <a:off x="2267744"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33" name="矩形 32"/>
          <p:cNvSpPr/>
          <p:nvPr/>
        </p:nvSpPr>
        <p:spPr>
          <a:xfrm>
            <a:off x="3275856"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34" name="矩形 33"/>
          <p:cNvSpPr/>
          <p:nvPr/>
        </p:nvSpPr>
        <p:spPr>
          <a:xfrm>
            <a:off x="4283968"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35" name="矩形 34"/>
          <p:cNvSpPr/>
          <p:nvPr/>
        </p:nvSpPr>
        <p:spPr>
          <a:xfrm>
            <a:off x="5292080"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36" name="矩形 35"/>
          <p:cNvSpPr/>
          <p:nvPr/>
        </p:nvSpPr>
        <p:spPr>
          <a:xfrm>
            <a:off x="6290387" y="1955693"/>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0.2</a:t>
            </a:r>
            <a:endParaRPr lang="zh-CN" altLang="en-US" sz="2400" b="1" dirty="0">
              <a:solidFill>
                <a:srgbClr val="00B050"/>
              </a:solidFill>
            </a:endParaRPr>
          </a:p>
        </p:txBody>
      </p:sp>
      <p:sp>
        <p:nvSpPr>
          <p:cNvPr id="37" name="矩形 36"/>
          <p:cNvSpPr/>
          <p:nvPr/>
        </p:nvSpPr>
        <p:spPr>
          <a:xfrm>
            <a:off x="-38368" y="5723304"/>
            <a:ext cx="9158992" cy="646331"/>
          </a:xfrm>
          <a:prstGeom prst="rect">
            <a:avLst/>
          </a:prstGeom>
        </p:spPr>
        <p:txBody>
          <a:bodyPr wrap="square">
            <a:spAutoFit/>
          </a:bodyPr>
          <a:lstStyle/>
          <a:p>
            <a:pPr algn="ctr"/>
            <a:r>
              <a:rPr lang="en-US" altLang="zh-CN" sz="3600" b="1" dirty="0" smtClean="0">
                <a:solidFill>
                  <a:srgbClr val="0070C0"/>
                </a:solidFill>
                <a:latin typeface="Arial" pitchFamily="34" charset="0"/>
                <a:cs typeface="Arial" pitchFamily="34" charset="0"/>
              </a:rPr>
              <a:t>It is uniform distribution!</a:t>
            </a:r>
            <a:endParaRPr lang="zh-CN" altLang="en-US" sz="3600" b="1" dirty="0">
              <a:solidFill>
                <a:srgbClr val="0070C0"/>
              </a:solidFill>
              <a:latin typeface="Arial" pitchFamily="34" charset="0"/>
              <a:cs typeface="Arial" pitchFamily="34" charset="0"/>
            </a:endParaRPr>
          </a:p>
        </p:txBody>
      </p:sp>
      <p:pic>
        <p:nvPicPr>
          <p:cNvPr id="15" name="Picture 2" descr="C:\Users\samuel\Downloads\1364321332_Vroum Vro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81674" flipH="1">
            <a:off x="546280" y="1296660"/>
            <a:ext cx="791149" cy="71466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箭头连接符 15"/>
          <p:cNvCxnSpPr/>
          <p:nvPr/>
        </p:nvCxnSpPr>
        <p:spPr>
          <a:xfrm>
            <a:off x="459201" y="2348880"/>
            <a:ext cx="965307"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7" name="矩形 16"/>
          <p:cNvSpPr/>
          <p:nvPr/>
        </p:nvSpPr>
        <p:spPr>
          <a:xfrm>
            <a:off x="7524328" y="1643994"/>
            <a:ext cx="1259632" cy="584775"/>
          </a:xfrm>
          <a:prstGeom prst="rect">
            <a:avLst/>
          </a:prstGeom>
        </p:spPr>
        <p:txBody>
          <a:bodyPr wrap="square">
            <a:spAutoFit/>
          </a:bodyPr>
          <a:lstStyle/>
          <a:p>
            <a:pPr algn="ctr"/>
            <a:r>
              <a:rPr lang="en-US" altLang="zh-CN" sz="3200" b="1" dirty="0" smtClean="0"/>
              <a:t>U = 1</a:t>
            </a:r>
            <a:endParaRPr lang="zh-CN" altLang="en-US" sz="3200" b="1" dirty="0"/>
          </a:p>
        </p:txBody>
      </p:sp>
      <p:graphicFrame>
        <p:nvGraphicFramePr>
          <p:cNvPr id="4" name="图示 3"/>
          <p:cNvGraphicFramePr/>
          <p:nvPr>
            <p:extLst>
              <p:ext uri="{D42A27DB-BD31-4B8C-83A1-F6EECF244321}">
                <p14:modId xmlns:p14="http://schemas.microsoft.com/office/powerpoint/2010/main" val="2287929323"/>
              </p:ext>
            </p:extLst>
          </p:nvPr>
        </p:nvGraphicFramePr>
        <p:xfrm>
          <a:off x="459201" y="3933057"/>
          <a:ext cx="8324759" cy="15841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图片 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59201" y="3140968"/>
            <a:ext cx="8392694" cy="432048"/>
          </a:xfrm>
          <a:prstGeom prst="rect">
            <a:avLst/>
          </a:prstGeom>
        </p:spPr>
      </p:pic>
    </p:spTree>
    <p:extLst>
      <p:ext uri="{BB962C8B-B14F-4D97-AF65-F5344CB8AC3E}">
        <p14:creationId xmlns:p14="http://schemas.microsoft.com/office/powerpoint/2010/main" val="41450100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1640" y="980728"/>
            <a:ext cx="7128792" cy="4524315"/>
          </a:xfrm>
          <a:prstGeom prst="rect">
            <a:avLst/>
          </a:prstGeom>
          <a:noFill/>
        </p:spPr>
        <p:txBody>
          <a:bodyPr wrap="square" rtlCol="0">
            <a:spAutoFit/>
          </a:bodyPr>
          <a:lstStyle/>
          <a:p>
            <a:r>
              <a:rPr lang="en-US" altLang="zh-CN" sz="72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Have you realized how crucial sensing is?  </a:t>
            </a:r>
            <a:endParaRPr lang="zh-CN" altLang="en-US" sz="72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Tree>
    <p:extLst>
      <p:ext uri="{BB962C8B-B14F-4D97-AF65-F5344CB8AC3E}">
        <p14:creationId xmlns:p14="http://schemas.microsoft.com/office/powerpoint/2010/main" val="290823122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656119535"/>
              </p:ext>
            </p:extLst>
          </p:nvPr>
        </p:nvGraphicFramePr>
        <p:xfrm>
          <a:off x="3623" y="764704"/>
          <a:ext cx="9108504" cy="792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图示 3"/>
          <p:cNvGraphicFramePr/>
          <p:nvPr>
            <p:extLst>
              <p:ext uri="{D42A27DB-BD31-4B8C-83A1-F6EECF244321}">
                <p14:modId xmlns:p14="http://schemas.microsoft.com/office/powerpoint/2010/main" val="4079157629"/>
              </p:ext>
            </p:extLst>
          </p:nvPr>
        </p:nvGraphicFramePr>
        <p:xfrm>
          <a:off x="2269" y="4941168"/>
          <a:ext cx="9144000" cy="7415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椭圆 4"/>
          <p:cNvSpPr/>
          <p:nvPr/>
        </p:nvSpPr>
        <p:spPr>
          <a:xfrm>
            <a:off x="541821" y="2564904"/>
            <a:ext cx="2952328" cy="13681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dirty="0" smtClean="0"/>
              <a:t>Sense</a:t>
            </a:r>
            <a:endParaRPr lang="zh-CN" altLang="en-US" sz="4000" dirty="0"/>
          </a:p>
        </p:txBody>
      </p:sp>
      <p:sp>
        <p:nvSpPr>
          <p:cNvPr id="6" name="椭圆 5"/>
          <p:cNvSpPr/>
          <p:nvPr/>
        </p:nvSpPr>
        <p:spPr>
          <a:xfrm>
            <a:off x="5582381" y="2564904"/>
            <a:ext cx="3168352" cy="13681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dirty="0" smtClean="0"/>
              <a:t>Move</a:t>
            </a:r>
            <a:endParaRPr lang="zh-CN" altLang="en-US" sz="4000" dirty="0"/>
          </a:p>
        </p:txBody>
      </p:sp>
      <p:sp>
        <p:nvSpPr>
          <p:cNvPr id="7" name="上弧形箭头 6"/>
          <p:cNvSpPr/>
          <p:nvPr/>
        </p:nvSpPr>
        <p:spPr>
          <a:xfrm>
            <a:off x="1909973" y="1916832"/>
            <a:ext cx="5544616" cy="648072"/>
          </a:xfrm>
          <a:prstGeom prst="curved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tx1"/>
              </a:solidFill>
            </a:endParaRPr>
          </a:p>
        </p:txBody>
      </p:sp>
      <p:sp>
        <p:nvSpPr>
          <p:cNvPr id="8" name="上弧形箭头 7"/>
          <p:cNvSpPr/>
          <p:nvPr/>
        </p:nvSpPr>
        <p:spPr>
          <a:xfrm rot="10800000">
            <a:off x="1909973" y="3933056"/>
            <a:ext cx="5544616" cy="648072"/>
          </a:xfrm>
          <a:prstGeom prst="curved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solidFill>
            </a:endParaRPr>
          </a:p>
        </p:txBody>
      </p:sp>
      <p:sp>
        <p:nvSpPr>
          <p:cNvPr id="9" name="圆角矩形 8"/>
          <p:cNvSpPr/>
          <p:nvPr/>
        </p:nvSpPr>
        <p:spPr>
          <a:xfrm>
            <a:off x="1115616" y="5085184"/>
            <a:ext cx="1728192" cy="129614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200" b="1" dirty="0" smtClean="0"/>
              <a:t>Initial belief</a:t>
            </a:r>
            <a:endParaRPr lang="zh-CN" altLang="en-US" sz="3200" b="1" dirty="0"/>
          </a:p>
        </p:txBody>
      </p:sp>
      <p:sp>
        <p:nvSpPr>
          <p:cNvPr id="10" name="上箭头 9"/>
          <p:cNvSpPr/>
          <p:nvPr/>
        </p:nvSpPr>
        <p:spPr>
          <a:xfrm rot="21051614">
            <a:off x="1643668" y="3998859"/>
            <a:ext cx="254297" cy="1015277"/>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97419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图示 10"/>
          <p:cNvGraphicFramePr/>
          <p:nvPr>
            <p:extLst>
              <p:ext uri="{D42A27DB-BD31-4B8C-83A1-F6EECF244321}">
                <p14:modId xmlns:p14="http://schemas.microsoft.com/office/powerpoint/2010/main" val="227669804"/>
              </p:ext>
            </p:extLst>
          </p:nvPr>
        </p:nvGraphicFramePr>
        <p:xfrm>
          <a:off x="467544" y="836712"/>
          <a:ext cx="8280920" cy="2538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259632" y="3717032"/>
            <a:ext cx="6754736" cy="677496"/>
          </a:xfrm>
          <a:prstGeom prst="rect">
            <a:avLst/>
          </a:prstGeom>
        </p:spPr>
      </p:pic>
      <p:sp>
        <p:nvSpPr>
          <p:cNvPr id="4" name="矩形 3"/>
          <p:cNvSpPr/>
          <p:nvPr/>
        </p:nvSpPr>
        <p:spPr>
          <a:xfrm>
            <a:off x="8880" y="188640"/>
            <a:ext cx="9144000" cy="369332"/>
          </a:xfrm>
          <a:prstGeom prst="rect">
            <a:avLst/>
          </a:prstGeom>
        </p:spPr>
        <p:txBody>
          <a:bodyPr wrap="square">
            <a:spAutoFit/>
          </a:bodyPr>
          <a:lstStyle/>
          <a:p>
            <a:pPr algn="ctr"/>
            <a:r>
              <a:rPr lang="en-US" altLang="zh-CN" dirty="0">
                <a:hlinkClick r:id="rId9"/>
              </a:rPr>
              <a:t>http://en.wikipedia.org/wiki/Entropy_(information_theory</a:t>
            </a:r>
            <a:r>
              <a:rPr lang="en-US" altLang="zh-CN" dirty="0" smtClean="0">
                <a:hlinkClick r:id="rId9"/>
              </a:rPr>
              <a:t>)</a:t>
            </a:r>
            <a:r>
              <a:rPr lang="en-US" altLang="zh-CN" dirty="0" smtClean="0"/>
              <a:t> </a:t>
            </a:r>
            <a:endParaRPr lang="zh-CN" altLang="en-US" dirty="0"/>
          </a:p>
        </p:txBody>
      </p:sp>
      <p:pic>
        <p:nvPicPr>
          <p:cNvPr id="6146" name="Picture 2" descr="C:\Users\samuel\Downloads\1365156758_dialog-questi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552" y="5002303"/>
            <a:ext cx="1605920" cy="16059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图示 5"/>
          <p:cNvGraphicFramePr/>
          <p:nvPr>
            <p:extLst>
              <p:ext uri="{D42A27DB-BD31-4B8C-83A1-F6EECF244321}">
                <p14:modId xmlns:p14="http://schemas.microsoft.com/office/powerpoint/2010/main" val="2018081824"/>
              </p:ext>
            </p:extLst>
          </p:nvPr>
        </p:nvGraphicFramePr>
        <p:xfrm>
          <a:off x="2195736" y="4869160"/>
          <a:ext cx="2664296" cy="17328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18" name="图示 17"/>
          <p:cNvGraphicFramePr/>
          <p:nvPr>
            <p:extLst>
              <p:ext uri="{D42A27DB-BD31-4B8C-83A1-F6EECF244321}">
                <p14:modId xmlns:p14="http://schemas.microsoft.com/office/powerpoint/2010/main" val="1272192148"/>
              </p:ext>
            </p:extLst>
          </p:nvPr>
        </p:nvGraphicFramePr>
        <p:xfrm>
          <a:off x="5652120" y="4875385"/>
          <a:ext cx="2664296" cy="1732838"/>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9" name="虚尾箭头 8"/>
          <p:cNvSpPr/>
          <p:nvPr/>
        </p:nvSpPr>
        <p:spPr>
          <a:xfrm rot="16200000">
            <a:off x="4276960" y="5589240"/>
            <a:ext cx="1152128" cy="432048"/>
          </a:xfrm>
          <a:prstGeom prst="strip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9" name="虚尾箭头 18"/>
          <p:cNvSpPr/>
          <p:nvPr/>
        </p:nvSpPr>
        <p:spPr>
          <a:xfrm rot="16200000">
            <a:off x="7222280" y="5595465"/>
            <a:ext cx="1152128" cy="432048"/>
          </a:xfrm>
          <a:prstGeom prst="strip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2615842"/>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35"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2000"/>
                                        <p:tgtEl>
                                          <p:spTgt spid="18"/>
                                        </p:tgtEl>
                                      </p:cBhvr>
                                    </p:animEffect>
                                    <p:anim calcmode="lin" valueType="num">
                                      <p:cBhvr>
                                        <p:cTn id="24" dur="2000" fill="hold"/>
                                        <p:tgtEl>
                                          <p:spTgt spid="18"/>
                                        </p:tgtEl>
                                        <p:attrNameLst>
                                          <p:attrName>style.rotation</p:attrName>
                                        </p:attrNameLst>
                                      </p:cBhvr>
                                      <p:tavLst>
                                        <p:tav tm="0">
                                          <p:val>
                                            <p:fltVal val="720"/>
                                          </p:val>
                                        </p:tav>
                                        <p:tav tm="100000">
                                          <p:val>
                                            <p:fltVal val="0"/>
                                          </p:val>
                                        </p:tav>
                                      </p:tavLst>
                                    </p:anim>
                                    <p:anim calcmode="lin" valueType="num">
                                      <p:cBhvr>
                                        <p:cTn id="25" dur="2000" fill="hold"/>
                                        <p:tgtEl>
                                          <p:spTgt spid="18"/>
                                        </p:tgtEl>
                                        <p:attrNameLst>
                                          <p:attrName>ppt_h</p:attrName>
                                        </p:attrNameLst>
                                      </p:cBhvr>
                                      <p:tavLst>
                                        <p:tav tm="0">
                                          <p:val>
                                            <p:fltVal val="0"/>
                                          </p:val>
                                        </p:tav>
                                        <p:tav tm="100000">
                                          <p:val>
                                            <p:strVal val="#ppt_h"/>
                                          </p:val>
                                        </p:tav>
                                      </p:tavLst>
                                    </p:anim>
                                    <p:anim calcmode="lin" valueType="num">
                                      <p:cBhvr>
                                        <p:cTn id="26" dur="2000" fill="hold"/>
                                        <p:tgtEl>
                                          <p:spTgt spid="18"/>
                                        </p:tgtEl>
                                        <p:attrNameLst>
                                          <p:attrName>ppt_w</p:attrName>
                                        </p:attrNameLst>
                                      </p:cBhvr>
                                      <p:tavLst>
                                        <p:tav tm="0">
                                          <p:val>
                                            <p:fltVal val="0"/>
                                          </p:val>
                                        </p:tav>
                                        <p:tav tm="100000">
                                          <p:val>
                                            <p:strVal val="#ppt_w"/>
                                          </p:val>
                                        </p:tav>
                                      </p:tavLst>
                                    </p:anim>
                                  </p:childTnLst>
                                </p:cTn>
                              </p:par>
                              <p:par>
                                <p:cTn id="27" presetID="35"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0"/>
                                        <p:tgtEl>
                                          <p:spTgt spid="9"/>
                                        </p:tgtEl>
                                      </p:cBhvr>
                                    </p:animEffect>
                                    <p:anim calcmode="lin" valueType="num">
                                      <p:cBhvr>
                                        <p:cTn id="30" dur="2000" fill="hold"/>
                                        <p:tgtEl>
                                          <p:spTgt spid="9"/>
                                        </p:tgtEl>
                                        <p:attrNameLst>
                                          <p:attrName>style.rotation</p:attrName>
                                        </p:attrNameLst>
                                      </p:cBhvr>
                                      <p:tavLst>
                                        <p:tav tm="0">
                                          <p:val>
                                            <p:fltVal val="720"/>
                                          </p:val>
                                        </p:tav>
                                        <p:tav tm="100000">
                                          <p:val>
                                            <p:fltVal val="0"/>
                                          </p:val>
                                        </p:tav>
                                      </p:tavLst>
                                    </p:anim>
                                    <p:anim calcmode="lin" valueType="num">
                                      <p:cBhvr>
                                        <p:cTn id="31" dur="2000" fill="hold"/>
                                        <p:tgtEl>
                                          <p:spTgt spid="9"/>
                                        </p:tgtEl>
                                        <p:attrNameLst>
                                          <p:attrName>ppt_h</p:attrName>
                                        </p:attrNameLst>
                                      </p:cBhvr>
                                      <p:tavLst>
                                        <p:tav tm="0">
                                          <p:val>
                                            <p:fltVal val="0"/>
                                          </p:val>
                                        </p:tav>
                                        <p:tav tm="100000">
                                          <p:val>
                                            <p:strVal val="#ppt_h"/>
                                          </p:val>
                                        </p:tav>
                                      </p:tavLst>
                                    </p:anim>
                                    <p:anim calcmode="lin" valueType="num">
                                      <p:cBhvr>
                                        <p:cTn id="32" dur="2000" fill="hold"/>
                                        <p:tgtEl>
                                          <p:spTgt spid="9"/>
                                        </p:tgtEl>
                                        <p:attrNameLst>
                                          <p:attrName>ppt_w</p:attrName>
                                        </p:attrNameLst>
                                      </p:cBhvr>
                                      <p:tavLst>
                                        <p:tav tm="0">
                                          <p:val>
                                            <p:fltVal val="0"/>
                                          </p:val>
                                        </p:tav>
                                        <p:tav tm="100000">
                                          <p:val>
                                            <p:strVal val="#ppt_w"/>
                                          </p:val>
                                        </p:tav>
                                      </p:tavLst>
                                    </p:anim>
                                  </p:childTnLst>
                                </p:cTn>
                              </p:par>
                              <p:par>
                                <p:cTn id="33" presetID="35"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2000"/>
                                        <p:tgtEl>
                                          <p:spTgt spid="19"/>
                                        </p:tgtEl>
                                      </p:cBhvr>
                                    </p:animEffect>
                                    <p:anim calcmode="lin" valueType="num">
                                      <p:cBhvr>
                                        <p:cTn id="36" dur="2000" fill="hold"/>
                                        <p:tgtEl>
                                          <p:spTgt spid="19"/>
                                        </p:tgtEl>
                                        <p:attrNameLst>
                                          <p:attrName>style.rotation</p:attrName>
                                        </p:attrNameLst>
                                      </p:cBhvr>
                                      <p:tavLst>
                                        <p:tav tm="0">
                                          <p:val>
                                            <p:fltVal val="720"/>
                                          </p:val>
                                        </p:tav>
                                        <p:tav tm="100000">
                                          <p:val>
                                            <p:fltVal val="0"/>
                                          </p:val>
                                        </p:tav>
                                      </p:tavLst>
                                    </p:anim>
                                    <p:anim calcmode="lin" valueType="num">
                                      <p:cBhvr>
                                        <p:cTn id="37" dur="2000" fill="hold"/>
                                        <p:tgtEl>
                                          <p:spTgt spid="19"/>
                                        </p:tgtEl>
                                        <p:attrNameLst>
                                          <p:attrName>ppt_h</p:attrName>
                                        </p:attrNameLst>
                                      </p:cBhvr>
                                      <p:tavLst>
                                        <p:tav tm="0">
                                          <p:val>
                                            <p:fltVal val="0"/>
                                          </p:val>
                                        </p:tav>
                                        <p:tav tm="100000">
                                          <p:val>
                                            <p:strVal val="#ppt_h"/>
                                          </p:val>
                                        </p:tav>
                                      </p:tavLst>
                                    </p:anim>
                                    <p:anim calcmode="lin" valueType="num">
                                      <p:cBhvr>
                                        <p:cTn id="38" dur="2000" fill="hold"/>
                                        <p:tgtEl>
                                          <p:spTgt spid="19"/>
                                        </p:tgtEl>
                                        <p:attrNameLst>
                                          <p:attrName>ppt_w</p:attrName>
                                        </p:attrNameLst>
                                      </p:cBhvr>
                                      <p:tavLst>
                                        <p:tav tm="0">
                                          <p:val>
                                            <p:fltVal val="0"/>
                                          </p:val>
                                        </p:tav>
                                        <p:tav tm="100000">
                                          <p:val>
                                            <p:strVal val="#ppt_w"/>
                                          </p:val>
                                        </p:tav>
                                      </p:tavLst>
                                    </p:anim>
                                  </p:childTnLst>
                                </p:cTn>
                              </p:par>
                              <p:par>
                                <p:cTn id="39" presetID="26" presetClass="entr" presetSubtype="0" fill="hold" nodeType="withEffect">
                                  <p:stCondLst>
                                    <p:cond delay="0"/>
                                  </p:stCondLst>
                                  <p:childTnLst>
                                    <p:set>
                                      <p:cBhvr>
                                        <p:cTn id="40" dur="1" fill="hold">
                                          <p:stCondLst>
                                            <p:cond delay="0"/>
                                          </p:stCondLst>
                                        </p:cTn>
                                        <p:tgtEl>
                                          <p:spTgt spid="6146"/>
                                        </p:tgtEl>
                                        <p:attrNameLst>
                                          <p:attrName>style.visibility</p:attrName>
                                        </p:attrNameLst>
                                      </p:cBhvr>
                                      <p:to>
                                        <p:strVal val="visible"/>
                                      </p:to>
                                    </p:set>
                                    <p:animEffect transition="in" filter="wipe(down)">
                                      <p:cBhvr>
                                        <p:cTn id="41" dur="580">
                                          <p:stCondLst>
                                            <p:cond delay="0"/>
                                          </p:stCondLst>
                                        </p:cTn>
                                        <p:tgtEl>
                                          <p:spTgt spid="6146"/>
                                        </p:tgtEl>
                                      </p:cBhvr>
                                    </p:animEffect>
                                    <p:anim calcmode="lin" valueType="num">
                                      <p:cBhvr>
                                        <p:cTn id="42" dur="1822" tmFilter="0,0; 0.14,0.36; 0.43,0.73; 0.71,0.91; 1.0,1.0">
                                          <p:stCondLst>
                                            <p:cond delay="0"/>
                                          </p:stCondLst>
                                        </p:cTn>
                                        <p:tgtEl>
                                          <p:spTgt spid="6146"/>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6146"/>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6146"/>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6146"/>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6146"/>
                                        </p:tgtEl>
                                        <p:attrNameLst>
                                          <p:attrName>ppt_y</p:attrName>
                                        </p:attrNameLst>
                                      </p:cBhvr>
                                      <p:tavLst>
                                        <p:tav tm="0" fmla="#ppt_y-sin(pi*$)/81">
                                          <p:val>
                                            <p:fltVal val="0"/>
                                          </p:val>
                                        </p:tav>
                                        <p:tav tm="100000">
                                          <p:val>
                                            <p:fltVal val="1"/>
                                          </p:val>
                                        </p:tav>
                                      </p:tavLst>
                                    </p:anim>
                                    <p:animScale>
                                      <p:cBhvr>
                                        <p:cTn id="47" dur="26">
                                          <p:stCondLst>
                                            <p:cond delay="650"/>
                                          </p:stCondLst>
                                        </p:cTn>
                                        <p:tgtEl>
                                          <p:spTgt spid="6146"/>
                                        </p:tgtEl>
                                      </p:cBhvr>
                                      <p:to x="100000" y="60000"/>
                                    </p:animScale>
                                    <p:animScale>
                                      <p:cBhvr>
                                        <p:cTn id="48" dur="166" decel="50000">
                                          <p:stCondLst>
                                            <p:cond delay="676"/>
                                          </p:stCondLst>
                                        </p:cTn>
                                        <p:tgtEl>
                                          <p:spTgt spid="6146"/>
                                        </p:tgtEl>
                                      </p:cBhvr>
                                      <p:to x="100000" y="100000"/>
                                    </p:animScale>
                                    <p:animScale>
                                      <p:cBhvr>
                                        <p:cTn id="49" dur="26">
                                          <p:stCondLst>
                                            <p:cond delay="1312"/>
                                          </p:stCondLst>
                                        </p:cTn>
                                        <p:tgtEl>
                                          <p:spTgt spid="6146"/>
                                        </p:tgtEl>
                                      </p:cBhvr>
                                      <p:to x="100000" y="80000"/>
                                    </p:animScale>
                                    <p:animScale>
                                      <p:cBhvr>
                                        <p:cTn id="50" dur="166" decel="50000">
                                          <p:stCondLst>
                                            <p:cond delay="1338"/>
                                          </p:stCondLst>
                                        </p:cTn>
                                        <p:tgtEl>
                                          <p:spTgt spid="6146"/>
                                        </p:tgtEl>
                                      </p:cBhvr>
                                      <p:to x="100000" y="100000"/>
                                    </p:animScale>
                                    <p:animScale>
                                      <p:cBhvr>
                                        <p:cTn id="51" dur="26">
                                          <p:stCondLst>
                                            <p:cond delay="1642"/>
                                          </p:stCondLst>
                                        </p:cTn>
                                        <p:tgtEl>
                                          <p:spTgt spid="6146"/>
                                        </p:tgtEl>
                                      </p:cBhvr>
                                      <p:to x="100000" y="90000"/>
                                    </p:animScale>
                                    <p:animScale>
                                      <p:cBhvr>
                                        <p:cTn id="52" dur="166" decel="50000">
                                          <p:stCondLst>
                                            <p:cond delay="1668"/>
                                          </p:stCondLst>
                                        </p:cTn>
                                        <p:tgtEl>
                                          <p:spTgt spid="6146"/>
                                        </p:tgtEl>
                                      </p:cBhvr>
                                      <p:to x="100000" y="100000"/>
                                    </p:animScale>
                                    <p:animScale>
                                      <p:cBhvr>
                                        <p:cTn id="53" dur="26">
                                          <p:stCondLst>
                                            <p:cond delay="1808"/>
                                          </p:stCondLst>
                                        </p:cTn>
                                        <p:tgtEl>
                                          <p:spTgt spid="6146"/>
                                        </p:tgtEl>
                                      </p:cBhvr>
                                      <p:to x="100000" y="95000"/>
                                    </p:animScale>
                                    <p:animScale>
                                      <p:cBhvr>
                                        <p:cTn id="54" dur="166" decel="50000">
                                          <p:stCondLst>
                                            <p:cond delay="1834"/>
                                          </p:stCondLst>
                                        </p:cTn>
                                        <p:tgtEl>
                                          <p:spTgt spid="614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18" grpId="0">
        <p:bldAsOne/>
      </p:bldGraphic>
      <p:bldP spid="9" grpId="0" animBg="1"/>
      <p:bldP spid="1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amuel\Downloads\George_Washington_Presidential_$1_Coin_obver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379656"/>
            <a:ext cx="3456384" cy="34563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6" name="图示 5"/>
          <p:cNvGraphicFramePr/>
          <p:nvPr>
            <p:extLst>
              <p:ext uri="{D42A27DB-BD31-4B8C-83A1-F6EECF244321}">
                <p14:modId xmlns:p14="http://schemas.microsoft.com/office/powerpoint/2010/main" val="560811559"/>
              </p:ext>
            </p:extLst>
          </p:nvPr>
        </p:nvGraphicFramePr>
        <p:xfrm>
          <a:off x="4139952" y="519242"/>
          <a:ext cx="4896544" cy="16155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4470112" y="2489536"/>
            <a:ext cx="4494376" cy="2862322"/>
          </a:xfrm>
          <a:prstGeom prst="rect">
            <a:avLst/>
          </a:prstGeom>
          <a:noFill/>
        </p:spPr>
        <p:txBody>
          <a:bodyPr wrap="square" rtlCol="0">
            <a:spAutoFit/>
          </a:bodyPr>
          <a:lstStyle/>
          <a:p>
            <a:r>
              <a:rPr lang="en-US" altLang="zh-CN" sz="3600" b="1" dirty="0" smtClean="0">
                <a:solidFill>
                  <a:srgbClr val="FF0000"/>
                </a:solidFill>
              </a:rPr>
              <a:t>Assuming the probability of being head can be specified (0~1), what will the entropy be?</a:t>
            </a:r>
            <a:endParaRPr lang="zh-CN" altLang="en-US" sz="3600" b="1" dirty="0">
              <a:solidFill>
                <a:srgbClr val="FF0000"/>
              </a:solidFill>
            </a:endParaRPr>
          </a:p>
        </p:txBody>
      </p:sp>
      <p:pic>
        <p:nvPicPr>
          <p:cNvPr id="9" name="Picture 2" descr="C:\Users\samuel\Downloads\1363416427_face-uncertai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9792" y="3836040"/>
            <a:ext cx="1508556" cy="15085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0" name="组合 9"/>
          <p:cNvGrpSpPr/>
          <p:nvPr/>
        </p:nvGrpSpPr>
        <p:grpSpPr>
          <a:xfrm>
            <a:off x="1092142" y="5517232"/>
            <a:ext cx="7223201" cy="1006260"/>
            <a:chOff x="940865" y="0"/>
            <a:chExt cx="7223201" cy="1006260"/>
          </a:xfrm>
          <a:scene3d>
            <a:camera prst="orthographicFront"/>
            <a:lightRig rig="flat" dir="t"/>
          </a:scene3d>
        </p:grpSpPr>
        <p:sp>
          <p:nvSpPr>
            <p:cNvPr id="11" name="圆角矩形 10"/>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2"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kern="1200" dirty="0" smtClean="0"/>
                <a:t>Let’s implement this</a:t>
              </a:r>
              <a:r>
                <a:rPr lang="zh-CN" altLang="en-US" sz="5100" kern="1200" dirty="0" smtClean="0"/>
                <a:t>！</a:t>
              </a:r>
              <a:endParaRPr lang="zh-CN" sz="5100" kern="1200" dirty="0"/>
            </a:p>
          </p:txBody>
        </p:sp>
      </p:grpSp>
    </p:spTree>
    <p:extLst>
      <p:ext uri="{BB962C8B-B14F-4D97-AF65-F5344CB8AC3E}">
        <p14:creationId xmlns:p14="http://schemas.microsoft.com/office/powerpoint/2010/main" val="97578024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Works\Teach\Mobile Robot\Code\robotcourse\p6.5\entropycoin.png"/>
          <p:cNvPicPr>
            <a:picLocks noChangeAspect="1" noChangeArrowheads="1"/>
          </p:cNvPicPr>
          <p:nvPr/>
        </p:nvPicPr>
        <p:blipFill rotWithShape="1">
          <a:blip r:embed="rId2">
            <a:extLst>
              <a:ext uri="{28A0092B-C50C-407E-A947-70E740481C1C}">
                <a14:useLocalDpi xmlns:a14="http://schemas.microsoft.com/office/drawing/2010/main" val="0"/>
              </a:ext>
            </a:extLst>
          </a:blip>
          <a:srcRect l="7273" t="6279" r="8698" b="4276"/>
          <a:stretch/>
        </p:blipFill>
        <p:spPr bwMode="auto">
          <a:xfrm>
            <a:off x="1503680" y="1844824"/>
            <a:ext cx="6146800" cy="4907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samuel\Downloads\George_Washington_Presidential_$1_Coin_obvers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3888" y="3215484"/>
            <a:ext cx="2165960" cy="21659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三十二角星 11"/>
          <p:cNvSpPr/>
          <p:nvPr/>
        </p:nvSpPr>
        <p:spPr>
          <a:xfrm>
            <a:off x="0" y="5167928"/>
            <a:ext cx="1835696"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b="1" dirty="0" smtClean="0"/>
              <a:t>P65</a:t>
            </a:r>
            <a:endParaRPr lang="zh-CN" altLang="en-US" sz="3200" b="1" dirty="0"/>
          </a:p>
        </p:txBody>
      </p:sp>
    </p:spTree>
    <p:extLst>
      <p:ext uri="{BB962C8B-B14F-4D97-AF65-F5344CB8AC3E}">
        <p14:creationId xmlns:p14="http://schemas.microsoft.com/office/powerpoint/2010/main" val="12468327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Works\Teach\Mobile Robot\Code\robotcourse\p6.5\entropycoin.png"/>
          <p:cNvPicPr>
            <a:picLocks noChangeAspect="1" noChangeArrowheads="1"/>
          </p:cNvPicPr>
          <p:nvPr/>
        </p:nvPicPr>
        <p:blipFill rotWithShape="1">
          <a:blip r:embed="rId2">
            <a:extLst>
              <a:ext uri="{28A0092B-C50C-407E-A947-70E740481C1C}">
                <a14:useLocalDpi xmlns:a14="http://schemas.microsoft.com/office/drawing/2010/main" val="0"/>
              </a:ext>
            </a:extLst>
          </a:blip>
          <a:srcRect l="7273" t="6279" r="8698" b="4276"/>
          <a:stretch/>
        </p:blipFill>
        <p:spPr bwMode="auto">
          <a:xfrm>
            <a:off x="1503680" y="1844824"/>
            <a:ext cx="6146800" cy="490728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D:\Works\Teach\Mobile Robot\Code\robotcourse\p6.5\phead=0.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5" y="183906"/>
            <a:ext cx="2022536" cy="1516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5" name="直接箭头连接符 4"/>
          <p:cNvCxnSpPr>
            <a:stCxn id="8195" idx="2"/>
          </p:cNvCxnSpPr>
          <p:nvPr/>
        </p:nvCxnSpPr>
        <p:spPr>
          <a:xfrm>
            <a:off x="1118773" y="1700808"/>
            <a:ext cx="1364995" cy="259765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8" name="Picture 2" descr="C:\Users\samuel\Downloads\George_Washington_Presidential_$1_Coin_obver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3888" y="3215484"/>
            <a:ext cx="2165960" cy="21659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6" name="Picture 4" descr="D:\Works\Teach\Mobile Robot\Code\robotcourse\p6.5\phead=0.5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27983" y="183906"/>
            <a:ext cx="2029421" cy="15220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7" name="Picture 5" descr="D:\Works\Teach\Mobile Robot\Code\robotcourse\p6.5\phead=0.3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67744" y="178741"/>
            <a:ext cx="2036309" cy="1527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13" name="直接箭头连接符 12"/>
          <p:cNvCxnSpPr>
            <a:stCxn id="8197" idx="2"/>
          </p:cNvCxnSpPr>
          <p:nvPr/>
        </p:nvCxnSpPr>
        <p:spPr>
          <a:xfrm>
            <a:off x="3285899" y="1705972"/>
            <a:ext cx="349997" cy="71491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7" name="直接箭头连接符 16"/>
          <p:cNvCxnSpPr>
            <a:stCxn id="8196" idx="2"/>
          </p:cNvCxnSpPr>
          <p:nvPr/>
        </p:nvCxnSpPr>
        <p:spPr>
          <a:xfrm flipH="1">
            <a:off x="4788024" y="1705972"/>
            <a:ext cx="654670" cy="21086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8198" name="Picture 6" descr="D:\Works\Teach\Mobile Robot\Code\robotcourse\p6.5\phead=0.9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21551" y="165843"/>
            <a:ext cx="2077589" cy="1558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23" name="直接箭头连接符 22"/>
          <p:cNvCxnSpPr>
            <a:stCxn id="8198" idx="2"/>
          </p:cNvCxnSpPr>
          <p:nvPr/>
        </p:nvCxnSpPr>
        <p:spPr>
          <a:xfrm flipH="1">
            <a:off x="7020273" y="1724035"/>
            <a:ext cx="640073" cy="264106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7" name="三十二角星 26"/>
          <p:cNvSpPr/>
          <p:nvPr/>
        </p:nvSpPr>
        <p:spPr>
          <a:xfrm>
            <a:off x="0" y="5167928"/>
            <a:ext cx="1835696"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b="1" dirty="0" smtClean="0"/>
              <a:t>P65</a:t>
            </a:r>
            <a:endParaRPr lang="zh-CN" altLang="en-US" sz="3200" b="1" dirty="0"/>
          </a:p>
        </p:txBody>
      </p:sp>
    </p:spTree>
    <p:extLst>
      <p:ext uri="{BB962C8B-B14F-4D97-AF65-F5344CB8AC3E}">
        <p14:creationId xmlns:p14="http://schemas.microsoft.com/office/powerpoint/2010/main" val="344422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3528" y="620688"/>
            <a:ext cx="9289032" cy="5509200"/>
          </a:xfrm>
          <a:prstGeom prst="rect">
            <a:avLst/>
          </a:prstGeom>
        </p:spPr>
        <p:txBody>
          <a:bodyPr wrap="square">
            <a:spAutoFit/>
          </a:bodyPr>
          <a:lstStyle/>
          <a:p>
            <a:r>
              <a:rPr lang="en-US" altLang="zh-CN" sz="1600" dirty="0" err="1">
                <a:solidFill>
                  <a:srgbClr val="000000"/>
                </a:solidFill>
                <a:latin typeface="Courier New"/>
              </a:rPr>
              <a:t>pHead</a:t>
            </a:r>
            <a:r>
              <a:rPr lang="en-US" altLang="zh-CN" sz="1600" dirty="0">
                <a:solidFill>
                  <a:srgbClr val="000000"/>
                </a:solidFill>
                <a:latin typeface="Courier New"/>
              </a:rPr>
              <a:t> = 0 : 0.01 : 1;</a:t>
            </a:r>
          </a:p>
          <a:p>
            <a:r>
              <a:rPr lang="en-US" altLang="zh-CN" sz="1600" dirty="0">
                <a:solidFill>
                  <a:srgbClr val="000000"/>
                </a:solidFill>
                <a:latin typeface="Courier New"/>
              </a:rPr>
              <a:t>n = length(</a:t>
            </a:r>
            <a:r>
              <a:rPr lang="en-US" altLang="zh-CN" sz="1600" dirty="0" err="1">
                <a:solidFill>
                  <a:srgbClr val="000000"/>
                </a:solidFill>
                <a:latin typeface="Courier New"/>
              </a:rPr>
              <a:t>pHead</a:t>
            </a:r>
            <a:r>
              <a:rPr lang="en-US" altLang="zh-CN" sz="1600" dirty="0">
                <a:solidFill>
                  <a:srgbClr val="000000"/>
                </a:solidFill>
                <a:latin typeface="Courier New"/>
              </a:rPr>
              <a:t>);</a:t>
            </a:r>
          </a:p>
          <a:p>
            <a:r>
              <a:rPr lang="en-US" altLang="zh-CN" sz="1600" dirty="0">
                <a:solidFill>
                  <a:srgbClr val="000000"/>
                </a:solidFill>
                <a:latin typeface="Courier New"/>
              </a:rPr>
              <a:t>H = zeros(1, n);</a:t>
            </a:r>
          </a:p>
          <a:p>
            <a:r>
              <a:rPr lang="en-US" altLang="zh-CN" sz="1600" dirty="0">
                <a:solidFill>
                  <a:srgbClr val="0000FF"/>
                </a:solidFill>
                <a:latin typeface="Courier New"/>
              </a:rPr>
              <a:t>for</a:t>
            </a:r>
            <a:r>
              <a:rPr lang="en-US" altLang="zh-CN" sz="1600" dirty="0">
                <a:solidFill>
                  <a:srgbClr val="000000"/>
                </a:solidFill>
                <a:latin typeface="Courier New"/>
              </a:rPr>
              <a:t> </a:t>
            </a:r>
            <a:r>
              <a:rPr lang="en-US" altLang="zh-CN" sz="1600" dirty="0" err="1">
                <a:solidFill>
                  <a:srgbClr val="000000"/>
                </a:solidFill>
                <a:latin typeface="Courier New"/>
              </a:rPr>
              <a:t>i</a:t>
            </a:r>
            <a:r>
              <a:rPr lang="en-US" altLang="zh-CN" sz="1600" dirty="0">
                <a:solidFill>
                  <a:srgbClr val="000000"/>
                </a:solidFill>
                <a:latin typeface="Courier New"/>
              </a:rPr>
              <a:t> = 1 : n</a:t>
            </a:r>
          </a:p>
          <a:p>
            <a:r>
              <a:rPr lang="en-US" altLang="zh-CN" sz="1600" dirty="0">
                <a:solidFill>
                  <a:srgbClr val="000000"/>
                </a:solidFill>
                <a:latin typeface="Courier New"/>
              </a:rPr>
              <a:t>    p = [</a:t>
            </a:r>
            <a:r>
              <a:rPr lang="en-US" altLang="zh-CN" sz="1600" dirty="0" err="1">
                <a:solidFill>
                  <a:srgbClr val="000000"/>
                </a:solidFill>
                <a:latin typeface="Courier New"/>
              </a:rPr>
              <a:t>pHead</a:t>
            </a:r>
            <a:r>
              <a:rPr lang="en-US" altLang="zh-CN" sz="1600" dirty="0">
                <a:solidFill>
                  <a:srgbClr val="000000"/>
                </a:solidFill>
                <a:latin typeface="Courier New"/>
              </a:rPr>
              <a:t>(</a:t>
            </a:r>
            <a:r>
              <a:rPr lang="en-US" altLang="zh-CN" sz="1600" dirty="0" err="1">
                <a:solidFill>
                  <a:srgbClr val="000000"/>
                </a:solidFill>
                <a:latin typeface="Courier New"/>
              </a:rPr>
              <a:t>i</a:t>
            </a:r>
            <a:r>
              <a:rPr lang="en-US" altLang="zh-CN" sz="1600" dirty="0">
                <a:solidFill>
                  <a:srgbClr val="000000"/>
                </a:solidFill>
                <a:latin typeface="Courier New"/>
              </a:rPr>
              <a:t>), 1 - </a:t>
            </a:r>
            <a:r>
              <a:rPr lang="en-US" altLang="zh-CN" sz="1600" dirty="0" err="1">
                <a:solidFill>
                  <a:srgbClr val="000000"/>
                </a:solidFill>
                <a:latin typeface="Courier New"/>
              </a:rPr>
              <a:t>pHead</a:t>
            </a:r>
            <a:r>
              <a:rPr lang="en-US" altLang="zh-CN" sz="1600" dirty="0">
                <a:solidFill>
                  <a:srgbClr val="000000"/>
                </a:solidFill>
                <a:latin typeface="Courier New"/>
              </a:rPr>
              <a:t>(</a:t>
            </a:r>
            <a:r>
              <a:rPr lang="en-US" altLang="zh-CN" sz="1600" dirty="0" err="1">
                <a:solidFill>
                  <a:srgbClr val="000000"/>
                </a:solidFill>
                <a:latin typeface="Courier New"/>
              </a:rPr>
              <a:t>i</a:t>
            </a:r>
            <a:r>
              <a:rPr lang="en-US" altLang="zh-CN" sz="1600" dirty="0">
                <a:solidFill>
                  <a:srgbClr val="000000"/>
                </a:solidFill>
                <a:latin typeface="Courier New"/>
              </a:rPr>
              <a:t>)];</a:t>
            </a:r>
          </a:p>
          <a:p>
            <a:r>
              <a:rPr lang="en-US" altLang="zh-CN" sz="1600" dirty="0">
                <a:solidFill>
                  <a:srgbClr val="000000"/>
                </a:solidFill>
                <a:latin typeface="Courier New"/>
              </a:rPr>
              <a:t>    </a:t>
            </a:r>
            <a:r>
              <a:rPr lang="en-US" altLang="zh-CN" sz="1600" dirty="0">
                <a:solidFill>
                  <a:srgbClr val="0000FF"/>
                </a:solidFill>
                <a:latin typeface="Courier New"/>
              </a:rPr>
              <a:t>if</a:t>
            </a:r>
            <a:r>
              <a:rPr lang="en-US" altLang="zh-CN" sz="1600" dirty="0">
                <a:solidFill>
                  <a:srgbClr val="000000"/>
                </a:solidFill>
                <a:latin typeface="Courier New"/>
              </a:rPr>
              <a:t> (</a:t>
            </a:r>
            <a:r>
              <a:rPr lang="en-US" altLang="zh-CN" sz="1600" dirty="0" err="1">
                <a:solidFill>
                  <a:srgbClr val="000000"/>
                </a:solidFill>
                <a:latin typeface="Courier New"/>
              </a:rPr>
              <a:t>pHead</a:t>
            </a:r>
            <a:r>
              <a:rPr lang="en-US" altLang="zh-CN" sz="1600" dirty="0">
                <a:solidFill>
                  <a:srgbClr val="000000"/>
                </a:solidFill>
                <a:latin typeface="Courier New"/>
              </a:rPr>
              <a:t>(</a:t>
            </a:r>
            <a:r>
              <a:rPr lang="en-US" altLang="zh-CN" sz="1600" dirty="0" err="1">
                <a:solidFill>
                  <a:srgbClr val="000000"/>
                </a:solidFill>
                <a:latin typeface="Courier New"/>
              </a:rPr>
              <a:t>i</a:t>
            </a:r>
            <a:r>
              <a:rPr lang="en-US" altLang="zh-CN" sz="1600" dirty="0">
                <a:solidFill>
                  <a:srgbClr val="000000"/>
                </a:solidFill>
                <a:latin typeface="Courier New"/>
              </a:rPr>
              <a:t>) == 0)</a:t>
            </a:r>
          </a:p>
          <a:p>
            <a:r>
              <a:rPr lang="en-US" altLang="zh-CN" sz="1600" dirty="0">
                <a:solidFill>
                  <a:srgbClr val="000000"/>
                </a:solidFill>
                <a:latin typeface="Courier New"/>
              </a:rPr>
              <a:t>        p = 1 - </a:t>
            </a:r>
            <a:r>
              <a:rPr lang="en-US" altLang="zh-CN" sz="1600" dirty="0" err="1">
                <a:solidFill>
                  <a:srgbClr val="000000"/>
                </a:solidFill>
                <a:latin typeface="Courier New"/>
              </a:rPr>
              <a:t>pHead</a:t>
            </a:r>
            <a:r>
              <a:rPr lang="en-US" altLang="zh-CN" sz="1600" dirty="0">
                <a:solidFill>
                  <a:srgbClr val="000000"/>
                </a:solidFill>
                <a:latin typeface="Courier New"/>
              </a:rPr>
              <a:t>(</a:t>
            </a:r>
            <a:r>
              <a:rPr lang="en-US" altLang="zh-CN" sz="1600" dirty="0" err="1">
                <a:solidFill>
                  <a:srgbClr val="000000"/>
                </a:solidFill>
                <a:latin typeface="Courier New"/>
              </a:rPr>
              <a:t>i</a:t>
            </a:r>
            <a:r>
              <a:rPr lang="en-US" altLang="zh-CN" sz="1600" dirty="0">
                <a:solidFill>
                  <a:srgbClr val="000000"/>
                </a:solidFill>
                <a:latin typeface="Courier New"/>
              </a:rPr>
              <a:t>);</a:t>
            </a:r>
          </a:p>
          <a:p>
            <a:r>
              <a:rPr lang="en-US" altLang="zh-CN" sz="1600" dirty="0">
                <a:solidFill>
                  <a:srgbClr val="000000"/>
                </a:solidFill>
                <a:latin typeface="Courier New"/>
              </a:rPr>
              <a:t>    </a:t>
            </a:r>
            <a:r>
              <a:rPr lang="en-US" altLang="zh-CN" sz="1600" dirty="0" err="1">
                <a:solidFill>
                  <a:srgbClr val="0000FF"/>
                </a:solidFill>
                <a:latin typeface="Courier New"/>
              </a:rPr>
              <a:t>elseif</a:t>
            </a:r>
            <a:r>
              <a:rPr lang="en-US" altLang="zh-CN" sz="1600" dirty="0">
                <a:solidFill>
                  <a:srgbClr val="000000"/>
                </a:solidFill>
                <a:latin typeface="Courier New"/>
              </a:rPr>
              <a:t> 1 - </a:t>
            </a:r>
            <a:r>
              <a:rPr lang="en-US" altLang="zh-CN" sz="1600" dirty="0" err="1">
                <a:solidFill>
                  <a:srgbClr val="000000"/>
                </a:solidFill>
                <a:latin typeface="Courier New"/>
              </a:rPr>
              <a:t>pHead</a:t>
            </a:r>
            <a:r>
              <a:rPr lang="en-US" altLang="zh-CN" sz="1600" dirty="0">
                <a:solidFill>
                  <a:srgbClr val="000000"/>
                </a:solidFill>
                <a:latin typeface="Courier New"/>
              </a:rPr>
              <a:t>(</a:t>
            </a:r>
            <a:r>
              <a:rPr lang="en-US" altLang="zh-CN" sz="1600" dirty="0" err="1">
                <a:solidFill>
                  <a:srgbClr val="000000"/>
                </a:solidFill>
                <a:latin typeface="Courier New"/>
              </a:rPr>
              <a:t>i</a:t>
            </a:r>
            <a:r>
              <a:rPr lang="en-US" altLang="zh-CN" sz="1600" dirty="0">
                <a:solidFill>
                  <a:srgbClr val="000000"/>
                </a:solidFill>
                <a:latin typeface="Courier New"/>
              </a:rPr>
              <a:t>) == 0;</a:t>
            </a:r>
          </a:p>
          <a:p>
            <a:r>
              <a:rPr lang="en-US" altLang="zh-CN" sz="1600" dirty="0">
                <a:solidFill>
                  <a:srgbClr val="000000"/>
                </a:solidFill>
                <a:latin typeface="Courier New"/>
              </a:rPr>
              <a:t>        p = </a:t>
            </a:r>
            <a:r>
              <a:rPr lang="en-US" altLang="zh-CN" sz="1600" dirty="0" err="1">
                <a:solidFill>
                  <a:srgbClr val="000000"/>
                </a:solidFill>
                <a:latin typeface="Courier New"/>
              </a:rPr>
              <a:t>pHead</a:t>
            </a:r>
            <a:r>
              <a:rPr lang="en-US" altLang="zh-CN" sz="1600" dirty="0">
                <a:solidFill>
                  <a:srgbClr val="000000"/>
                </a:solidFill>
                <a:latin typeface="Courier New"/>
              </a:rPr>
              <a:t>(</a:t>
            </a:r>
            <a:r>
              <a:rPr lang="en-US" altLang="zh-CN" sz="1600" dirty="0" err="1">
                <a:solidFill>
                  <a:srgbClr val="000000"/>
                </a:solidFill>
                <a:latin typeface="Courier New"/>
              </a:rPr>
              <a:t>i</a:t>
            </a:r>
            <a:r>
              <a:rPr lang="en-US" altLang="zh-CN" sz="1600" dirty="0">
                <a:solidFill>
                  <a:srgbClr val="000000"/>
                </a:solidFill>
                <a:latin typeface="Courier New"/>
              </a:rPr>
              <a:t>);</a:t>
            </a:r>
          </a:p>
          <a:p>
            <a:r>
              <a:rPr lang="en-US" altLang="zh-CN" sz="1600" dirty="0">
                <a:solidFill>
                  <a:srgbClr val="000000"/>
                </a:solidFill>
                <a:latin typeface="Courier New"/>
              </a:rPr>
              <a:t>    </a:t>
            </a:r>
            <a:r>
              <a:rPr lang="en-US" altLang="zh-CN" sz="1600" dirty="0" smtClean="0">
                <a:solidFill>
                  <a:srgbClr val="0000FF"/>
                </a:solidFill>
                <a:latin typeface="Courier New"/>
              </a:rPr>
              <a:t>end</a:t>
            </a:r>
            <a:r>
              <a:rPr lang="zh-CN" altLang="en-US" sz="1600" dirty="0" smtClean="0">
                <a:solidFill>
                  <a:srgbClr val="000000"/>
                </a:solidFill>
                <a:latin typeface="Courier New"/>
              </a:rPr>
              <a:t>        </a:t>
            </a:r>
            <a:endParaRPr lang="zh-CN" altLang="en-US" sz="1600" dirty="0">
              <a:solidFill>
                <a:srgbClr val="000000"/>
              </a:solidFill>
              <a:latin typeface="Courier New"/>
            </a:endParaRPr>
          </a:p>
          <a:p>
            <a:r>
              <a:rPr lang="en-US" altLang="zh-CN" sz="1600" dirty="0">
                <a:solidFill>
                  <a:srgbClr val="000000"/>
                </a:solidFill>
                <a:latin typeface="Courier New"/>
              </a:rPr>
              <a:t>    H(</a:t>
            </a:r>
            <a:r>
              <a:rPr lang="en-US" altLang="zh-CN" sz="1600" dirty="0" err="1">
                <a:solidFill>
                  <a:srgbClr val="000000"/>
                </a:solidFill>
                <a:latin typeface="Courier New"/>
              </a:rPr>
              <a:t>i</a:t>
            </a:r>
            <a:r>
              <a:rPr lang="en-US" altLang="zh-CN" sz="1600" dirty="0">
                <a:solidFill>
                  <a:srgbClr val="000000"/>
                </a:solidFill>
                <a:latin typeface="Courier New"/>
              </a:rPr>
              <a:t>) = -sum(p .* log2(p) );</a:t>
            </a:r>
          </a:p>
          <a:p>
            <a:r>
              <a:rPr lang="en-US" altLang="zh-CN" sz="1600" dirty="0">
                <a:solidFill>
                  <a:srgbClr val="000000"/>
                </a:solidFill>
                <a:latin typeface="Courier New"/>
              </a:rPr>
              <a:t>    </a:t>
            </a:r>
            <a:r>
              <a:rPr lang="en-US" altLang="zh-CN" sz="1600" dirty="0">
                <a:solidFill>
                  <a:srgbClr val="0000FF"/>
                </a:solidFill>
                <a:latin typeface="Courier New"/>
              </a:rPr>
              <a:t>if</a:t>
            </a:r>
            <a:r>
              <a:rPr lang="en-US" altLang="zh-CN" sz="1600" dirty="0">
                <a:solidFill>
                  <a:srgbClr val="000000"/>
                </a:solidFill>
                <a:latin typeface="Courier New"/>
              </a:rPr>
              <a:t> mod(</a:t>
            </a:r>
            <a:r>
              <a:rPr lang="en-US" altLang="zh-CN" sz="1600" dirty="0" err="1">
                <a:solidFill>
                  <a:srgbClr val="000000"/>
                </a:solidFill>
                <a:latin typeface="Courier New"/>
              </a:rPr>
              <a:t>pHead</a:t>
            </a:r>
            <a:r>
              <a:rPr lang="en-US" altLang="zh-CN" sz="1600" dirty="0">
                <a:solidFill>
                  <a:srgbClr val="000000"/>
                </a:solidFill>
                <a:latin typeface="Courier New"/>
              </a:rPr>
              <a:t>(</a:t>
            </a:r>
            <a:r>
              <a:rPr lang="en-US" altLang="zh-CN" sz="1600" dirty="0" err="1">
                <a:solidFill>
                  <a:srgbClr val="000000"/>
                </a:solidFill>
                <a:latin typeface="Courier New"/>
              </a:rPr>
              <a:t>i</a:t>
            </a:r>
            <a:r>
              <a:rPr lang="en-US" altLang="zh-CN" sz="1600" dirty="0">
                <a:solidFill>
                  <a:srgbClr val="000000"/>
                </a:solidFill>
                <a:latin typeface="Courier New"/>
              </a:rPr>
              <a:t>), 0.1) == 0 &amp;&amp; </a:t>
            </a:r>
            <a:r>
              <a:rPr lang="en-US" altLang="zh-CN" sz="1600" dirty="0" err="1">
                <a:solidFill>
                  <a:srgbClr val="000000"/>
                </a:solidFill>
                <a:latin typeface="Courier New"/>
              </a:rPr>
              <a:t>pHead</a:t>
            </a:r>
            <a:r>
              <a:rPr lang="en-US" altLang="zh-CN" sz="1600" dirty="0">
                <a:solidFill>
                  <a:srgbClr val="000000"/>
                </a:solidFill>
                <a:latin typeface="Courier New"/>
              </a:rPr>
              <a:t>(</a:t>
            </a:r>
            <a:r>
              <a:rPr lang="en-US" altLang="zh-CN" sz="1600" dirty="0" err="1">
                <a:solidFill>
                  <a:srgbClr val="000000"/>
                </a:solidFill>
                <a:latin typeface="Courier New"/>
              </a:rPr>
              <a:t>i</a:t>
            </a:r>
            <a:r>
              <a:rPr lang="en-US" altLang="zh-CN" sz="1600" dirty="0">
                <a:solidFill>
                  <a:srgbClr val="000000"/>
                </a:solidFill>
                <a:latin typeface="Courier New"/>
              </a:rPr>
              <a:t>)~= 0 &amp;&amp; </a:t>
            </a:r>
            <a:r>
              <a:rPr lang="en-US" altLang="zh-CN" sz="1600" dirty="0" err="1">
                <a:solidFill>
                  <a:srgbClr val="000000"/>
                </a:solidFill>
                <a:latin typeface="Courier New"/>
              </a:rPr>
              <a:t>pHead</a:t>
            </a:r>
            <a:r>
              <a:rPr lang="en-US" altLang="zh-CN" sz="1600" dirty="0">
                <a:solidFill>
                  <a:srgbClr val="000000"/>
                </a:solidFill>
                <a:latin typeface="Courier New"/>
              </a:rPr>
              <a:t>(</a:t>
            </a:r>
            <a:r>
              <a:rPr lang="en-US" altLang="zh-CN" sz="1600" dirty="0" err="1">
                <a:solidFill>
                  <a:srgbClr val="000000"/>
                </a:solidFill>
                <a:latin typeface="Courier New"/>
              </a:rPr>
              <a:t>i</a:t>
            </a:r>
            <a:r>
              <a:rPr lang="en-US" altLang="zh-CN" sz="1600" dirty="0">
                <a:solidFill>
                  <a:srgbClr val="000000"/>
                </a:solidFill>
                <a:latin typeface="Courier New"/>
              </a:rPr>
              <a:t>) ~= 1</a:t>
            </a:r>
          </a:p>
          <a:p>
            <a:r>
              <a:rPr lang="en-US" altLang="zh-CN" sz="1600" dirty="0">
                <a:solidFill>
                  <a:srgbClr val="000000"/>
                </a:solidFill>
                <a:latin typeface="Courier New"/>
              </a:rPr>
              <a:t>        </a:t>
            </a:r>
            <a:r>
              <a:rPr lang="en-US" altLang="zh-CN" sz="1600" dirty="0" err="1">
                <a:solidFill>
                  <a:srgbClr val="000000"/>
                </a:solidFill>
                <a:latin typeface="Courier New"/>
              </a:rPr>
              <a:t>htemp</a:t>
            </a:r>
            <a:r>
              <a:rPr lang="en-US" altLang="zh-CN" sz="1600" dirty="0">
                <a:solidFill>
                  <a:srgbClr val="000000"/>
                </a:solidFill>
                <a:latin typeface="Courier New"/>
              </a:rPr>
              <a:t> = figure(1);</a:t>
            </a:r>
          </a:p>
          <a:p>
            <a:r>
              <a:rPr lang="en-US" altLang="zh-CN" sz="1600" dirty="0">
                <a:solidFill>
                  <a:srgbClr val="000000"/>
                </a:solidFill>
                <a:latin typeface="Courier New"/>
              </a:rPr>
              <a:t>        bar(p,1);</a:t>
            </a:r>
          </a:p>
          <a:p>
            <a:r>
              <a:rPr lang="en-US" altLang="zh-CN" sz="1600" dirty="0">
                <a:solidFill>
                  <a:srgbClr val="000000"/>
                </a:solidFill>
                <a:latin typeface="Courier New"/>
              </a:rPr>
              <a:t>        </a:t>
            </a:r>
            <a:r>
              <a:rPr lang="en-US" altLang="zh-CN" sz="1600" dirty="0" err="1">
                <a:solidFill>
                  <a:srgbClr val="000000"/>
                </a:solidFill>
                <a:latin typeface="Courier New"/>
              </a:rPr>
              <a:t>ylim</a:t>
            </a:r>
            <a:r>
              <a:rPr lang="en-US" altLang="zh-CN" sz="1600" dirty="0">
                <a:solidFill>
                  <a:srgbClr val="000000"/>
                </a:solidFill>
                <a:latin typeface="Courier New"/>
              </a:rPr>
              <a:t>([0,1]);</a:t>
            </a:r>
          </a:p>
          <a:p>
            <a:r>
              <a:rPr lang="en-US" altLang="zh-CN" sz="1600" dirty="0">
                <a:solidFill>
                  <a:srgbClr val="000000"/>
                </a:solidFill>
                <a:latin typeface="Courier New"/>
              </a:rPr>
              <a:t>        set(</a:t>
            </a:r>
            <a:r>
              <a:rPr lang="en-US" altLang="zh-CN" sz="1600" dirty="0" err="1">
                <a:solidFill>
                  <a:srgbClr val="000000"/>
                </a:solidFill>
                <a:latin typeface="Courier New"/>
              </a:rPr>
              <a:t>gca</a:t>
            </a:r>
            <a:r>
              <a:rPr lang="en-US" altLang="zh-CN" sz="1600" dirty="0">
                <a:solidFill>
                  <a:srgbClr val="000000"/>
                </a:solidFill>
                <a:latin typeface="Courier New"/>
              </a:rPr>
              <a:t>, </a:t>
            </a:r>
            <a:r>
              <a:rPr lang="en-US" altLang="zh-CN" sz="1600" dirty="0">
                <a:solidFill>
                  <a:srgbClr val="A020F0"/>
                </a:solidFill>
                <a:latin typeface="Courier New"/>
              </a:rPr>
              <a:t>'</a:t>
            </a:r>
            <a:r>
              <a:rPr lang="en-US" altLang="zh-CN" sz="1600" dirty="0" err="1">
                <a:solidFill>
                  <a:srgbClr val="A020F0"/>
                </a:solidFill>
                <a:latin typeface="Courier New"/>
              </a:rPr>
              <a:t>XTickLabel</a:t>
            </a:r>
            <a:r>
              <a:rPr lang="en-US" altLang="zh-CN" sz="1600" dirty="0">
                <a:solidFill>
                  <a:srgbClr val="A020F0"/>
                </a:solidFill>
                <a:latin typeface="Courier New"/>
              </a:rPr>
              <a:t>'</a:t>
            </a:r>
            <a:r>
              <a:rPr lang="en-US" altLang="zh-CN" sz="1600" dirty="0">
                <a:solidFill>
                  <a:srgbClr val="000000"/>
                </a:solidFill>
                <a:latin typeface="Courier New"/>
              </a:rPr>
              <a:t>, {</a:t>
            </a:r>
            <a:r>
              <a:rPr lang="en-US" altLang="zh-CN" sz="1600" dirty="0">
                <a:solidFill>
                  <a:srgbClr val="A020F0"/>
                </a:solidFill>
                <a:latin typeface="Courier New"/>
              </a:rPr>
              <a:t>'</a:t>
            </a:r>
            <a:r>
              <a:rPr lang="en-US" altLang="zh-CN" sz="1600" dirty="0" err="1">
                <a:solidFill>
                  <a:srgbClr val="A020F0"/>
                </a:solidFill>
                <a:latin typeface="Courier New"/>
              </a:rPr>
              <a:t>pHead</a:t>
            </a:r>
            <a:r>
              <a:rPr lang="en-US" altLang="zh-CN" sz="1600" dirty="0">
                <a:solidFill>
                  <a:srgbClr val="A020F0"/>
                </a:solidFill>
                <a:latin typeface="Courier New"/>
              </a:rPr>
              <a:t>'</a:t>
            </a:r>
            <a:r>
              <a:rPr lang="en-US" altLang="zh-CN" sz="1600" dirty="0">
                <a:solidFill>
                  <a:srgbClr val="000000"/>
                </a:solidFill>
                <a:latin typeface="Courier New"/>
              </a:rPr>
              <a:t>, </a:t>
            </a:r>
            <a:r>
              <a:rPr lang="en-US" altLang="zh-CN" sz="1600" dirty="0">
                <a:solidFill>
                  <a:srgbClr val="A020F0"/>
                </a:solidFill>
                <a:latin typeface="Courier New"/>
              </a:rPr>
              <a:t>'</a:t>
            </a:r>
            <a:r>
              <a:rPr lang="en-US" altLang="zh-CN" sz="1600" dirty="0" err="1">
                <a:solidFill>
                  <a:srgbClr val="A020F0"/>
                </a:solidFill>
                <a:latin typeface="Courier New"/>
              </a:rPr>
              <a:t>pTail</a:t>
            </a:r>
            <a:r>
              <a:rPr lang="en-US" altLang="zh-CN" sz="1600" dirty="0">
                <a:solidFill>
                  <a:srgbClr val="A020F0"/>
                </a:solidFill>
                <a:latin typeface="Courier New"/>
              </a:rPr>
              <a:t>'</a:t>
            </a:r>
            <a:r>
              <a:rPr lang="en-US" altLang="zh-CN" sz="1600" dirty="0">
                <a:solidFill>
                  <a:srgbClr val="000000"/>
                </a:solidFill>
                <a:latin typeface="Courier New"/>
              </a:rPr>
              <a:t>});</a:t>
            </a:r>
          </a:p>
          <a:p>
            <a:r>
              <a:rPr lang="en-US" altLang="zh-CN" sz="1600" dirty="0">
                <a:solidFill>
                  <a:srgbClr val="000000"/>
                </a:solidFill>
                <a:latin typeface="Courier New"/>
              </a:rPr>
              <a:t>        </a:t>
            </a:r>
            <a:r>
              <a:rPr lang="en-US" altLang="zh-CN" sz="1600" dirty="0" err="1">
                <a:solidFill>
                  <a:srgbClr val="000000"/>
                </a:solidFill>
                <a:latin typeface="Courier New"/>
              </a:rPr>
              <a:t>ylabel</a:t>
            </a:r>
            <a:r>
              <a:rPr lang="en-US" altLang="zh-CN" sz="1600" dirty="0">
                <a:solidFill>
                  <a:srgbClr val="000000"/>
                </a:solidFill>
                <a:latin typeface="Courier New"/>
              </a:rPr>
              <a:t>(</a:t>
            </a:r>
            <a:r>
              <a:rPr lang="en-US" altLang="zh-CN" sz="1600" dirty="0">
                <a:solidFill>
                  <a:srgbClr val="A020F0"/>
                </a:solidFill>
                <a:latin typeface="Courier New"/>
              </a:rPr>
              <a:t>'Probability'</a:t>
            </a:r>
            <a:r>
              <a:rPr lang="en-US" altLang="zh-CN" sz="1600" dirty="0">
                <a:solidFill>
                  <a:srgbClr val="000000"/>
                </a:solidFill>
                <a:latin typeface="Courier New"/>
              </a:rPr>
              <a:t>);</a:t>
            </a:r>
          </a:p>
          <a:p>
            <a:r>
              <a:rPr lang="en-US" altLang="zh-CN" sz="1600" dirty="0">
                <a:solidFill>
                  <a:srgbClr val="000000"/>
                </a:solidFill>
                <a:latin typeface="Courier New"/>
              </a:rPr>
              <a:t>        title(</a:t>
            </a:r>
            <a:r>
              <a:rPr lang="en-US" altLang="zh-CN" sz="1600" dirty="0" err="1">
                <a:solidFill>
                  <a:srgbClr val="000000"/>
                </a:solidFill>
                <a:latin typeface="Courier New"/>
              </a:rPr>
              <a:t>sprintf</a:t>
            </a:r>
            <a:r>
              <a:rPr lang="en-US" altLang="zh-CN" sz="1600" dirty="0">
                <a:solidFill>
                  <a:srgbClr val="000000"/>
                </a:solidFill>
                <a:latin typeface="Courier New"/>
              </a:rPr>
              <a:t>(</a:t>
            </a:r>
            <a:r>
              <a:rPr lang="en-US" altLang="zh-CN" sz="1600" dirty="0">
                <a:solidFill>
                  <a:srgbClr val="A020F0"/>
                </a:solidFill>
                <a:latin typeface="Courier New"/>
              </a:rPr>
              <a:t>'</a:t>
            </a:r>
            <a:r>
              <a:rPr lang="en-US" altLang="zh-CN" sz="1600" dirty="0" err="1">
                <a:solidFill>
                  <a:srgbClr val="A020F0"/>
                </a:solidFill>
                <a:latin typeface="Courier New"/>
              </a:rPr>
              <a:t>pHead</a:t>
            </a:r>
            <a:r>
              <a:rPr lang="en-US" altLang="zh-CN" sz="1600" dirty="0">
                <a:solidFill>
                  <a:srgbClr val="A020F0"/>
                </a:solidFill>
                <a:latin typeface="Courier New"/>
              </a:rPr>
              <a:t>=%.2f, </a:t>
            </a:r>
            <a:r>
              <a:rPr lang="en-US" altLang="zh-CN" sz="1600" dirty="0" err="1">
                <a:solidFill>
                  <a:srgbClr val="A020F0"/>
                </a:solidFill>
                <a:latin typeface="Courier New"/>
              </a:rPr>
              <a:t>pTail</a:t>
            </a:r>
            <a:r>
              <a:rPr lang="en-US" altLang="zh-CN" sz="1600" dirty="0">
                <a:solidFill>
                  <a:srgbClr val="A020F0"/>
                </a:solidFill>
                <a:latin typeface="Courier New"/>
              </a:rPr>
              <a:t>=%.2f</a:t>
            </a:r>
            <a:r>
              <a:rPr lang="en-US" altLang="zh-CN" sz="1600" dirty="0" smtClean="0">
                <a:solidFill>
                  <a:srgbClr val="A020F0"/>
                </a:solidFill>
                <a:latin typeface="Courier New"/>
              </a:rPr>
              <a:t>'</a:t>
            </a:r>
            <a:r>
              <a:rPr lang="en-US" altLang="zh-CN" sz="1600" dirty="0" smtClean="0">
                <a:solidFill>
                  <a:srgbClr val="000000"/>
                </a:solidFill>
                <a:latin typeface="Courier New"/>
              </a:rPr>
              <a:t>,pHead(</a:t>
            </a:r>
            <a:r>
              <a:rPr lang="en-US" altLang="zh-CN" sz="1600" dirty="0" err="1" smtClean="0">
                <a:solidFill>
                  <a:srgbClr val="000000"/>
                </a:solidFill>
                <a:latin typeface="Courier New"/>
              </a:rPr>
              <a:t>i</a:t>
            </a:r>
            <a:r>
              <a:rPr lang="en-US" altLang="zh-CN" sz="1600" dirty="0" smtClean="0">
                <a:solidFill>
                  <a:srgbClr val="000000"/>
                </a:solidFill>
                <a:latin typeface="Courier New"/>
              </a:rPr>
              <a:t>),1-pHead(</a:t>
            </a:r>
            <a:r>
              <a:rPr lang="en-US" altLang="zh-CN" sz="1600" dirty="0" err="1" smtClean="0">
                <a:solidFill>
                  <a:srgbClr val="000000"/>
                </a:solidFill>
                <a:latin typeface="Courier New"/>
              </a:rPr>
              <a:t>i</a:t>
            </a:r>
            <a:r>
              <a:rPr lang="en-US" altLang="zh-CN" sz="1600" dirty="0">
                <a:solidFill>
                  <a:srgbClr val="000000"/>
                </a:solidFill>
                <a:latin typeface="Courier New"/>
              </a:rPr>
              <a:t>)));</a:t>
            </a:r>
          </a:p>
          <a:p>
            <a:r>
              <a:rPr lang="en-US" altLang="zh-CN" sz="1600" dirty="0">
                <a:solidFill>
                  <a:srgbClr val="000000"/>
                </a:solidFill>
                <a:latin typeface="Courier New"/>
              </a:rPr>
              <a:t>        </a:t>
            </a:r>
            <a:r>
              <a:rPr lang="en-US" altLang="zh-CN" sz="1600" dirty="0" err="1">
                <a:solidFill>
                  <a:srgbClr val="000000"/>
                </a:solidFill>
                <a:latin typeface="Courier New"/>
              </a:rPr>
              <a:t>colormap</a:t>
            </a:r>
            <a:r>
              <a:rPr lang="en-US" altLang="zh-CN" sz="1600" dirty="0">
                <a:solidFill>
                  <a:srgbClr val="000000"/>
                </a:solidFill>
                <a:latin typeface="Courier New"/>
              </a:rPr>
              <a:t>(cool);</a:t>
            </a:r>
          </a:p>
          <a:p>
            <a:r>
              <a:rPr lang="en-US" altLang="zh-CN" sz="1600" dirty="0">
                <a:solidFill>
                  <a:srgbClr val="000000"/>
                </a:solidFill>
                <a:latin typeface="Courier New"/>
              </a:rPr>
              <a:t>        print(</a:t>
            </a:r>
            <a:r>
              <a:rPr lang="en-US" altLang="zh-CN" sz="1600" dirty="0" err="1">
                <a:solidFill>
                  <a:srgbClr val="000000"/>
                </a:solidFill>
                <a:latin typeface="Courier New"/>
              </a:rPr>
              <a:t>htemp</a:t>
            </a:r>
            <a:r>
              <a:rPr lang="en-US" altLang="zh-CN" sz="1600" dirty="0" smtClean="0">
                <a:solidFill>
                  <a:srgbClr val="000000"/>
                </a:solidFill>
                <a:latin typeface="Courier New"/>
              </a:rPr>
              <a:t>,</a:t>
            </a:r>
            <a:r>
              <a:rPr lang="en-US" altLang="zh-CN" sz="1600" dirty="0" smtClean="0">
                <a:solidFill>
                  <a:srgbClr val="A020F0"/>
                </a:solidFill>
                <a:latin typeface="Courier New"/>
              </a:rPr>
              <a:t>'-</a:t>
            </a:r>
            <a:r>
              <a:rPr lang="en-US" altLang="zh-CN" sz="1600" dirty="0" err="1">
                <a:solidFill>
                  <a:srgbClr val="A020F0"/>
                </a:solidFill>
                <a:latin typeface="Courier New"/>
              </a:rPr>
              <a:t>dpng</a:t>
            </a:r>
            <a:r>
              <a:rPr lang="en-US" altLang="zh-CN" sz="1600" dirty="0" smtClean="0">
                <a:solidFill>
                  <a:srgbClr val="A020F0"/>
                </a:solidFill>
                <a:latin typeface="Courier New"/>
              </a:rPr>
              <a:t>'</a:t>
            </a:r>
            <a:r>
              <a:rPr lang="en-US" altLang="zh-CN" sz="1600" dirty="0" smtClean="0">
                <a:solidFill>
                  <a:srgbClr val="000000"/>
                </a:solidFill>
                <a:latin typeface="Courier New"/>
              </a:rPr>
              <a:t>,</a:t>
            </a:r>
            <a:r>
              <a:rPr lang="en-US" altLang="zh-CN" sz="1600" dirty="0" err="1" smtClean="0">
                <a:solidFill>
                  <a:srgbClr val="000000"/>
                </a:solidFill>
                <a:latin typeface="Courier New"/>
              </a:rPr>
              <a:t>sprintf</a:t>
            </a:r>
            <a:r>
              <a:rPr lang="en-US" altLang="zh-CN" sz="1600" dirty="0">
                <a:solidFill>
                  <a:srgbClr val="000000"/>
                </a:solidFill>
                <a:latin typeface="Courier New"/>
              </a:rPr>
              <a:t>(</a:t>
            </a:r>
            <a:r>
              <a:rPr lang="en-US" altLang="zh-CN" sz="1600" dirty="0">
                <a:solidFill>
                  <a:srgbClr val="A020F0"/>
                </a:solidFill>
                <a:latin typeface="Courier New"/>
              </a:rPr>
              <a:t>'</a:t>
            </a:r>
            <a:r>
              <a:rPr lang="en-US" altLang="zh-CN" sz="1600" dirty="0" err="1">
                <a:solidFill>
                  <a:srgbClr val="A020F0"/>
                </a:solidFill>
                <a:latin typeface="Courier New"/>
              </a:rPr>
              <a:t>phead</a:t>
            </a:r>
            <a:r>
              <a:rPr lang="en-US" altLang="zh-CN" sz="1600" dirty="0">
                <a:solidFill>
                  <a:srgbClr val="A020F0"/>
                </a:solidFill>
                <a:latin typeface="Courier New"/>
              </a:rPr>
              <a:t>=%.2f.png'</a:t>
            </a:r>
            <a:r>
              <a:rPr lang="en-US" altLang="zh-CN" sz="1600" dirty="0">
                <a:solidFill>
                  <a:srgbClr val="000000"/>
                </a:solidFill>
                <a:latin typeface="Courier New"/>
              </a:rPr>
              <a:t>, </a:t>
            </a:r>
            <a:r>
              <a:rPr lang="en-US" altLang="zh-CN" sz="1600" dirty="0" err="1">
                <a:solidFill>
                  <a:srgbClr val="000000"/>
                </a:solidFill>
                <a:latin typeface="Courier New"/>
              </a:rPr>
              <a:t>pHead</a:t>
            </a:r>
            <a:r>
              <a:rPr lang="en-US" altLang="zh-CN" sz="1600" dirty="0">
                <a:solidFill>
                  <a:srgbClr val="000000"/>
                </a:solidFill>
                <a:latin typeface="Courier New"/>
              </a:rPr>
              <a:t>(</a:t>
            </a:r>
            <a:r>
              <a:rPr lang="en-US" altLang="zh-CN" sz="1600" dirty="0" err="1">
                <a:solidFill>
                  <a:srgbClr val="000000"/>
                </a:solidFill>
                <a:latin typeface="Courier New"/>
              </a:rPr>
              <a:t>i</a:t>
            </a:r>
            <a:r>
              <a:rPr lang="en-US" altLang="zh-CN" sz="1600" dirty="0">
                <a:solidFill>
                  <a:srgbClr val="000000"/>
                </a:solidFill>
                <a:latin typeface="Courier New"/>
              </a:rPr>
              <a:t>)));</a:t>
            </a:r>
          </a:p>
          <a:p>
            <a:r>
              <a:rPr lang="en-US" altLang="zh-CN" sz="1600" dirty="0">
                <a:solidFill>
                  <a:srgbClr val="000000"/>
                </a:solidFill>
                <a:latin typeface="Courier New"/>
              </a:rPr>
              <a:t>    </a:t>
            </a:r>
            <a:r>
              <a:rPr lang="en-US" altLang="zh-CN" sz="1600" dirty="0">
                <a:solidFill>
                  <a:srgbClr val="0000FF"/>
                </a:solidFill>
                <a:latin typeface="Courier New"/>
              </a:rPr>
              <a:t>end</a:t>
            </a:r>
          </a:p>
          <a:p>
            <a:r>
              <a:rPr lang="en-US" altLang="zh-CN" sz="1600" dirty="0" smtClean="0">
                <a:solidFill>
                  <a:srgbClr val="0000FF"/>
                </a:solidFill>
                <a:latin typeface="Courier New"/>
              </a:rPr>
              <a:t>end</a:t>
            </a:r>
            <a:endParaRPr lang="en-US" altLang="zh-CN" sz="1600" dirty="0">
              <a:solidFill>
                <a:srgbClr val="0000FF"/>
              </a:solidFill>
              <a:latin typeface="Courier New"/>
            </a:endParaRPr>
          </a:p>
        </p:txBody>
      </p:sp>
      <p:sp>
        <p:nvSpPr>
          <p:cNvPr id="6" name="圆角矩形 5"/>
          <p:cNvSpPr/>
          <p:nvPr/>
        </p:nvSpPr>
        <p:spPr>
          <a:xfrm>
            <a:off x="168721" y="404664"/>
            <a:ext cx="8723759" cy="6048672"/>
          </a:xfrm>
          <a:prstGeom prst="roundRect">
            <a:avLst>
              <a:gd name="adj" fmla="val 3793"/>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三十二角星 6"/>
          <p:cNvSpPr/>
          <p:nvPr/>
        </p:nvSpPr>
        <p:spPr>
          <a:xfrm>
            <a:off x="6069592" y="980728"/>
            <a:ext cx="1835696"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b="1" dirty="0" smtClean="0"/>
              <a:t>P65</a:t>
            </a:r>
            <a:endParaRPr lang="zh-CN" altLang="en-US" sz="3200" b="1" dirty="0"/>
          </a:p>
        </p:txBody>
      </p:sp>
      <p:pic>
        <p:nvPicPr>
          <p:cNvPr id="8" name="图片 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195736" y="5723498"/>
            <a:ext cx="4925540" cy="494029"/>
          </a:xfrm>
          <a:prstGeom prst="rect">
            <a:avLst/>
          </a:prstGeom>
        </p:spPr>
      </p:pic>
    </p:spTree>
    <p:extLst>
      <p:ext uri="{BB962C8B-B14F-4D97-AF65-F5344CB8AC3E}">
        <p14:creationId xmlns:p14="http://schemas.microsoft.com/office/powerpoint/2010/main" val="3934457446"/>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samuel\Downloads\George_Washington_Presidential_$1_Coin_obver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0848" y="0"/>
            <a:ext cx="7056784" cy="70567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5" name="Picture 3" descr="D:\Works\Teach\Mobile Robot\Code\robotcourse\p6.5\phead=0.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0936"/>
            <a:ext cx="2760039" cy="2070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6" name="Picture 4" descr="D:\Works\Teach\Mobile Robot\Code\robotcourse\p6.5\phead=0.5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0907" y="91601"/>
            <a:ext cx="2759152" cy="20693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7" name="Picture 5" descr="D:\Works\Teach\Mobile Robot\Code\robotcourse\p6.5\phead=0.3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1839" y="90935"/>
            <a:ext cx="2760039" cy="2070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4" name="Picture 2" descr="C:\Users\samuel\Downloads\1363416427_face-uncertai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4288" y="5013176"/>
            <a:ext cx="1728192" cy="17281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280997" y="4007604"/>
            <a:ext cx="4494376" cy="1446550"/>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Which one is most informative?</a:t>
            </a:r>
            <a:endParaRPr lang="zh-CN" altLang="en-US" sz="4400" b="1" dirty="0">
              <a:solidFill>
                <a:srgbClr val="FF0000"/>
              </a:solidFill>
              <a:effectLst>
                <a:outerShdw blurRad="38100" dist="38100" dir="2700000" algn="tl">
                  <a:srgbClr val="000000">
                    <a:alpha val="43137"/>
                  </a:srgbClr>
                </a:outerShdw>
              </a:effectLst>
            </a:endParaRPr>
          </a:p>
        </p:txBody>
      </p:sp>
      <p:sp>
        <p:nvSpPr>
          <p:cNvPr id="16" name="TextBox 15"/>
          <p:cNvSpPr txBox="1"/>
          <p:nvPr/>
        </p:nvSpPr>
        <p:spPr>
          <a:xfrm>
            <a:off x="4294127" y="2564904"/>
            <a:ext cx="4494376" cy="1446550"/>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Which one is most uncertain?</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20751730"/>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260648"/>
            <a:ext cx="91313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408236" y="3528010"/>
            <a:ext cx="8598098" cy="954107"/>
          </a:xfrm>
          <a:prstGeom prst="rect">
            <a:avLst/>
          </a:prstGeom>
        </p:spPr>
        <p:txBody>
          <a:bodyPr wrap="square">
            <a:spAutoFit/>
          </a:bodyPr>
          <a:lstStyle/>
          <a:p>
            <a:r>
              <a:rPr lang="en-US" altLang="zh-CN" sz="2800" dirty="0" smtClean="0"/>
              <a:t>Uniform </a:t>
            </a:r>
            <a:r>
              <a:rPr lang="en-US" altLang="zh-CN" sz="2800" dirty="0"/>
              <a:t>function </a:t>
            </a:r>
            <a:r>
              <a:rPr lang="en-US" altLang="zh-CN" sz="2800" dirty="0" smtClean="0"/>
              <a:t>assigns </a:t>
            </a:r>
            <a:r>
              <a:rPr lang="en-US" altLang="zh-CN" sz="2800" dirty="0"/>
              <a:t>equal weight to every possible place </a:t>
            </a:r>
            <a:r>
              <a:rPr lang="en-US" altLang="zh-CN" sz="2800" dirty="0" smtClean="0"/>
              <a:t>where the robot might be.</a:t>
            </a:r>
            <a:endParaRPr lang="zh-CN" altLang="en-US" sz="2800"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1060748"/>
            <a:ext cx="8993634" cy="1092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79301" y="4941168"/>
            <a:ext cx="8598098" cy="523220"/>
          </a:xfrm>
          <a:prstGeom prst="rect">
            <a:avLst/>
          </a:prstGeom>
        </p:spPr>
        <p:txBody>
          <a:bodyPr wrap="square">
            <a:spAutoFit/>
          </a:bodyPr>
          <a:lstStyle/>
          <a:p>
            <a:r>
              <a:rPr lang="en-US" altLang="zh-CN" sz="2800" dirty="0" err="1" smtClean="0"/>
              <a:t>bel</a:t>
            </a:r>
            <a:r>
              <a:rPr lang="en-US" altLang="zh-CN" sz="2800" dirty="0" smtClean="0"/>
              <a:t> stands for </a:t>
            </a:r>
            <a:r>
              <a:rPr lang="en-US" altLang="zh-CN" sz="2800" b="1" dirty="0" smtClean="0">
                <a:solidFill>
                  <a:srgbClr val="00B050"/>
                </a:solidFill>
              </a:rPr>
              <a:t>belief</a:t>
            </a:r>
            <a:r>
              <a:rPr lang="en-US" altLang="zh-CN" sz="2800" dirty="0" smtClean="0"/>
              <a:t>. You may treat it as probability.</a:t>
            </a:r>
            <a:endParaRPr lang="zh-CN" altLang="en-US" sz="2800" dirty="0"/>
          </a:p>
        </p:txBody>
      </p:sp>
    </p:spTree>
    <p:extLst>
      <p:ext uri="{BB962C8B-B14F-4D97-AF65-F5344CB8AC3E}">
        <p14:creationId xmlns:p14="http://schemas.microsoft.com/office/powerpoint/2010/main" val="177620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samuel\Downloads\George_Washington_Presidential_$1_Coin_obver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0848" y="0"/>
            <a:ext cx="7056784" cy="70567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5" name="Picture 3" descr="D:\Works\Teach\Mobile Robot\Code\robotcourse\p6.5\phead=0.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0936"/>
            <a:ext cx="2760039" cy="2070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6" name="Picture 4" descr="D:\Works\Teach\Mobile Robot\Code\robotcourse\p6.5\phead=0.5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0907" y="91601"/>
            <a:ext cx="2759152" cy="20693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7" name="Picture 5" descr="D:\Works\Teach\Mobile Robot\Code\robotcourse\p6.5\phead=0.3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1839" y="90935"/>
            <a:ext cx="2760039" cy="2070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923926" y="5589240"/>
            <a:ext cx="4354167" cy="769441"/>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Informative?</a:t>
            </a:r>
            <a:endParaRPr lang="zh-CN" altLang="en-US" sz="4400" b="1" dirty="0">
              <a:solidFill>
                <a:srgbClr val="FF0000"/>
              </a:solidFill>
              <a:effectLst>
                <a:outerShdw blurRad="38100" dist="38100" dir="2700000" algn="tl">
                  <a:srgbClr val="000000">
                    <a:alpha val="43137"/>
                  </a:srgbClr>
                </a:outerShdw>
              </a:effectLst>
            </a:endParaRPr>
          </a:p>
        </p:txBody>
      </p:sp>
      <p:sp>
        <p:nvSpPr>
          <p:cNvPr id="16" name="TextBox 15"/>
          <p:cNvSpPr txBox="1"/>
          <p:nvPr/>
        </p:nvSpPr>
        <p:spPr>
          <a:xfrm>
            <a:off x="4294127" y="2573093"/>
            <a:ext cx="4494376" cy="1446550"/>
          </a:xfrm>
          <a:prstGeom prst="rect">
            <a:avLst/>
          </a:prstGeom>
          <a:noFill/>
        </p:spPr>
        <p:txBody>
          <a:bodyPr wrap="square" rtlCol="0">
            <a:spAutoFit/>
          </a:bodyPr>
          <a:lstStyle/>
          <a:p>
            <a:r>
              <a:rPr lang="en-US" altLang="zh-CN" sz="4400" b="1" dirty="0" smtClean="0">
                <a:solidFill>
                  <a:srgbClr val="0070C0"/>
                </a:solidFill>
                <a:effectLst>
                  <a:outerShdw blurRad="38100" dist="38100" dir="2700000" algn="tl">
                    <a:srgbClr val="000000">
                      <a:alpha val="43137"/>
                    </a:srgbClr>
                  </a:outerShdw>
                </a:effectLst>
              </a:rPr>
              <a:t>The most uncertain one</a:t>
            </a:r>
            <a:endParaRPr lang="zh-CN" altLang="en-US" sz="4400" b="1" dirty="0">
              <a:solidFill>
                <a:srgbClr val="0070C0"/>
              </a:solidFill>
              <a:effectLst>
                <a:outerShdw blurRad="38100" dist="38100" dir="2700000" algn="tl">
                  <a:srgbClr val="000000">
                    <a:alpha val="43137"/>
                  </a:srgbClr>
                </a:outerShdw>
              </a:effectLst>
            </a:endParaRPr>
          </a:p>
        </p:txBody>
      </p:sp>
      <p:cxnSp>
        <p:nvCxnSpPr>
          <p:cNvPr id="9" name="直接箭头连接符 8"/>
          <p:cNvCxnSpPr>
            <a:stCxn id="8196" idx="2"/>
          </p:cNvCxnSpPr>
          <p:nvPr/>
        </p:nvCxnSpPr>
        <p:spPr>
          <a:xfrm flipH="1">
            <a:off x="6783329" y="2160965"/>
            <a:ext cx="627154" cy="105201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4313492" y="4005064"/>
            <a:ext cx="4494376" cy="1446550"/>
          </a:xfrm>
          <a:prstGeom prst="rect">
            <a:avLst/>
          </a:prstGeom>
          <a:noFill/>
        </p:spPr>
        <p:txBody>
          <a:bodyPr wrap="square" rtlCol="0">
            <a:spAutoFit/>
          </a:bodyPr>
          <a:lstStyle/>
          <a:p>
            <a:r>
              <a:rPr lang="en-US" altLang="zh-CN" sz="4400" b="1" dirty="0" smtClean="0">
                <a:solidFill>
                  <a:srgbClr val="0070C0"/>
                </a:solidFill>
                <a:effectLst>
                  <a:outerShdw blurRad="38100" dist="38100" dir="2700000" algn="tl">
                    <a:srgbClr val="000000">
                      <a:alpha val="43137"/>
                    </a:srgbClr>
                  </a:outerShdw>
                </a:effectLst>
              </a:rPr>
              <a:t>The most certain one</a:t>
            </a:r>
            <a:endParaRPr lang="zh-CN" altLang="en-US" sz="4400" b="1" dirty="0">
              <a:solidFill>
                <a:srgbClr val="0070C0"/>
              </a:solidFill>
              <a:effectLst>
                <a:outerShdw blurRad="38100" dist="38100" dir="2700000" algn="tl">
                  <a:srgbClr val="000000">
                    <a:alpha val="43137"/>
                  </a:srgbClr>
                </a:outerShdw>
              </a:effectLst>
            </a:endParaRPr>
          </a:p>
        </p:txBody>
      </p:sp>
      <p:cxnSp>
        <p:nvCxnSpPr>
          <p:cNvPr id="17" name="直接箭头连接符 16"/>
          <p:cNvCxnSpPr>
            <a:stCxn id="8195" idx="2"/>
            <a:endCxn id="13" idx="1"/>
          </p:cNvCxnSpPr>
          <p:nvPr/>
        </p:nvCxnSpPr>
        <p:spPr>
          <a:xfrm>
            <a:off x="1631540" y="2160965"/>
            <a:ext cx="2681952" cy="256737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18" name="Picture 2" descr="C:\Users\samuel\Downloads\1365156758_dialog-questi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1948" y="5002303"/>
            <a:ext cx="1605920" cy="160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52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80">
                                          <p:stCondLst>
                                            <p:cond delay="0"/>
                                          </p:stCondLst>
                                        </p:cTn>
                                        <p:tgtEl>
                                          <p:spTgt spid="15"/>
                                        </p:tgtEl>
                                      </p:cBhvr>
                                    </p:animEffect>
                                    <p:anim calcmode="lin" valueType="num">
                                      <p:cBhvr>
                                        <p:cTn id="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gtEl>
                                      </p:cBhvr>
                                      <p:to x="100000" y="60000"/>
                                    </p:animScale>
                                    <p:animScale>
                                      <p:cBhvr>
                                        <p:cTn id="14" dur="166" decel="50000">
                                          <p:stCondLst>
                                            <p:cond delay="676"/>
                                          </p:stCondLst>
                                        </p:cTn>
                                        <p:tgtEl>
                                          <p:spTgt spid="15"/>
                                        </p:tgtEl>
                                      </p:cBhvr>
                                      <p:to x="100000" y="100000"/>
                                    </p:animScale>
                                    <p:animScale>
                                      <p:cBhvr>
                                        <p:cTn id="15" dur="26">
                                          <p:stCondLst>
                                            <p:cond delay="1312"/>
                                          </p:stCondLst>
                                        </p:cTn>
                                        <p:tgtEl>
                                          <p:spTgt spid="15"/>
                                        </p:tgtEl>
                                      </p:cBhvr>
                                      <p:to x="100000" y="80000"/>
                                    </p:animScale>
                                    <p:animScale>
                                      <p:cBhvr>
                                        <p:cTn id="16" dur="166" decel="50000">
                                          <p:stCondLst>
                                            <p:cond delay="1338"/>
                                          </p:stCondLst>
                                        </p:cTn>
                                        <p:tgtEl>
                                          <p:spTgt spid="15"/>
                                        </p:tgtEl>
                                      </p:cBhvr>
                                      <p:to x="100000" y="100000"/>
                                    </p:animScale>
                                    <p:animScale>
                                      <p:cBhvr>
                                        <p:cTn id="17" dur="26">
                                          <p:stCondLst>
                                            <p:cond delay="1642"/>
                                          </p:stCondLst>
                                        </p:cTn>
                                        <p:tgtEl>
                                          <p:spTgt spid="15"/>
                                        </p:tgtEl>
                                      </p:cBhvr>
                                      <p:to x="100000" y="90000"/>
                                    </p:animScale>
                                    <p:animScale>
                                      <p:cBhvr>
                                        <p:cTn id="18" dur="166" decel="50000">
                                          <p:stCondLst>
                                            <p:cond delay="1668"/>
                                          </p:stCondLst>
                                        </p:cTn>
                                        <p:tgtEl>
                                          <p:spTgt spid="15"/>
                                        </p:tgtEl>
                                      </p:cBhvr>
                                      <p:to x="100000" y="100000"/>
                                    </p:animScale>
                                    <p:animScale>
                                      <p:cBhvr>
                                        <p:cTn id="19" dur="26">
                                          <p:stCondLst>
                                            <p:cond delay="1808"/>
                                          </p:stCondLst>
                                        </p:cTn>
                                        <p:tgtEl>
                                          <p:spTgt spid="15"/>
                                        </p:tgtEl>
                                      </p:cBhvr>
                                      <p:to x="100000" y="95000"/>
                                    </p:animScale>
                                    <p:animScale>
                                      <p:cBhvr>
                                        <p:cTn id="20" dur="166" decel="50000">
                                          <p:stCondLst>
                                            <p:cond delay="1834"/>
                                          </p:stCondLst>
                                        </p:cTn>
                                        <p:tgtEl>
                                          <p:spTgt spid="15"/>
                                        </p:tgtEl>
                                      </p:cBhvr>
                                      <p:to x="100000" y="100000"/>
                                    </p:animScale>
                                  </p:childTnLst>
                                </p:cTn>
                              </p:par>
                            </p:childTnLst>
                          </p:cTn>
                        </p:par>
                        <p:par>
                          <p:cTn id="21" fill="hold">
                            <p:stCondLst>
                              <p:cond delay="2000"/>
                            </p:stCondLst>
                            <p:childTnLst>
                              <p:par>
                                <p:cTn id="22" presetID="26"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80">
                                          <p:stCondLst>
                                            <p:cond delay="0"/>
                                          </p:stCondLst>
                                        </p:cTn>
                                        <p:tgtEl>
                                          <p:spTgt spid="18"/>
                                        </p:tgtEl>
                                      </p:cBhvr>
                                    </p:animEffect>
                                    <p:anim calcmode="lin" valueType="num">
                                      <p:cBhvr>
                                        <p:cTn id="25"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0" dur="26">
                                          <p:stCondLst>
                                            <p:cond delay="650"/>
                                          </p:stCondLst>
                                        </p:cTn>
                                        <p:tgtEl>
                                          <p:spTgt spid="18"/>
                                        </p:tgtEl>
                                      </p:cBhvr>
                                      <p:to x="100000" y="60000"/>
                                    </p:animScale>
                                    <p:animScale>
                                      <p:cBhvr>
                                        <p:cTn id="31" dur="166" decel="50000">
                                          <p:stCondLst>
                                            <p:cond delay="676"/>
                                          </p:stCondLst>
                                        </p:cTn>
                                        <p:tgtEl>
                                          <p:spTgt spid="18"/>
                                        </p:tgtEl>
                                      </p:cBhvr>
                                      <p:to x="100000" y="100000"/>
                                    </p:animScale>
                                    <p:animScale>
                                      <p:cBhvr>
                                        <p:cTn id="32" dur="26">
                                          <p:stCondLst>
                                            <p:cond delay="1312"/>
                                          </p:stCondLst>
                                        </p:cTn>
                                        <p:tgtEl>
                                          <p:spTgt spid="18"/>
                                        </p:tgtEl>
                                      </p:cBhvr>
                                      <p:to x="100000" y="80000"/>
                                    </p:animScale>
                                    <p:animScale>
                                      <p:cBhvr>
                                        <p:cTn id="33" dur="166" decel="50000">
                                          <p:stCondLst>
                                            <p:cond delay="1338"/>
                                          </p:stCondLst>
                                        </p:cTn>
                                        <p:tgtEl>
                                          <p:spTgt spid="18"/>
                                        </p:tgtEl>
                                      </p:cBhvr>
                                      <p:to x="100000" y="100000"/>
                                    </p:animScale>
                                    <p:animScale>
                                      <p:cBhvr>
                                        <p:cTn id="34" dur="26">
                                          <p:stCondLst>
                                            <p:cond delay="1642"/>
                                          </p:stCondLst>
                                        </p:cTn>
                                        <p:tgtEl>
                                          <p:spTgt spid="18"/>
                                        </p:tgtEl>
                                      </p:cBhvr>
                                      <p:to x="100000" y="90000"/>
                                    </p:animScale>
                                    <p:animScale>
                                      <p:cBhvr>
                                        <p:cTn id="35" dur="166" decel="50000">
                                          <p:stCondLst>
                                            <p:cond delay="1668"/>
                                          </p:stCondLst>
                                        </p:cTn>
                                        <p:tgtEl>
                                          <p:spTgt spid="18"/>
                                        </p:tgtEl>
                                      </p:cBhvr>
                                      <p:to x="100000" y="100000"/>
                                    </p:animScale>
                                    <p:animScale>
                                      <p:cBhvr>
                                        <p:cTn id="36" dur="26">
                                          <p:stCondLst>
                                            <p:cond delay="1808"/>
                                          </p:stCondLst>
                                        </p:cTn>
                                        <p:tgtEl>
                                          <p:spTgt spid="18"/>
                                        </p:tgtEl>
                                      </p:cBhvr>
                                      <p:to x="100000" y="95000"/>
                                    </p:animScale>
                                    <p:animScale>
                                      <p:cBhvr>
                                        <p:cTn id="37"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D:\Works\Teach\Mobile Robot\Code\robotcourse\p6.5\phead=0.1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90936"/>
            <a:ext cx="2760039" cy="2070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6" name="Picture 4" descr="D:\Works\Teach\Mobile Robot\Code\robotcourse\p6.5\phead=0.5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0907" y="91601"/>
            <a:ext cx="2759152" cy="20693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7" name="Picture 5" descr="D:\Works\Teach\Mobile Robot\Code\robotcourse\p6.5\phead=0.3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1839" y="90935"/>
            <a:ext cx="2760039" cy="2070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矩形 1"/>
          <p:cNvSpPr/>
          <p:nvPr/>
        </p:nvSpPr>
        <p:spPr>
          <a:xfrm>
            <a:off x="971600" y="827385"/>
            <a:ext cx="1478290" cy="646331"/>
          </a:xfrm>
          <a:prstGeom prst="rect">
            <a:avLst/>
          </a:prstGeom>
        </p:spPr>
        <p:txBody>
          <a:bodyPr wrap="none">
            <a:spAutoFit/>
          </a:bodyPr>
          <a:lstStyle/>
          <a:p>
            <a:r>
              <a:rPr lang="en-US" altLang="zh-CN" sz="3600" b="1" dirty="0">
                <a:solidFill>
                  <a:srgbClr val="FF0000"/>
                </a:solidFill>
                <a:effectLst>
                  <a:outerShdw blurRad="38100" dist="38100" dir="2700000" algn="tl">
                    <a:srgbClr val="000000">
                      <a:alpha val="43137"/>
                    </a:srgbClr>
                  </a:outerShdw>
                </a:effectLst>
              </a:rPr>
              <a:t>0.4690</a:t>
            </a:r>
            <a:endParaRPr lang="zh-CN" altLang="en-US" sz="3600" b="1" dirty="0">
              <a:solidFill>
                <a:srgbClr val="FF0000"/>
              </a:solidFill>
              <a:effectLst>
                <a:outerShdw blurRad="38100" dist="38100" dir="2700000" algn="tl">
                  <a:srgbClr val="000000">
                    <a:alpha val="43137"/>
                  </a:srgbClr>
                </a:outerShdw>
              </a:effectLst>
            </a:endParaRPr>
          </a:p>
        </p:txBody>
      </p:sp>
      <p:sp>
        <p:nvSpPr>
          <p:cNvPr id="3" name="矩形 2"/>
          <p:cNvSpPr/>
          <p:nvPr/>
        </p:nvSpPr>
        <p:spPr>
          <a:xfrm>
            <a:off x="3851920" y="827385"/>
            <a:ext cx="1531188" cy="646331"/>
          </a:xfrm>
          <a:prstGeom prst="rect">
            <a:avLst/>
          </a:prstGeom>
        </p:spPr>
        <p:txBody>
          <a:bodyPr wrap="none">
            <a:spAutoFit/>
          </a:bodyPr>
          <a:lstStyle/>
          <a:p>
            <a:r>
              <a:rPr lang="zh-CN" altLang="en-US" dirty="0"/>
              <a:t> </a:t>
            </a:r>
            <a:r>
              <a:rPr lang="en-US" altLang="zh-CN" sz="3600" b="1" dirty="0">
                <a:solidFill>
                  <a:srgbClr val="FF0000"/>
                </a:solidFill>
                <a:effectLst>
                  <a:outerShdw blurRad="38100" dist="38100" dir="2700000" algn="tl">
                    <a:srgbClr val="000000">
                      <a:alpha val="43137"/>
                    </a:srgbClr>
                  </a:outerShdw>
                </a:effectLst>
              </a:rPr>
              <a:t>0.8813</a:t>
            </a:r>
            <a:endParaRPr lang="zh-CN" altLang="en-US" sz="3600" b="1" dirty="0">
              <a:solidFill>
                <a:srgbClr val="FF0000"/>
              </a:solidFill>
              <a:effectLst>
                <a:outerShdw blurRad="38100" dist="38100" dir="2700000" algn="tl">
                  <a:srgbClr val="000000">
                    <a:alpha val="43137"/>
                  </a:srgbClr>
                </a:outerShdw>
              </a:effectLst>
            </a:endParaRPr>
          </a:p>
        </p:txBody>
      </p:sp>
      <p:sp>
        <p:nvSpPr>
          <p:cNvPr id="14" name="矩形 13"/>
          <p:cNvSpPr/>
          <p:nvPr/>
        </p:nvSpPr>
        <p:spPr>
          <a:xfrm>
            <a:off x="6732240" y="802783"/>
            <a:ext cx="1531188" cy="646331"/>
          </a:xfrm>
          <a:prstGeom prst="rect">
            <a:avLst/>
          </a:prstGeom>
        </p:spPr>
        <p:txBody>
          <a:bodyPr wrap="none">
            <a:spAutoFit/>
          </a:bodyPr>
          <a:lstStyle/>
          <a:p>
            <a:r>
              <a:rPr lang="zh-CN" altLang="en-US" dirty="0"/>
              <a:t> </a:t>
            </a:r>
            <a:r>
              <a:rPr lang="en-US" altLang="zh-CN" sz="3600" b="1" dirty="0" smtClean="0">
                <a:solidFill>
                  <a:srgbClr val="FF0000"/>
                </a:solidFill>
                <a:effectLst>
                  <a:outerShdw blurRad="38100" dist="38100" dir="2700000" algn="tl">
                    <a:srgbClr val="000000">
                      <a:alpha val="43137"/>
                    </a:srgbClr>
                  </a:outerShdw>
                </a:effectLst>
              </a:rPr>
              <a:t>1.0000</a:t>
            </a:r>
            <a:endParaRPr lang="zh-CN" altLang="en-US" sz="36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9726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D:\Works\Teach\Mobile Robot\Code\robotcourse\p6.5\phead=0.1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90936"/>
            <a:ext cx="2760039" cy="2070029"/>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6" name="Picture 4" descr="D:\Works\Teach\Mobile Robot\Code\robotcourse\p6.5\phead=0.5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0907" y="91601"/>
            <a:ext cx="2759152" cy="20693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7" name="Picture 5" descr="D:\Works\Teach\Mobile Robot\Code\robotcourse\p6.5\phead=0.3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1839" y="90935"/>
            <a:ext cx="2760039" cy="2070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矩形 1"/>
          <p:cNvSpPr/>
          <p:nvPr/>
        </p:nvSpPr>
        <p:spPr>
          <a:xfrm>
            <a:off x="971600" y="827385"/>
            <a:ext cx="1478290" cy="646331"/>
          </a:xfrm>
          <a:prstGeom prst="rect">
            <a:avLst/>
          </a:prstGeom>
        </p:spPr>
        <p:txBody>
          <a:bodyPr wrap="none">
            <a:spAutoFit/>
          </a:bodyPr>
          <a:lstStyle/>
          <a:p>
            <a:r>
              <a:rPr lang="en-US" altLang="zh-CN" sz="3600" b="1" dirty="0">
                <a:solidFill>
                  <a:srgbClr val="FF0000"/>
                </a:solidFill>
                <a:effectLst>
                  <a:outerShdw blurRad="38100" dist="38100" dir="2700000" algn="tl">
                    <a:srgbClr val="000000">
                      <a:alpha val="43137"/>
                    </a:srgbClr>
                  </a:outerShdw>
                </a:effectLst>
              </a:rPr>
              <a:t>0.4690</a:t>
            </a:r>
            <a:endParaRPr lang="zh-CN" altLang="en-US" sz="3600" b="1" dirty="0">
              <a:solidFill>
                <a:srgbClr val="FF0000"/>
              </a:solidFill>
              <a:effectLst>
                <a:outerShdw blurRad="38100" dist="38100" dir="2700000" algn="tl">
                  <a:srgbClr val="000000">
                    <a:alpha val="43137"/>
                  </a:srgbClr>
                </a:outerShdw>
              </a:effectLst>
            </a:endParaRPr>
          </a:p>
        </p:txBody>
      </p:sp>
      <p:sp>
        <p:nvSpPr>
          <p:cNvPr id="3" name="矩形 2"/>
          <p:cNvSpPr/>
          <p:nvPr/>
        </p:nvSpPr>
        <p:spPr>
          <a:xfrm>
            <a:off x="3851920" y="827385"/>
            <a:ext cx="1531188" cy="646331"/>
          </a:xfrm>
          <a:prstGeom prst="rect">
            <a:avLst/>
          </a:prstGeom>
        </p:spPr>
        <p:txBody>
          <a:bodyPr wrap="none">
            <a:spAutoFit/>
          </a:bodyPr>
          <a:lstStyle/>
          <a:p>
            <a:r>
              <a:rPr lang="zh-CN" altLang="en-US" dirty="0"/>
              <a:t> </a:t>
            </a:r>
            <a:r>
              <a:rPr lang="en-US" altLang="zh-CN" sz="3600" b="1" dirty="0">
                <a:solidFill>
                  <a:srgbClr val="FF0000"/>
                </a:solidFill>
                <a:effectLst>
                  <a:outerShdw blurRad="38100" dist="38100" dir="2700000" algn="tl">
                    <a:srgbClr val="000000">
                      <a:alpha val="43137"/>
                    </a:srgbClr>
                  </a:outerShdw>
                </a:effectLst>
              </a:rPr>
              <a:t>0.8813</a:t>
            </a:r>
            <a:endParaRPr lang="zh-CN" altLang="en-US" sz="3600" b="1" dirty="0">
              <a:solidFill>
                <a:srgbClr val="FF0000"/>
              </a:solidFill>
              <a:effectLst>
                <a:outerShdw blurRad="38100" dist="38100" dir="2700000" algn="tl">
                  <a:srgbClr val="000000">
                    <a:alpha val="43137"/>
                  </a:srgbClr>
                </a:outerShdw>
              </a:effectLst>
            </a:endParaRPr>
          </a:p>
        </p:txBody>
      </p:sp>
      <p:sp>
        <p:nvSpPr>
          <p:cNvPr id="14" name="矩形 13"/>
          <p:cNvSpPr/>
          <p:nvPr/>
        </p:nvSpPr>
        <p:spPr>
          <a:xfrm>
            <a:off x="6732240" y="802783"/>
            <a:ext cx="1531188" cy="646331"/>
          </a:xfrm>
          <a:prstGeom prst="rect">
            <a:avLst/>
          </a:prstGeom>
        </p:spPr>
        <p:txBody>
          <a:bodyPr wrap="none">
            <a:spAutoFit/>
          </a:bodyPr>
          <a:lstStyle/>
          <a:p>
            <a:r>
              <a:rPr lang="zh-CN" altLang="en-US" dirty="0"/>
              <a:t> </a:t>
            </a:r>
            <a:r>
              <a:rPr lang="en-US" altLang="zh-CN" sz="3600" b="1" dirty="0" smtClean="0">
                <a:solidFill>
                  <a:srgbClr val="FF0000"/>
                </a:solidFill>
                <a:effectLst>
                  <a:outerShdw blurRad="38100" dist="38100" dir="2700000" algn="tl">
                    <a:srgbClr val="000000">
                      <a:alpha val="43137"/>
                    </a:srgbClr>
                  </a:outerShdw>
                </a:effectLst>
              </a:rPr>
              <a:t>1.0000</a:t>
            </a:r>
            <a:endParaRPr lang="zh-CN" altLang="en-US" sz="3600" b="1" dirty="0">
              <a:solidFill>
                <a:srgbClr val="FF0000"/>
              </a:solidFill>
              <a:effectLst>
                <a:outerShdw blurRad="38100" dist="38100" dir="2700000" algn="tl">
                  <a:srgbClr val="000000">
                    <a:alpha val="43137"/>
                  </a:srgbClr>
                </a:outerShdw>
              </a:effectLst>
            </a:endParaRPr>
          </a:p>
        </p:txBody>
      </p:sp>
      <p:graphicFrame>
        <p:nvGraphicFramePr>
          <p:cNvPr id="5" name="图示 4"/>
          <p:cNvGraphicFramePr/>
          <p:nvPr>
            <p:extLst>
              <p:ext uri="{D42A27DB-BD31-4B8C-83A1-F6EECF244321}">
                <p14:modId xmlns:p14="http://schemas.microsoft.com/office/powerpoint/2010/main" val="3624370703"/>
              </p:ext>
            </p:extLst>
          </p:nvPr>
        </p:nvGraphicFramePr>
        <p:xfrm>
          <a:off x="477054" y="2348880"/>
          <a:ext cx="8280920" cy="42484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3723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D:\Works\Teach\Mobile Robot\Code\robotcourse\p6.5\phead=0.1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90936"/>
            <a:ext cx="2760039" cy="2070029"/>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6" name="Picture 4" descr="D:\Works\Teach\Mobile Robot\Code\robotcourse\p6.5\phead=0.5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0907" y="91601"/>
            <a:ext cx="2759152" cy="20693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7" name="Picture 5" descr="D:\Works\Teach\Mobile Robot\Code\robotcourse\p6.5\phead=0.3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1839" y="90935"/>
            <a:ext cx="2760039" cy="2070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矩形 1"/>
          <p:cNvSpPr/>
          <p:nvPr/>
        </p:nvSpPr>
        <p:spPr>
          <a:xfrm>
            <a:off x="892394" y="479617"/>
            <a:ext cx="1478290" cy="646331"/>
          </a:xfrm>
          <a:prstGeom prst="rect">
            <a:avLst/>
          </a:prstGeom>
        </p:spPr>
        <p:txBody>
          <a:bodyPr wrap="none">
            <a:spAutoFit/>
          </a:bodyPr>
          <a:lstStyle/>
          <a:p>
            <a:r>
              <a:rPr lang="en-US" altLang="zh-CN" sz="3600" b="1" dirty="0">
                <a:solidFill>
                  <a:srgbClr val="FF0000"/>
                </a:solidFill>
                <a:effectLst>
                  <a:outerShdw blurRad="38100" dist="38100" dir="2700000" algn="tl">
                    <a:srgbClr val="000000">
                      <a:alpha val="43137"/>
                    </a:srgbClr>
                  </a:outerShdw>
                </a:effectLst>
              </a:rPr>
              <a:t>0.4690</a:t>
            </a:r>
            <a:endParaRPr lang="zh-CN" altLang="en-US" sz="3600" b="1" dirty="0">
              <a:solidFill>
                <a:srgbClr val="FF0000"/>
              </a:solidFill>
              <a:effectLst>
                <a:outerShdw blurRad="38100" dist="38100" dir="2700000" algn="tl">
                  <a:srgbClr val="000000">
                    <a:alpha val="43137"/>
                  </a:srgbClr>
                </a:outerShdw>
              </a:effectLst>
            </a:endParaRPr>
          </a:p>
        </p:txBody>
      </p:sp>
      <p:sp>
        <p:nvSpPr>
          <p:cNvPr id="3" name="矩形 2"/>
          <p:cNvSpPr/>
          <p:nvPr/>
        </p:nvSpPr>
        <p:spPr>
          <a:xfrm>
            <a:off x="3851920" y="827385"/>
            <a:ext cx="1531188" cy="646331"/>
          </a:xfrm>
          <a:prstGeom prst="rect">
            <a:avLst/>
          </a:prstGeom>
        </p:spPr>
        <p:txBody>
          <a:bodyPr wrap="none">
            <a:spAutoFit/>
          </a:bodyPr>
          <a:lstStyle/>
          <a:p>
            <a:r>
              <a:rPr lang="zh-CN" altLang="en-US" dirty="0"/>
              <a:t> </a:t>
            </a:r>
            <a:r>
              <a:rPr lang="en-US" altLang="zh-CN" sz="3600" b="1" dirty="0">
                <a:solidFill>
                  <a:srgbClr val="FF0000"/>
                </a:solidFill>
                <a:effectLst>
                  <a:outerShdw blurRad="38100" dist="38100" dir="2700000" algn="tl">
                    <a:srgbClr val="000000">
                      <a:alpha val="43137"/>
                    </a:srgbClr>
                  </a:outerShdw>
                </a:effectLst>
              </a:rPr>
              <a:t>0.8813</a:t>
            </a:r>
            <a:endParaRPr lang="zh-CN" altLang="en-US" sz="3600" b="1" dirty="0">
              <a:solidFill>
                <a:srgbClr val="FF0000"/>
              </a:solidFill>
              <a:effectLst>
                <a:outerShdw blurRad="38100" dist="38100" dir="2700000" algn="tl">
                  <a:srgbClr val="000000">
                    <a:alpha val="43137"/>
                  </a:srgbClr>
                </a:outerShdw>
              </a:effectLst>
            </a:endParaRPr>
          </a:p>
        </p:txBody>
      </p:sp>
      <p:sp>
        <p:nvSpPr>
          <p:cNvPr id="14" name="矩形 13"/>
          <p:cNvSpPr/>
          <p:nvPr/>
        </p:nvSpPr>
        <p:spPr>
          <a:xfrm>
            <a:off x="6729068" y="479616"/>
            <a:ext cx="1531188" cy="646331"/>
          </a:xfrm>
          <a:prstGeom prst="rect">
            <a:avLst/>
          </a:prstGeom>
        </p:spPr>
        <p:txBody>
          <a:bodyPr wrap="none">
            <a:spAutoFit/>
          </a:bodyPr>
          <a:lstStyle/>
          <a:p>
            <a:r>
              <a:rPr lang="zh-CN" altLang="en-US" dirty="0"/>
              <a:t> </a:t>
            </a:r>
            <a:r>
              <a:rPr lang="en-US" altLang="zh-CN" sz="3600" b="1" dirty="0" smtClean="0">
                <a:solidFill>
                  <a:srgbClr val="7030A0"/>
                </a:solidFill>
                <a:effectLst>
                  <a:outerShdw blurRad="38100" dist="38100" dir="2700000" algn="tl">
                    <a:srgbClr val="000000">
                      <a:alpha val="43137"/>
                    </a:srgbClr>
                  </a:outerShdw>
                </a:effectLst>
              </a:rPr>
              <a:t>1.0000</a:t>
            </a:r>
            <a:endParaRPr lang="zh-CN" altLang="en-US" sz="3600" b="1" dirty="0">
              <a:solidFill>
                <a:srgbClr val="7030A0"/>
              </a:solidFill>
              <a:effectLst>
                <a:outerShdw blurRad="38100" dist="38100" dir="2700000" algn="tl">
                  <a:srgbClr val="000000">
                    <a:alpha val="43137"/>
                  </a:srgbClr>
                </a:outerShdw>
              </a:effectLst>
            </a:endParaRPr>
          </a:p>
        </p:txBody>
      </p:sp>
      <p:graphicFrame>
        <p:nvGraphicFramePr>
          <p:cNvPr id="5" name="图示 4"/>
          <p:cNvGraphicFramePr/>
          <p:nvPr>
            <p:extLst>
              <p:ext uri="{D42A27DB-BD31-4B8C-83A1-F6EECF244321}">
                <p14:modId xmlns:p14="http://schemas.microsoft.com/office/powerpoint/2010/main" val="3923366075"/>
              </p:ext>
            </p:extLst>
          </p:nvPr>
        </p:nvGraphicFramePr>
        <p:xfrm>
          <a:off x="477054" y="2348880"/>
          <a:ext cx="8280920" cy="42484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矩形 8"/>
          <p:cNvSpPr/>
          <p:nvPr/>
        </p:nvSpPr>
        <p:spPr>
          <a:xfrm>
            <a:off x="245807" y="1052399"/>
            <a:ext cx="2771464" cy="523220"/>
          </a:xfrm>
          <a:prstGeom prst="rect">
            <a:avLst/>
          </a:prstGeom>
        </p:spPr>
        <p:txBody>
          <a:bodyPr wrap="none">
            <a:spAutoFit/>
          </a:bodyPr>
          <a:lstStyle/>
          <a:p>
            <a:r>
              <a:rPr lang="en-US" altLang="zh-CN" sz="2800" b="1" dirty="0" smtClean="0">
                <a:solidFill>
                  <a:srgbClr val="FF0000"/>
                </a:solidFill>
                <a:effectLst>
                  <a:outerShdw blurRad="38100" dist="38100" dir="2700000" algn="tl">
                    <a:srgbClr val="000000">
                      <a:alpha val="43137"/>
                    </a:srgbClr>
                  </a:outerShdw>
                </a:effectLst>
              </a:rPr>
              <a:t>Most informative</a:t>
            </a:r>
            <a:endParaRPr lang="zh-CN" altLang="en-US" sz="2800" b="1" dirty="0">
              <a:solidFill>
                <a:srgbClr val="FF0000"/>
              </a:solidFill>
              <a:effectLst>
                <a:outerShdw blurRad="38100" dist="38100" dir="2700000" algn="tl">
                  <a:srgbClr val="000000">
                    <a:alpha val="43137"/>
                  </a:srgbClr>
                </a:outerShdw>
              </a:effectLst>
            </a:endParaRPr>
          </a:p>
        </p:txBody>
      </p:sp>
      <p:sp>
        <p:nvSpPr>
          <p:cNvPr id="10" name="矩形 9"/>
          <p:cNvSpPr/>
          <p:nvPr/>
        </p:nvSpPr>
        <p:spPr>
          <a:xfrm>
            <a:off x="6031095" y="1053921"/>
            <a:ext cx="2776273" cy="523220"/>
          </a:xfrm>
          <a:prstGeom prst="rect">
            <a:avLst/>
          </a:prstGeom>
        </p:spPr>
        <p:txBody>
          <a:bodyPr wrap="none">
            <a:spAutoFit/>
          </a:bodyPr>
          <a:lstStyle/>
          <a:p>
            <a:r>
              <a:rPr lang="en-US" altLang="zh-CN" sz="2800" b="1" dirty="0" smtClean="0">
                <a:solidFill>
                  <a:srgbClr val="7030A0"/>
                </a:solidFill>
                <a:effectLst>
                  <a:outerShdw blurRad="38100" dist="38100" dir="2700000" algn="tl">
                    <a:srgbClr val="000000">
                      <a:alpha val="43137"/>
                    </a:srgbClr>
                  </a:outerShdw>
                </a:effectLst>
              </a:rPr>
              <a:t>Least informative</a:t>
            </a:r>
            <a:endParaRPr lang="zh-CN" altLang="en-US" sz="2800" b="1" dirty="0">
              <a:solidFill>
                <a:srgbClr val="7030A0"/>
              </a:solidFill>
              <a:effectLst>
                <a:outerShdw blurRad="38100" dist="38100" dir="2700000" algn="tl">
                  <a:srgbClr val="000000">
                    <a:alpha val="43137"/>
                  </a:srgbClr>
                </a:outerShdw>
              </a:effectLst>
            </a:endParaRPr>
          </a:p>
        </p:txBody>
      </p:sp>
      <p:graphicFrame>
        <p:nvGraphicFramePr>
          <p:cNvPr id="11" name="图示 10"/>
          <p:cNvGraphicFramePr/>
          <p:nvPr>
            <p:extLst>
              <p:ext uri="{D42A27DB-BD31-4B8C-83A1-F6EECF244321}">
                <p14:modId xmlns:p14="http://schemas.microsoft.com/office/powerpoint/2010/main" val="1169345625"/>
              </p:ext>
            </p:extLst>
          </p:nvPr>
        </p:nvGraphicFramePr>
        <p:xfrm>
          <a:off x="5993" y="3782815"/>
          <a:ext cx="2664296" cy="173283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2" name="图示 11"/>
          <p:cNvGraphicFramePr/>
          <p:nvPr>
            <p:extLst>
              <p:ext uri="{D42A27DB-BD31-4B8C-83A1-F6EECF244321}">
                <p14:modId xmlns:p14="http://schemas.microsoft.com/office/powerpoint/2010/main" val="1327052945"/>
              </p:ext>
            </p:extLst>
          </p:nvPr>
        </p:nvGraphicFramePr>
        <p:xfrm>
          <a:off x="3366611" y="3821651"/>
          <a:ext cx="2664296" cy="173283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3" name="虚尾箭头 12"/>
          <p:cNvSpPr/>
          <p:nvPr/>
        </p:nvSpPr>
        <p:spPr>
          <a:xfrm rot="16200000">
            <a:off x="2087217" y="4502895"/>
            <a:ext cx="1152128" cy="432048"/>
          </a:xfrm>
          <a:prstGeom prst="strip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5" name="虚尾箭头 14"/>
          <p:cNvSpPr/>
          <p:nvPr/>
        </p:nvSpPr>
        <p:spPr>
          <a:xfrm rot="5400000">
            <a:off x="5023068" y="4502895"/>
            <a:ext cx="1152128" cy="432048"/>
          </a:xfrm>
          <a:prstGeom prst="strip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aphicFrame>
        <p:nvGraphicFramePr>
          <p:cNvPr id="16" name="图示 15"/>
          <p:cNvGraphicFramePr/>
          <p:nvPr>
            <p:extLst>
              <p:ext uri="{D42A27DB-BD31-4B8C-83A1-F6EECF244321}">
                <p14:modId xmlns:p14="http://schemas.microsoft.com/office/powerpoint/2010/main" val="4234702673"/>
              </p:ext>
            </p:extLst>
          </p:nvPr>
        </p:nvGraphicFramePr>
        <p:xfrm>
          <a:off x="6270689" y="3751966"/>
          <a:ext cx="2664296" cy="1732838"/>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
        <p:nvSpPr>
          <p:cNvPr id="17" name="虚尾箭头 16"/>
          <p:cNvSpPr/>
          <p:nvPr/>
        </p:nvSpPr>
        <p:spPr>
          <a:xfrm rot="16200000">
            <a:off x="7840849" y="4472046"/>
            <a:ext cx="1152128" cy="432048"/>
          </a:xfrm>
          <a:prstGeom prst="strip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6178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D:\Works\Teach\Mobile Robot\Code\robotcourse\p6.5\phead=0.1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90936"/>
            <a:ext cx="2760039" cy="2070029"/>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6" name="Picture 4" descr="D:\Works\Teach\Mobile Robot\Code\robotcourse\p6.5\phead=0.5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0907" y="91601"/>
            <a:ext cx="2759152" cy="2069364"/>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7" name="Picture 5" descr="D:\Works\Teach\Mobile Robot\Code\robotcourse\p6.5\phead=0.3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1839" y="90935"/>
            <a:ext cx="2760039" cy="2070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矩形 1"/>
          <p:cNvSpPr/>
          <p:nvPr/>
        </p:nvSpPr>
        <p:spPr>
          <a:xfrm>
            <a:off x="971600" y="827385"/>
            <a:ext cx="1478290" cy="646331"/>
          </a:xfrm>
          <a:prstGeom prst="rect">
            <a:avLst/>
          </a:prstGeom>
        </p:spPr>
        <p:txBody>
          <a:bodyPr wrap="none">
            <a:spAutoFit/>
          </a:bodyPr>
          <a:lstStyle/>
          <a:p>
            <a:r>
              <a:rPr lang="en-US" altLang="zh-CN" sz="3600" b="1" dirty="0">
                <a:solidFill>
                  <a:srgbClr val="FF0000"/>
                </a:solidFill>
                <a:effectLst>
                  <a:outerShdw blurRad="38100" dist="38100" dir="2700000" algn="tl">
                    <a:srgbClr val="000000">
                      <a:alpha val="43137"/>
                    </a:srgbClr>
                  </a:outerShdw>
                </a:effectLst>
              </a:rPr>
              <a:t>0.4690</a:t>
            </a:r>
            <a:endParaRPr lang="zh-CN" altLang="en-US" sz="3600" b="1" dirty="0">
              <a:solidFill>
                <a:srgbClr val="FF0000"/>
              </a:solidFill>
              <a:effectLst>
                <a:outerShdw blurRad="38100" dist="38100" dir="2700000" algn="tl">
                  <a:srgbClr val="000000">
                    <a:alpha val="43137"/>
                  </a:srgbClr>
                </a:outerShdw>
              </a:effectLst>
            </a:endParaRPr>
          </a:p>
        </p:txBody>
      </p:sp>
      <p:sp>
        <p:nvSpPr>
          <p:cNvPr id="3" name="矩形 2"/>
          <p:cNvSpPr/>
          <p:nvPr/>
        </p:nvSpPr>
        <p:spPr>
          <a:xfrm>
            <a:off x="3851920" y="827385"/>
            <a:ext cx="1531188" cy="646331"/>
          </a:xfrm>
          <a:prstGeom prst="rect">
            <a:avLst/>
          </a:prstGeom>
        </p:spPr>
        <p:txBody>
          <a:bodyPr wrap="none">
            <a:spAutoFit/>
          </a:bodyPr>
          <a:lstStyle/>
          <a:p>
            <a:r>
              <a:rPr lang="zh-CN" altLang="en-US" dirty="0"/>
              <a:t> </a:t>
            </a:r>
            <a:r>
              <a:rPr lang="en-US" altLang="zh-CN" sz="3600" b="1" dirty="0">
                <a:solidFill>
                  <a:srgbClr val="FF0000"/>
                </a:solidFill>
                <a:effectLst>
                  <a:outerShdw blurRad="38100" dist="38100" dir="2700000" algn="tl">
                    <a:srgbClr val="000000">
                      <a:alpha val="43137"/>
                    </a:srgbClr>
                  </a:outerShdw>
                </a:effectLst>
              </a:rPr>
              <a:t>0.8813</a:t>
            </a:r>
            <a:endParaRPr lang="zh-CN" altLang="en-US" sz="3600" b="1" dirty="0">
              <a:solidFill>
                <a:srgbClr val="FF0000"/>
              </a:solidFill>
              <a:effectLst>
                <a:outerShdw blurRad="38100" dist="38100" dir="2700000" algn="tl">
                  <a:srgbClr val="000000">
                    <a:alpha val="43137"/>
                  </a:srgbClr>
                </a:outerShdw>
              </a:effectLst>
            </a:endParaRPr>
          </a:p>
        </p:txBody>
      </p:sp>
      <p:sp>
        <p:nvSpPr>
          <p:cNvPr id="14" name="矩形 13"/>
          <p:cNvSpPr/>
          <p:nvPr/>
        </p:nvSpPr>
        <p:spPr>
          <a:xfrm>
            <a:off x="6732240" y="802783"/>
            <a:ext cx="1531188" cy="646331"/>
          </a:xfrm>
          <a:prstGeom prst="rect">
            <a:avLst/>
          </a:prstGeom>
        </p:spPr>
        <p:txBody>
          <a:bodyPr wrap="none">
            <a:spAutoFit/>
          </a:bodyPr>
          <a:lstStyle/>
          <a:p>
            <a:r>
              <a:rPr lang="zh-CN" altLang="en-US" dirty="0"/>
              <a:t> </a:t>
            </a:r>
            <a:r>
              <a:rPr lang="en-US" altLang="zh-CN" sz="3600" b="1" dirty="0" smtClean="0">
                <a:solidFill>
                  <a:srgbClr val="FF0000"/>
                </a:solidFill>
                <a:effectLst>
                  <a:outerShdw blurRad="38100" dist="38100" dir="2700000" algn="tl">
                    <a:srgbClr val="000000">
                      <a:alpha val="43137"/>
                    </a:srgbClr>
                  </a:outerShdw>
                </a:effectLst>
              </a:rPr>
              <a:t>1.0000</a:t>
            </a:r>
            <a:endParaRPr lang="zh-CN" altLang="en-US" sz="3600" b="1" dirty="0">
              <a:solidFill>
                <a:srgbClr val="FF0000"/>
              </a:solidFill>
              <a:effectLst>
                <a:outerShdw blurRad="38100" dist="38100" dir="2700000" algn="tl">
                  <a:srgbClr val="000000">
                    <a:alpha val="43137"/>
                  </a:srgbClr>
                </a:outerShdw>
              </a:effectLst>
            </a:endParaRPr>
          </a:p>
        </p:txBody>
      </p:sp>
      <p:graphicFrame>
        <p:nvGraphicFramePr>
          <p:cNvPr id="5" name="图示 4"/>
          <p:cNvGraphicFramePr/>
          <p:nvPr>
            <p:extLst>
              <p:ext uri="{D42A27DB-BD31-4B8C-83A1-F6EECF244321}">
                <p14:modId xmlns:p14="http://schemas.microsoft.com/office/powerpoint/2010/main" val="2609307192"/>
              </p:ext>
            </p:extLst>
          </p:nvPr>
        </p:nvGraphicFramePr>
        <p:xfrm>
          <a:off x="477054" y="2348880"/>
          <a:ext cx="8280920" cy="42484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60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D:\Works\Teach\Mobile Robot\Code\robotcourse\p6.5\phead=0.1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90936"/>
            <a:ext cx="2760039" cy="2070029"/>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6" name="Picture 4" descr="D:\Works\Teach\Mobile Robot\Code\robotcourse\p6.5\phead=0.5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0907" y="91601"/>
            <a:ext cx="2759152" cy="2069364"/>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7" name="Picture 5" descr="D:\Works\Teach\Mobile Robot\Code\robotcourse\p6.5\phead=0.3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1839" y="90935"/>
            <a:ext cx="2760039" cy="2070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矩形 1"/>
          <p:cNvSpPr/>
          <p:nvPr/>
        </p:nvSpPr>
        <p:spPr>
          <a:xfrm>
            <a:off x="971600" y="469591"/>
            <a:ext cx="1478290" cy="646331"/>
          </a:xfrm>
          <a:prstGeom prst="rect">
            <a:avLst/>
          </a:prstGeom>
        </p:spPr>
        <p:txBody>
          <a:bodyPr wrap="none">
            <a:spAutoFit/>
          </a:bodyPr>
          <a:lstStyle/>
          <a:p>
            <a:r>
              <a:rPr lang="en-US" altLang="zh-CN" sz="3600" b="1" dirty="0">
                <a:solidFill>
                  <a:srgbClr val="7030A0"/>
                </a:solidFill>
                <a:effectLst>
                  <a:outerShdw blurRad="38100" dist="38100" dir="2700000" algn="tl">
                    <a:srgbClr val="000000">
                      <a:alpha val="43137"/>
                    </a:srgbClr>
                  </a:outerShdw>
                </a:effectLst>
              </a:rPr>
              <a:t>0.4690</a:t>
            </a:r>
            <a:endParaRPr lang="zh-CN" altLang="en-US" sz="3600" b="1" dirty="0">
              <a:solidFill>
                <a:srgbClr val="7030A0"/>
              </a:solidFill>
              <a:effectLst>
                <a:outerShdw blurRad="38100" dist="38100" dir="2700000" algn="tl">
                  <a:srgbClr val="000000">
                    <a:alpha val="43137"/>
                  </a:srgbClr>
                </a:outerShdw>
              </a:effectLst>
            </a:endParaRPr>
          </a:p>
        </p:txBody>
      </p:sp>
      <p:sp>
        <p:nvSpPr>
          <p:cNvPr id="3" name="矩形 2"/>
          <p:cNvSpPr/>
          <p:nvPr/>
        </p:nvSpPr>
        <p:spPr>
          <a:xfrm>
            <a:off x="3851920" y="827385"/>
            <a:ext cx="1531188" cy="646331"/>
          </a:xfrm>
          <a:prstGeom prst="rect">
            <a:avLst/>
          </a:prstGeom>
        </p:spPr>
        <p:txBody>
          <a:bodyPr wrap="none">
            <a:spAutoFit/>
          </a:bodyPr>
          <a:lstStyle/>
          <a:p>
            <a:r>
              <a:rPr lang="zh-CN" altLang="en-US" dirty="0"/>
              <a:t> </a:t>
            </a:r>
            <a:r>
              <a:rPr lang="en-US" altLang="zh-CN" sz="3600" b="1" dirty="0">
                <a:solidFill>
                  <a:srgbClr val="FF0000"/>
                </a:solidFill>
                <a:effectLst>
                  <a:outerShdw blurRad="38100" dist="38100" dir="2700000" algn="tl">
                    <a:srgbClr val="000000">
                      <a:alpha val="43137"/>
                    </a:srgbClr>
                  </a:outerShdw>
                </a:effectLst>
              </a:rPr>
              <a:t>0.8813</a:t>
            </a:r>
            <a:endParaRPr lang="zh-CN" altLang="en-US" sz="3600" b="1" dirty="0">
              <a:solidFill>
                <a:srgbClr val="FF0000"/>
              </a:solidFill>
              <a:effectLst>
                <a:outerShdw blurRad="38100" dist="38100" dir="2700000" algn="tl">
                  <a:srgbClr val="000000">
                    <a:alpha val="43137"/>
                  </a:srgbClr>
                </a:outerShdw>
              </a:effectLst>
            </a:endParaRPr>
          </a:p>
        </p:txBody>
      </p:sp>
      <p:sp>
        <p:nvSpPr>
          <p:cNvPr id="14" name="矩形 13"/>
          <p:cNvSpPr/>
          <p:nvPr/>
        </p:nvSpPr>
        <p:spPr>
          <a:xfrm>
            <a:off x="6732240" y="495443"/>
            <a:ext cx="1531188" cy="646331"/>
          </a:xfrm>
          <a:prstGeom prst="rect">
            <a:avLst/>
          </a:prstGeom>
        </p:spPr>
        <p:txBody>
          <a:bodyPr wrap="none">
            <a:spAutoFit/>
          </a:bodyPr>
          <a:lstStyle/>
          <a:p>
            <a:r>
              <a:rPr lang="zh-CN" altLang="en-US" dirty="0"/>
              <a:t> </a:t>
            </a:r>
            <a:r>
              <a:rPr lang="en-US" altLang="zh-CN" sz="3600" b="1" dirty="0" smtClean="0">
                <a:solidFill>
                  <a:srgbClr val="FF0000"/>
                </a:solidFill>
                <a:effectLst>
                  <a:outerShdw blurRad="38100" dist="38100" dir="2700000" algn="tl">
                    <a:srgbClr val="000000">
                      <a:alpha val="43137"/>
                    </a:srgbClr>
                  </a:outerShdw>
                </a:effectLst>
              </a:rPr>
              <a:t>1.0000</a:t>
            </a:r>
            <a:endParaRPr lang="zh-CN" altLang="en-US" sz="3600" b="1" dirty="0">
              <a:solidFill>
                <a:srgbClr val="FF0000"/>
              </a:solidFill>
              <a:effectLst>
                <a:outerShdw blurRad="38100" dist="38100" dir="2700000" algn="tl">
                  <a:srgbClr val="000000">
                    <a:alpha val="43137"/>
                  </a:srgbClr>
                </a:outerShdw>
              </a:effectLst>
            </a:endParaRPr>
          </a:p>
        </p:txBody>
      </p:sp>
      <p:graphicFrame>
        <p:nvGraphicFramePr>
          <p:cNvPr id="5" name="图示 4"/>
          <p:cNvGraphicFramePr/>
          <p:nvPr>
            <p:extLst>
              <p:ext uri="{D42A27DB-BD31-4B8C-83A1-F6EECF244321}">
                <p14:modId xmlns:p14="http://schemas.microsoft.com/office/powerpoint/2010/main" val="2398792361"/>
              </p:ext>
            </p:extLst>
          </p:nvPr>
        </p:nvGraphicFramePr>
        <p:xfrm>
          <a:off x="477054" y="2348880"/>
          <a:ext cx="8280920" cy="42484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矩形 8"/>
          <p:cNvSpPr/>
          <p:nvPr/>
        </p:nvSpPr>
        <p:spPr>
          <a:xfrm>
            <a:off x="6030907" y="1127700"/>
            <a:ext cx="2771464" cy="523220"/>
          </a:xfrm>
          <a:prstGeom prst="rect">
            <a:avLst/>
          </a:prstGeom>
        </p:spPr>
        <p:txBody>
          <a:bodyPr wrap="none">
            <a:spAutoFit/>
          </a:bodyPr>
          <a:lstStyle/>
          <a:p>
            <a:r>
              <a:rPr lang="en-US" altLang="zh-CN" sz="2800" b="1" dirty="0" smtClean="0">
                <a:solidFill>
                  <a:srgbClr val="FF0000"/>
                </a:solidFill>
                <a:effectLst>
                  <a:outerShdw blurRad="38100" dist="38100" dir="2700000" algn="tl">
                    <a:srgbClr val="000000">
                      <a:alpha val="43137"/>
                    </a:srgbClr>
                  </a:outerShdw>
                </a:effectLst>
              </a:rPr>
              <a:t>Most informative</a:t>
            </a:r>
            <a:endParaRPr lang="zh-CN" altLang="en-US" sz="2800" b="1" dirty="0">
              <a:solidFill>
                <a:srgbClr val="FF0000"/>
              </a:solidFill>
              <a:effectLst>
                <a:outerShdw blurRad="38100" dist="38100" dir="2700000" algn="tl">
                  <a:srgbClr val="000000">
                    <a:alpha val="43137"/>
                  </a:srgbClr>
                </a:outerShdw>
              </a:effectLst>
            </a:endParaRPr>
          </a:p>
        </p:txBody>
      </p:sp>
      <p:sp>
        <p:nvSpPr>
          <p:cNvPr id="10" name="矩形 9"/>
          <p:cNvSpPr/>
          <p:nvPr/>
        </p:nvSpPr>
        <p:spPr>
          <a:xfrm>
            <a:off x="251520" y="1115922"/>
            <a:ext cx="2776273" cy="523220"/>
          </a:xfrm>
          <a:prstGeom prst="rect">
            <a:avLst/>
          </a:prstGeom>
        </p:spPr>
        <p:txBody>
          <a:bodyPr wrap="none">
            <a:spAutoFit/>
          </a:bodyPr>
          <a:lstStyle/>
          <a:p>
            <a:r>
              <a:rPr lang="en-US" altLang="zh-CN" sz="2800" b="1" dirty="0" smtClean="0">
                <a:solidFill>
                  <a:srgbClr val="7030A0"/>
                </a:solidFill>
                <a:effectLst>
                  <a:outerShdw blurRad="38100" dist="38100" dir="2700000" algn="tl">
                    <a:srgbClr val="000000">
                      <a:alpha val="43137"/>
                    </a:srgbClr>
                  </a:outerShdw>
                </a:effectLst>
              </a:rPr>
              <a:t>Least informative</a:t>
            </a:r>
            <a:endParaRPr lang="zh-CN" altLang="en-US" sz="2800" b="1" dirty="0">
              <a:solidFill>
                <a:srgbClr val="7030A0"/>
              </a:solidFill>
              <a:effectLst>
                <a:outerShdw blurRad="38100" dist="38100" dir="2700000" algn="tl">
                  <a:srgbClr val="000000">
                    <a:alpha val="43137"/>
                  </a:srgbClr>
                </a:outerShdw>
              </a:effectLst>
            </a:endParaRPr>
          </a:p>
        </p:txBody>
      </p:sp>
      <p:graphicFrame>
        <p:nvGraphicFramePr>
          <p:cNvPr id="11" name="图示 10"/>
          <p:cNvGraphicFramePr/>
          <p:nvPr>
            <p:extLst>
              <p:ext uri="{D42A27DB-BD31-4B8C-83A1-F6EECF244321}">
                <p14:modId xmlns:p14="http://schemas.microsoft.com/office/powerpoint/2010/main" val="3246546984"/>
              </p:ext>
            </p:extLst>
          </p:nvPr>
        </p:nvGraphicFramePr>
        <p:xfrm>
          <a:off x="5993" y="3782815"/>
          <a:ext cx="2664296" cy="173283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2" name="图示 11"/>
          <p:cNvGraphicFramePr/>
          <p:nvPr>
            <p:extLst>
              <p:ext uri="{D42A27DB-BD31-4B8C-83A1-F6EECF244321}">
                <p14:modId xmlns:p14="http://schemas.microsoft.com/office/powerpoint/2010/main" val="1239089007"/>
              </p:ext>
            </p:extLst>
          </p:nvPr>
        </p:nvGraphicFramePr>
        <p:xfrm>
          <a:off x="3366611" y="3821651"/>
          <a:ext cx="2664296" cy="173283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3" name="虚尾箭头 12"/>
          <p:cNvSpPr/>
          <p:nvPr/>
        </p:nvSpPr>
        <p:spPr>
          <a:xfrm rot="16200000">
            <a:off x="2087217" y="4502895"/>
            <a:ext cx="1152128" cy="432048"/>
          </a:xfrm>
          <a:prstGeom prst="strip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5" name="虚尾箭头 14"/>
          <p:cNvSpPr/>
          <p:nvPr/>
        </p:nvSpPr>
        <p:spPr>
          <a:xfrm rot="16200000">
            <a:off x="5023068" y="4502895"/>
            <a:ext cx="1152128" cy="432048"/>
          </a:xfrm>
          <a:prstGeom prst="strip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aphicFrame>
        <p:nvGraphicFramePr>
          <p:cNvPr id="16" name="图示 15"/>
          <p:cNvGraphicFramePr/>
          <p:nvPr>
            <p:extLst>
              <p:ext uri="{D42A27DB-BD31-4B8C-83A1-F6EECF244321}">
                <p14:modId xmlns:p14="http://schemas.microsoft.com/office/powerpoint/2010/main" val="1394039199"/>
              </p:ext>
            </p:extLst>
          </p:nvPr>
        </p:nvGraphicFramePr>
        <p:xfrm>
          <a:off x="6270689" y="3751966"/>
          <a:ext cx="2664296" cy="1732838"/>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
        <p:nvSpPr>
          <p:cNvPr id="17" name="虚尾箭头 16"/>
          <p:cNvSpPr/>
          <p:nvPr/>
        </p:nvSpPr>
        <p:spPr>
          <a:xfrm rot="16200000">
            <a:off x="7840849" y="4472046"/>
            <a:ext cx="1152128" cy="432048"/>
          </a:xfrm>
          <a:prstGeom prst="strip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095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519459392"/>
              </p:ext>
            </p:extLst>
          </p:nvPr>
        </p:nvGraphicFramePr>
        <p:xfrm>
          <a:off x="59254" y="1013900"/>
          <a:ext cx="2664296" cy="1732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50237424"/>
              </p:ext>
            </p:extLst>
          </p:nvPr>
        </p:nvGraphicFramePr>
        <p:xfrm>
          <a:off x="3419872" y="1052736"/>
          <a:ext cx="2664296" cy="17328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虚尾箭头 5"/>
          <p:cNvSpPr/>
          <p:nvPr/>
        </p:nvSpPr>
        <p:spPr>
          <a:xfrm rot="16200000">
            <a:off x="2140478" y="1733980"/>
            <a:ext cx="1152128" cy="432048"/>
          </a:xfrm>
          <a:prstGeom prst="strip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虚尾箭头 6"/>
          <p:cNvSpPr/>
          <p:nvPr/>
        </p:nvSpPr>
        <p:spPr>
          <a:xfrm rot="5400000">
            <a:off x="5076329" y="1733980"/>
            <a:ext cx="1152128" cy="432048"/>
          </a:xfrm>
          <a:prstGeom prst="strip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aphicFrame>
        <p:nvGraphicFramePr>
          <p:cNvPr id="8" name="图示 7"/>
          <p:cNvGraphicFramePr/>
          <p:nvPr>
            <p:extLst>
              <p:ext uri="{D42A27DB-BD31-4B8C-83A1-F6EECF244321}">
                <p14:modId xmlns:p14="http://schemas.microsoft.com/office/powerpoint/2010/main" val="2623733388"/>
              </p:ext>
            </p:extLst>
          </p:nvPr>
        </p:nvGraphicFramePr>
        <p:xfrm>
          <a:off x="6323950" y="983051"/>
          <a:ext cx="2664296" cy="173283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 name="虚尾箭头 8"/>
          <p:cNvSpPr/>
          <p:nvPr/>
        </p:nvSpPr>
        <p:spPr>
          <a:xfrm rot="16200000">
            <a:off x="7894110" y="1703131"/>
            <a:ext cx="1152128" cy="432048"/>
          </a:xfrm>
          <a:prstGeom prst="strip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aphicFrame>
        <p:nvGraphicFramePr>
          <p:cNvPr id="10" name="图示 9"/>
          <p:cNvGraphicFramePr/>
          <p:nvPr>
            <p:extLst>
              <p:ext uri="{D42A27DB-BD31-4B8C-83A1-F6EECF244321}">
                <p14:modId xmlns:p14="http://schemas.microsoft.com/office/powerpoint/2010/main" val="18636295"/>
              </p:ext>
            </p:extLst>
          </p:nvPr>
        </p:nvGraphicFramePr>
        <p:xfrm>
          <a:off x="8990" y="4038236"/>
          <a:ext cx="2664296" cy="173283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1" name="图示 10"/>
          <p:cNvGraphicFramePr/>
          <p:nvPr>
            <p:extLst>
              <p:ext uri="{D42A27DB-BD31-4B8C-83A1-F6EECF244321}">
                <p14:modId xmlns:p14="http://schemas.microsoft.com/office/powerpoint/2010/main" val="1687837343"/>
              </p:ext>
            </p:extLst>
          </p:nvPr>
        </p:nvGraphicFramePr>
        <p:xfrm>
          <a:off x="3369608" y="4077072"/>
          <a:ext cx="2664296" cy="173283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12" name="虚尾箭头 11"/>
          <p:cNvSpPr/>
          <p:nvPr/>
        </p:nvSpPr>
        <p:spPr>
          <a:xfrm rot="16200000">
            <a:off x="2090214" y="4758316"/>
            <a:ext cx="1152128" cy="432048"/>
          </a:xfrm>
          <a:prstGeom prst="strip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3" name="虚尾箭头 12"/>
          <p:cNvSpPr/>
          <p:nvPr/>
        </p:nvSpPr>
        <p:spPr>
          <a:xfrm rot="16200000">
            <a:off x="5026065" y="4758316"/>
            <a:ext cx="1152128" cy="432048"/>
          </a:xfrm>
          <a:prstGeom prst="strip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aphicFrame>
        <p:nvGraphicFramePr>
          <p:cNvPr id="14" name="图示 13"/>
          <p:cNvGraphicFramePr/>
          <p:nvPr>
            <p:extLst>
              <p:ext uri="{D42A27DB-BD31-4B8C-83A1-F6EECF244321}">
                <p14:modId xmlns:p14="http://schemas.microsoft.com/office/powerpoint/2010/main" val="2680037257"/>
              </p:ext>
            </p:extLst>
          </p:nvPr>
        </p:nvGraphicFramePr>
        <p:xfrm>
          <a:off x="6273686" y="4007387"/>
          <a:ext cx="2664296" cy="173283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15" name="虚尾箭头 14"/>
          <p:cNvSpPr/>
          <p:nvPr/>
        </p:nvSpPr>
        <p:spPr>
          <a:xfrm rot="16200000">
            <a:off x="7843846" y="4727467"/>
            <a:ext cx="1152128" cy="432048"/>
          </a:xfrm>
          <a:prstGeom prst="strip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nvGrpSpPr>
          <p:cNvPr id="16" name="组合 15"/>
          <p:cNvGrpSpPr/>
          <p:nvPr/>
        </p:nvGrpSpPr>
        <p:grpSpPr>
          <a:xfrm>
            <a:off x="340482" y="188640"/>
            <a:ext cx="8280920" cy="694415"/>
            <a:chOff x="0" y="51355"/>
            <a:chExt cx="8280920" cy="767520"/>
          </a:xfrm>
        </p:grpSpPr>
        <p:sp>
          <p:nvSpPr>
            <p:cNvPr id="17" name="圆角矩形 16"/>
            <p:cNvSpPr/>
            <p:nvPr/>
          </p:nvSpPr>
          <p:spPr>
            <a:xfrm>
              <a:off x="0" y="51355"/>
              <a:ext cx="8280920" cy="76752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8" name="圆角矩形 4"/>
            <p:cNvSpPr/>
            <p:nvPr/>
          </p:nvSpPr>
          <p:spPr>
            <a:xfrm>
              <a:off x="37467" y="88822"/>
              <a:ext cx="8205986"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b="1" kern="1200" dirty="0" smtClean="0"/>
                <a:t>In an estimation-theoretic context</a:t>
              </a:r>
              <a:endParaRPr lang="zh-CN" sz="3200" b="1" kern="1200" dirty="0"/>
            </a:p>
          </p:txBody>
        </p:sp>
      </p:grpSp>
      <p:grpSp>
        <p:nvGrpSpPr>
          <p:cNvPr id="19" name="组合 18"/>
          <p:cNvGrpSpPr/>
          <p:nvPr/>
        </p:nvGrpSpPr>
        <p:grpSpPr>
          <a:xfrm>
            <a:off x="340482" y="3045240"/>
            <a:ext cx="8371978" cy="767520"/>
            <a:chOff x="0" y="216955"/>
            <a:chExt cx="8280920" cy="767520"/>
          </a:xfrm>
        </p:grpSpPr>
        <p:sp>
          <p:nvSpPr>
            <p:cNvPr id="20" name="圆角矩形 19"/>
            <p:cNvSpPr/>
            <p:nvPr/>
          </p:nvSpPr>
          <p:spPr>
            <a:xfrm>
              <a:off x="0" y="216955"/>
              <a:ext cx="8280920" cy="767520"/>
            </a:xfrm>
            <a:prstGeom prst="round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21" name="圆角矩形 4"/>
            <p:cNvSpPr/>
            <p:nvPr/>
          </p:nvSpPr>
          <p:spPr>
            <a:xfrm>
              <a:off x="37467" y="254422"/>
              <a:ext cx="8205986"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altLang="zh-CN" sz="3200" b="1" kern="1200" dirty="0" smtClean="0"/>
                <a:t>In a communication context</a:t>
              </a:r>
              <a:endParaRPr lang="zh-CN" sz="3200" b="1" kern="1200" dirty="0"/>
            </a:p>
          </p:txBody>
        </p:sp>
      </p:grpSp>
    </p:spTree>
    <p:extLst>
      <p:ext uri="{BB962C8B-B14F-4D97-AF65-F5344CB8AC3E}">
        <p14:creationId xmlns:p14="http://schemas.microsoft.com/office/powerpoint/2010/main" val="1325950589"/>
      </p:ext>
    </p:extLst>
  </p:cSld>
  <p:clrMapOvr>
    <a:masterClrMapping/>
  </p:clrMapOvr>
  <p:transition spd="slow">
    <p:comb dir="ver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79512" y="116632"/>
            <a:ext cx="8784976" cy="2808312"/>
          </a:xfrm>
          <a:prstGeom prst="roundRect">
            <a:avLst>
              <a:gd name="adj" fmla="val 9779"/>
            </a:avLst>
          </a:prstGeom>
          <a:solidFill>
            <a:schemeClr val="accent5">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schemeClr val="bg2">
                  <a:lumMod val="90000"/>
                </a:schemeClr>
              </a:solidFill>
            </a:endParaRPr>
          </a:p>
        </p:txBody>
      </p:sp>
      <p:graphicFrame>
        <p:nvGraphicFramePr>
          <p:cNvPr id="4" name="图示 3"/>
          <p:cNvGraphicFramePr/>
          <p:nvPr>
            <p:extLst>
              <p:ext uri="{D42A27DB-BD31-4B8C-83A1-F6EECF244321}">
                <p14:modId xmlns:p14="http://schemas.microsoft.com/office/powerpoint/2010/main" val="3895380133"/>
              </p:ext>
            </p:extLst>
          </p:nvPr>
        </p:nvGraphicFramePr>
        <p:xfrm>
          <a:off x="59254" y="1013900"/>
          <a:ext cx="2664296" cy="1732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1171658563"/>
              </p:ext>
            </p:extLst>
          </p:nvPr>
        </p:nvGraphicFramePr>
        <p:xfrm>
          <a:off x="3419872" y="1052736"/>
          <a:ext cx="2664296" cy="17328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虚尾箭头 5"/>
          <p:cNvSpPr/>
          <p:nvPr/>
        </p:nvSpPr>
        <p:spPr>
          <a:xfrm rot="16200000">
            <a:off x="2140478" y="1733980"/>
            <a:ext cx="1152128" cy="432048"/>
          </a:xfrm>
          <a:prstGeom prst="strip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虚尾箭头 6"/>
          <p:cNvSpPr/>
          <p:nvPr/>
        </p:nvSpPr>
        <p:spPr>
          <a:xfrm rot="5400000">
            <a:off x="5076329" y="1733980"/>
            <a:ext cx="1152128" cy="432048"/>
          </a:xfrm>
          <a:prstGeom prst="strip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aphicFrame>
        <p:nvGraphicFramePr>
          <p:cNvPr id="8" name="图示 7"/>
          <p:cNvGraphicFramePr/>
          <p:nvPr>
            <p:extLst>
              <p:ext uri="{D42A27DB-BD31-4B8C-83A1-F6EECF244321}">
                <p14:modId xmlns:p14="http://schemas.microsoft.com/office/powerpoint/2010/main" val="3323933384"/>
              </p:ext>
            </p:extLst>
          </p:nvPr>
        </p:nvGraphicFramePr>
        <p:xfrm>
          <a:off x="6323950" y="983051"/>
          <a:ext cx="2664296" cy="173283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 name="虚尾箭头 8"/>
          <p:cNvSpPr/>
          <p:nvPr/>
        </p:nvSpPr>
        <p:spPr>
          <a:xfrm rot="16200000">
            <a:off x="7894110" y="1703131"/>
            <a:ext cx="1152128" cy="432048"/>
          </a:xfrm>
          <a:prstGeom prst="strip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nvGrpSpPr>
          <p:cNvPr id="16" name="组合 15"/>
          <p:cNvGrpSpPr/>
          <p:nvPr/>
        </p:nvGrpSpPr>
        <p:grpSpPr>
          <a:xfrm>
            <a:off x="340482" y="188640"/>
            <a:ext cx="8280920" cy="694415"/>
            <a:chOff x="0" y="51355"/>
            <a:chExt cx="8280920" cy="767520"/>
          </a:xfrm>
        </p:grpSpPr>
        <p:sp>
          <p:nvSpPr>
            <p:cNvPr id="17" name="圆角矩形 16"/>
            <p:cNvSpPr/>
            <p:nvPr/>
          </p:nvSpPr>
          <p:spPr>
            <a:xfrm>
              <a:off x="0" y="51355"/>
              <a:ext cx="8280920" cy="76752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8" name="圆角矩形 4"/>
            <p:cNvSpPr/>
            <p:nvPr/>
          </p:nvSpPr>
          <p:spPr>
            <a:xfrm>
              <a:off x="37467" y="88822"/>
              <a:ext cx="8205986"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b="1" kern="1200" dirty="0" smtClean="0"/>
                <a:t>In an estimation-theoretic context</a:t>
              </a:r>
              <a:endParaRPr lang="zh-CN" sz="3200" b="1" kern="1200" dirty="0"/>
            </a:p>
          </p:txBody>
        </p:sp>
      </p:grpSp>
      <p:pic>
        <p:nvPicPr>
          <p:cNvPr id="9218" name="Picture 2" descr="C:\Users\samuel\Downloads\1365164456_haha.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7544" y="4005064"/>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31840" y="4149080"/>
            <a:ext cx="5338334" cy="1446550"/>
          </a:xfrm>
          <a:prstGeom prst="rect">
            <a:avLst/>
          </a:prstGeom>
          <a:noFill/>
        </p:spPr>
        <p:txBody>
          <a:bodyPr wrap="square" rtlCol="0">
            <a:spAutoFit/>
          </a:bodyPr>
          <a:lstStyle/>
          <a:p>
            <a:r>
              <a:rPr lang="en-US" altLang="zh-CN" sz="4400" dirty="0" smtClean="0">
                <a:solidFill>
                  <a:srgbClr val="FF0000"/>
                </a:solidFill>
                <a:effectLst>
                  <a:outerShdw blurRad="38100" dist="38100" dir="2700000" algn="tl">
                    <a:srgbClr val="000000">
                      <a:alpha val="43137"/>
                    </a:srgbClr>
                  </a:outerShdw>
                </a:effectLst>
                <a:latin typeface="Impact" pitchFamily="34" charset="0"/>
              </a:rPr>
              <a:t>Localization complies with this rule!</a:t>
            </a:r>
            <a:endParaRPr lang="zh-CN" altLang="en-US" sz="4400" dirty="0">
              <a:solidFill>
                <a:srgbClr val="FF0000"/>
              </a:solidFill>
              <a:effectLst>
                <a:outerShdw blurRad="38100" dist="38100" dir="2700000" algn="tl">
                  <a:srgbClr val="000000">
                    <a:alpha val="43137"/>
                  </a:srgbClr>
                </a:outerShdw>
              </a:effectLst>
              <a:latin typeface="Impact" pitchFamily="34" charset="0"/>
            </a:endParaRPr>
          </a:p>
        </p:txBody>
      </p:sp>
    </p:spTree>
    <p:extLst>
      <p:ext uri="{BB962C8B-B14F-4D97-AF65-F5344CB8AC3E}">
        <p14:creationId xmlns:p14="http://schemas.microsoft.com/office/powerpoint/2010/main" val="268059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79512" y="116632"/>
            <a:ext cx="8784976" cy="2808312"/>
          </a:xfrm>
          <a:prstGeom prst="roundRect">
            <a:avLst>
              <a:gd name="adj" fmla="val 9779"/>
            </a:avLst>
          </a:prstGeom>
          <a:solidFill>
            <a:schemeClr val="accent5">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schemeClr val="bg2">
                  <a:lumMod val="90000"/>
                </a:schemeClr>
              </a:solidFill>
            </a:endParaRPr>
          </a:p>
        </p:txBody>
      </p:sp>
      <p:graphicFrame>
        <p:nvGraphicFramePr>
          <p:cNvPr id="4" name="图示 3"/>
          <p:cNvGraphicFramePr/>
          <p:nvPr>
            <p:extLst>
              <p:ext uri="{D42A27DB-BD31-4B8C-83A1-F6EECF244321}">
                <p14:modId xmlns:p14="http://schemas.microsoft.com/office/powerpoint/2010/main" val="4067550041"/>
              </p:ext>
            </p:extLst>
          </p:nvPr>
        </p:nvGraphicFramePr>
        <p:xfrm>
          <a:off x="59254" y="1013900"/>
          <a:ext cx="2664296" cy="1732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111910737"/>
              </p:ext>
            </p:extLst>
          </p:nvPr>
        </p:nvGraphicFramePr>
        <p:xfrm>
          <a:off x="3419872" y="1052736"/>
          <a:ext cx="2664296" cy="17328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虚尾箭头 5"/>
          <p:cNvSpPr/>
          <p:nvPr/>
        </p:nvSpPr>
        <p:spPr>
          <a:xfrm rot="16200000">
            <a:off x="2140478" y="1733980"/>
            <a:ext cx="1152128" cy="432048"/>
          </a:xfrm>
          <a:prstGeom prst="strip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虚尾箭头 6"/>
          <p:cNvSpPr/>
          <p:nvPr/>
        </p:nvSpPr>
        <p:spPr>
          <a:xfrm rot="5400000">
            <a:off x="5076329" y="1733980"/>
            <a:ext cx="1152128" cy="432048"/>
          </a:xfrm>
          <a:prstGeom prst="strip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aphicFrame>
        <p:nvGraphicFramePr>
          <p:cNvPr id="8" name="图示 7"/>
          <p:cNvGraphicFramePr/>
          <p:nvPr>
            <p:extLst>
              <p:ext uri="{D42A27DB-BD31-4B8C-83A1-F6EECF244321}">
                <p14:modId xmlns:p14="http://schemas.microsoft.com/office/powerpoint/2010/main" val="3835185742"/>
              </p:ext>
            </p:extLst>
          </p:nvPr>
        </p:nvGraphicFramePr>
        <p:xfrm>
          <a:off x="6323950" y="983051"/>
          <a:ext cx="2664296" cy="173283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 name="虚尾箭头 8"/>
          <p:cNvSpPr/>
          <p:nvPr/>
        </p:nvSpPr>
        <p:spPr>
          <a:xfrm rot="16200000">
            <a:off x="7894110" y="1703131"/>
            <a:ext cx="1152128" cy="432048"/>
          </a:xfrm>
          <a:prstGeom prst="strip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nvGrpSpPr>
          <p:cNvPr id="16" name="组合 15"/>
          <p:cNvGrpSpPr/>
          <p:nvPr/>
        </p:nvGrpSpPr>
        <p:grpSpPr>
          <a:xfrm>
            <a:off x="340482" y="188640"/>
            <a:ext cx="8280920" cy="694415"/>
            <a:chOff x="0" y="51355"/>
            <a:chExt cx="8280920" cy="767520"/>
          </a:xfrm>
        </p:grpSpPr>
        <p:sp>
          <p:nvSpPr>
            <p:cNvPr id="17" name="圆角矩形 16"/>
            <p:cNvSpPr/>
            <p:nvPr/>
          </p:nvSpPr>
          <p:spPr>
            <a:xfrm>
              <a:off x="0" y="51355"/>
              <a:ext cx="8280920" cy="76752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8" name="圆角矩形 4"/>
            <p:cNvSpPr/>
            <p:nvPr/>
          </p:nvSpPr>
          <p:spPr>
            <a:xfrm>
              <a:off x="37467" y="88822"/>
              <a:ext cx="8205986"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b="1" kern="1200" dirty="0" smtClean="0"/>
                <a:t>In an estimation-theoretic context</a:t>
              </a:r>
              <a:endParaRPr lang="zh-CN" sz="3200" b="1" kern="1200" dirty="0"/>
            </a:p>
          </p:txBody>
        </p:sp>
      </p:grpSp>
      <p:grpSp>
        <p:nvGrpSpPr>
          <p:cNvPr id="14" name="组合 13"/>
          <p:cNvGrpSpPr/>
          <p:nvPr/>
        </p:nvGrpSpPr>
        <p:grpSpPr>
          <a:xfrm>
            <a:off x="1013606" y="3861048"/>
            <a:ext cx="7223201" cy="2160240"/>
            <a:chOff x="940865" y="0"/>
            <a:chExt cx="7223201" cy="1006260"/>
          </a:xfrm>
          <a:scene3d>
            <a:camera prst="orthographicFront"/>
            <a:lightRig rig="flat" dir="t"/>
          </a:scene3d>
        </p:grpSpPr>
        <p:sp>
          <p:nvSpPr>
            <p:cNvPr id="15" name="圆角矩形 14"/>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9"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kern="1200" dirty="0" smtClean="0"/>
                <a:t>Let’s demonstrate the rule with robot motion! </a:t>
              </a:r>
              <a:endParaRPr lang="zh-CN" sz="5100" kern="1200" dirty="0"/>
            </a:p>
          </p:txBody>
        </p:sp>
      </p:grpSp>
    </p:spTree>
    <p:extLst>
      <p:ext uri="{BB962C8B-B14F-4D97-AF65-F5344CB8AC3E}">
        <p14:creationId xmlns:p14="http://schemas.microsoft.com/office/powerpoint/2010/main" val="140888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39552" y="548680"/>
            <a:ext cx="8280920" cy="4896544"/>
          </a:xfrm>
          <a:prstGeom prst="roundRect">
            <a:avLst>
              <a:gd name="adj" fmla="val 6449"/>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三十二角星 8"/>
          <p:cNvSpPr/>
          <p:nvPr/>
        </p:nvSpPr>
        <p:spPr>
          <a:xfrm>
            <a:off x="7380312" y="5171906"/>
            <a:ext cx="1602210"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P7</a:t>
            </a:r>
            <a:endParaRPr lang="zh-CN" altLang="en-US" sz="4400" b="1" dirty="0"/>
          </a:p>
        </p:txBody>
      </p:sp>
      <p:sp>
        <p:nvSpPr>
          <p:cNvPr id="3" name="矩形 2"/>
          <p:cNvSpPr/>
          <p:nvPr/>
        </p:nvSpPr>
        <p:spPr>
          <a:xfrm>
            <a:off x="334248" y="1011793"/>
            <a:ext cx="8568952" cy="3970318"/>
          </a:xfrm>
          <a:prstGeom prst="rect">
            <a:avLst/>
          </a:prstGeom>
        </p:spPr>
        <p:txBody>
          <a:bodyPr wrap="square">
            <a:spAutoFit/>
          </a:bodyPr>
          <a:lstStyle/>
          <a:p>
            <a:r>
              <a:rPr lang="en-US" altLang="zh-CN" dirty="0">
                <a:solidFill>
                  <a:srgbClr val="000000"/>
                </a:solidFill>
                <a:latin typeface="Courier New"/>
              </a:rPr>
              <a:t> </a:t>
            </a:r>
            <a:r>
              <a:rPr lang="en-US" altLang="zh-CN" dirty="0" smtClean="0">
                <a:solidFill>
                  <a:srgbClr val="000000"/>
                </a:solidFill>
                <a:latin typeface="Courier New"/>
              </a:rPr>
              <a:t>   entropy </a:t>
            </a:r>
            <a:r>
              <a:rPr lang="en-US" altLang="zh-CN" dirty="0">
                <a:solidFill>
                  <a:srgbClr val="000000"/>
                </a:solidFill>
                <a:latin typeface="Courier New"/>
              </a:rPr>
              <a:t>= zeros(1, step);</a:t>
            </a:r>
          </a:p>
          <a:p>
            <a:r>
              <a:rPr lang="en-US" altLang="zh-CN" dirty="0">
                <a:solidFill>
                  <a:srgbClr val="000000"/>
                </a:solidFill>
                <a:latin typeface="Courier New"/>
              </a:rPr>
              <a:t>    </a:t>
            </a:r>
            <a:r>
              <a:rPr lang="en-US" altLang="zh-CN" dirty="0">
                <a:solidFill>
                  <a:srgbClr val="0000FF"/>
                </a:solidFill>
                <a:latin typeface="Courier New"/>
              </a:rPr>
              <a:t>for</a:t>
            </a:r>
            <a:r>
              <a:rPr lang="en-US" altLang="zh-CN" dirty="0">
                <a:solidFill>
                  <a:srgbClr val="000000"/>
                </a:solidFill>
                <a:latin typeface="Courier New"/>
              </a:rPr>
              <a:t> </a:t>
            </a:r>
            <a:r>
              <a:rPr lang="en-US" altLang="zh-CN" dirty="0" err="1">
                <a:solidFill>
                  <a:srgbClr val="000000"/>
                </a:solidFill>
                <a:latin typeface="Courier New"/>
              </a:rPr>
              <a:t>i</a:t>
            </a:r>
            <a:r>
              <a:rPr lang="en-US" altLang="zh-CN" dirty="0">
                <a:solidFill>
                  <a:srgbClr val="000000"/>
                </a:solidFill>
                <a:latin typeface="Courier New"/>
              </a:rPr>
              <a:t> = 1 : step</a:t>
            </a:r>
          </a:p>
          <a:p>
            <a:r>
              <a:rPr lang="en-US" altLang="zh-CN" dirty="0">
                <a:solidFill>
                  <a:srgbClr val="000000"/>
                </a:solidFill>
                <a:latin typeface="Courier New"/>
              </a:rPr>
              <a:t>        p = move(p, u, </a:t>
            </a:r>
            <a:r>
              <a:rPr lang="en-US" altLang="zh-CN" dirty="0" err="1">
                <a:solidFill>
                  <a:srgbClr val="000000"/>
                </a:solidFill>
                <a:latin typeface="Courier New"/>
              </a:rPr>
              <a:t>pExact</a:t>
            </a:r>
            <a:r>
              <a:rPr lang="en-US" altLang="zh-CN" dirty="0">
                <a:solidFill>
                  <a:srgbClr val="000000"/>
                </a:solidFill>
                <a:latin typeface="Courier New"/>
              </a:rPr>
              <a:t>, </a:t>
            </a:r>
            <a:r>
              <a:rPr lang="en-US" altLang="zh-CN" dirty="0" err="1">
                <a:solidFill>
                  <a:srgbClr val="000000"/>
                </a:solidFill>
                <a:latin typeface="Courier New"/>
              </a:rPr>
              <a:t>pOvershoot</a:t>
            </a:r>
            <a:r>
              <a:rPr lang="en-US" altLang="zh-CN" dirty="0">
                <a:solidFill>
                  <a:srgbClr val="000000"/>
                </a:solidFill>
                <a:latin typeface="Courier New"/>
              </a:rPr>
              <a:t>, </a:t>
            </a:r>
            <a:r>
              <a:rPr lang="en-US" altLang="zh-CN" dirty="0" err="1">
                <a:solidFill>
                  <a:srgbClr val="000000"/>
                </a:solidFill>
                <a:latin typeface="Courier New"/>
              </a:rPr>
              <a:t>pUndershoot</a:t>
            </a:r>
            <a:r>
              <a:rPr lang="en-US" altLang="zh-CN" dirty="0">
                <a:solidFill>
                  <a:srgbClr val="000000"/>
                </a:solidFill>
                <a:latin typeface="Courier New"/>
              </a:rPr>
              <a:t>);</a:t>
            </a:r>
          </a:p>
          <a:p>
            <a:r>
              <a:rPr lang="en-US" altLang="zh-CN" dirty="0">
                <a:solidFill>
                  <a:srgbClr val="000000"/>
                </a:solidFill>
                <a:latin typeface="Courier New"/>
              </a:rPr>
              <a:t>        entropy(</a:t>
            </a:r>
            <a:r>
              <a:rPr lang="en-US" altLang="zh-CN" dirty="0" err="1">
                <a:solidFill>
                  <a:srgbClr val="000000"/>
                </a:solidFill>
                <a:latin typeface="Courier New"/>
              </a:rPr>
              <a:t>i</a:t>
            </a:r>
            <a:r>
              <a:rPr lang="en-US" altLang="zh-CN" dirty="0">
                <a:solidFill>
                  <a:srgbClr val="000000"/>
                </a:solidFill>
                <a:latin typeface="Courier New"/>
              </a:rPr>
              <a:t>) = -sum(p .* log2(p) );        </a:t>
            </a:r>
          </a:p>
          <a:p>
            <a:r>
              <a:rPr lang="en-US" altLang="zh-CN" dirty="0">
                <a:solidFill>
                  <a:srgbClr val="000000"/>
                </a:solidFill>
                <a:latin typeface="Courier New"/>
              </a:rPr>
              <a:t>        </a:t>
            </a:r>
            <a:r>
              <a:rPr lang="en-US" altLang="zh-CN" dirty="0" err="1">
                <a:solidFill>
                  <a:srgbClr val="000000"/>
                </a:solidFill>
                <a:latin typeface="Courier New"/>
              </a:rPr>
              <a:t>disp</a:t>
            </a:r>
            <a:r>
              <a:rPr lang="en-US" altLang="zh-CN" dirty="0">
                <a:solidFill>
                  <a:srgbClr val="000000"/>
                </a:solidFill>
                <a:latin typeface="Courier New"/>
              </a:rPr>
              <a:t>(</a:t>
            </a:r>
            <a:r>
              <a:rPr lang="en-US" altLang="zh-CN" dirty="0" err="1">
                <a:solidFill>
                  <a:srgbClr val="000000"/>
                </a:solidFill>
                <a:latin typeface="Courier New"/>
              </a:rPr>
              <a:t>i</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disp</a:t>
            </a:r>
            <a:r>
              <a:rPr lang="en-US" altLang="zh-CN" dirty="0">
                <a:solidFill>
                  <a:srgbClr val="000000"/>
                </a:solidFill>
                <a:latin typeface="Courier New"/>
              </a:rPr>
              <a:t>(p);</a:t>
            </a:r>
          </a:p>
          <a:p>
            <a:r>
              <a:rPr lang="en-US" altLang="zh-CN" dirty="0">
                <a:solidFill>
                  <a:srgbClr val="000000"/>
                </a:solidFill>
                <a:latin typeface="Courier New"/>
              </a:rPr>
              <a:t>    </a:t>
            </a:r>
            <a:r>
              <a:rPr lang="en-US" altLang="zh-CN" dirty="0">
                <a:solidFill>
                  <a:srgbClr val="0000FF"/>
                </a:solidFill>
                <a:latin typeface="Courier New"/>
              </a:rPr>
              <a:t>end</a:t>
            </a:r>
            <a:r>
              <a:rPr lang="en-US" altLang="zh-CN" dirty="0">
                <a:solidFill>
                  <a:srgbClr val="000000"/>
                </a:solidFill>
                <a:latin typeface="Courier New"/>
              </a:rPr>
              <a:t>  </a:t>
            </a:r>
          </a:p>
          <a:p>
            <a:r>
              <a:rPr lang="en-US" altLang="zh-CN" dirty="0">
                <a:solidFill>
                  <a:srgbClr val="000000"/>
                </a:solidFill>
                <a:latin typeface="Courier New"/>
              </a:rPr>
              <a:t>    h = figure(1);</a:t>
            </a:r>
          </a:p>
          <a:p>
            <a:r>
              <a:rPr lang="en-US" altLang="zh-CN" dirty="0">
                <a:solidFill>
                  <a:srgbClr val="000000"/>
                </a:solidFill>
                <a:latin typeface="Courier New"/>
              </a:rPr>
              <a:t>    hold </a:t>
            </a:r>
            <a:r>
              <a:rPr lang="en-US" altLang="zh-CN" dirty="0">
                <a:solidFill>
                  <a:srgbClr val="A020F0"/>
                </a:solidFill>
                <a:latin typeface="Courier New"/>
              </a:rPr>
              <a:t>on</a:t>
            </a:r>
            <a:r>
              <a:rPr lang="en-US" altLang="zh-CN" dirty="0">
                <a:solidFill>
                  <a:srgbClr val="000000"/>
                </a:solidFill>
                <a:latin typeface="Courier New"/>
              </a:rPr>
              <a:t>;    </a:t>
            </a:r>
          </a:p>
          <a:p>
            <a:r>
              <a:rPr lang="en-US" altLang="zh-CN" dirty="0">
                <a:solidFill>
                  <a:srgbClr val="000000"/>
                </a:solidFill>
                <a:latin typeface="Courier New"/>
              </a:rPr>
              <a:t>    </a:t>
            </a:r>
            <a:r>
              <a:rPr lang="en-US" altLang="zh-CN" dirty="0" smtClean="0">
                <a:solidFill>
                  <a:srgbClr val="000000"/>
                </a:solidFill>
                <a:latin typeface="Courier New"/>
              </a:rPr>
              <a:t>plot(1:step,entropy</a:t>
            </a:r>
            <a:r>
              <a:rPr lang="en-US" altLang="zh-CN" dirty="0">
                <a:solidFill>
                  <a:srgbClr val="000000"/>
                </a:solidFill>
                <a:latin typeface="Courier New"/>
              </a:rPr>
              <a:t>, </a:t>
            </a:r>
            <a:r>
              <a:rPr lang="en-US" altLang="zh-CN" dirty="0" smtClean="0">
                <a:solidFill>
                  <a:srgbClr val="A020F0"/>
                </a:solidFill>
                <a:latin typeface="Courier New"/>
              </a:rPr>
              <a:t>'-'</a:t>
            </a:r>
            <a:r>
              <a:rPr lang="en-US" altLang="zh-CN" dirty="0" smtClean="0">
                <a:solidFill>
                  <a:srgbClr val="000000"/>
                </a:solidFill>
                <a:latin typeface="Courier New"/>
              </a:rPr>
              <a:t>,</a:t>
            </a:r>
            <a:r>
              <a:rPr lang="en-US" altLang="zh-CN" dirty="0" smtClean="0">
                <a:solidFill>
                  <a:srgbClr val="A020F0"/>
                </a:solidFill>
                <a:latin typeface="Courier New"/>
              </a:rPr>
              <a:t>'</a:t>
            </a:r>
            <a:r>
              <a:rPr lang="en-US" altLang="zh-CN" dirty="0" err="1" smtClean="0">
                <a:solidFill>
                  <a:srgbClr val="A020F0"/>
                </a:solidFill>
                <a:latin typeface="Courier New"/>
              </a:rPr>
              <a:t>linewidth</a:t>
            </a:r>
            <a:r>
              <a:rPr lang="en-US" altLang="zh-CN" dirty="0">
                <a:solidFill>
                  <a:srgbClr val="A020F0"/>
                </a:solidFill>
                <a:latin typeface="Courier New"/>
              </a:rPr>
              <a:t>'</a:t>
            </a:r>
            <a:r>
              <a:rPr lang="en-US" altLang="zh-CN" dirty="0">
                <a:solidFill>
                  <a:srgbClr val="000000"/>
                </a:solidFill>
                <a:latin typeface="Courier New"/>
              </a:rPr>
              <a:t>, 2</a:t>
            </a:r>
            <a:r>
              <a:rPr lang="en-US" altLang="zh-CN" dirty="0" smtClean="0">
                <a:solidFill>
                  <a:srgbClr val="000000"/>
                </a:solidFill>
                <a:latin typeface="Courier New"/>
              </a:rPr>
              <a:t>,</a:t>
            </a:r>
            <a:r>
              <a:rPr lang="en-US" altLang="zh-CN" dirty="0" smtClean="0">
                <a:solidFill>
                  <a:srgbClr val="A020F0"/>
                </a:solidFill>
                <a:latin typeface="Courier New"/>
              </a:rPr>
              <a:t>'color</a:t>
            </a:r>
            <a:r>
              <a:rPr lang="en-US" altLang="zh-CN" dirty="0">
                <a:solidFill>
                  <a:srgbClr val="A020F0"/>
                </a:solidFill>
                <a:latin typeface="Courier New"/>
              </a:rPr>
              <a:t>'</a:t>
            </a:r>
            <a:r>
              <a:rPr lang="en-US" altLang="zh-CN" dirty="0">
                <a:solidFill>
                  <a:srgbClr val="000000"/>
                </a:solidFill>
                <a:latin typeface="Courier New"/>
              </a:rPr>
              <a:t>, </a:t>
            </a:r>
            <a:r>
              <a:rPr lang="en-US" altLang="zh-CN" dirty="0">
                <a:solidFill>
                  <a:srgbClr val="A020F0"/>
                </a:solidFill>
                <a:latin typeface="Courier New"/>
              </a:rPr>
              <a:t>'g'</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smtClean="0">
                <a:solidFill>
                  <a:srgbClr val="000000"/>
                </a:solidFill>
                <a:latin typeface="Courier New"/>
              </a:rPr>
              <a:t>plot(1:step,entropy</a:t>
            </a:r>
            <a:r>
              <a:rPr lang="en-US" altLang="zh-CN" dirty="0">
                <a:solidFill>
                  <a:srgbClr val="000000"/>
                </a:solidFill>
                <a:latin typeface="Courier New"/>
              </a:rPr>
              <a:t>, </a:t>
            </a:r>
            <a:r>
              <a:rPr lang="en-US" altLang="zh-CN" dirty="0" smtClean="0">
                <a:solidFill>
                  <a:srgbClr val="A020F0"/>
                </a:solidFill>
                <a:latin typeface="Courier New"/>
              </a:rPr>
              <a:t>'^'</a:t>
            </a:r>
            <a:r>
              <a:rPr lang="en-US" altLang="zh-CN" dirty="0" smtClean="0">
                <a:solidFill>
                  <a:srgbClr val="000000"/>
                </a:solidFill>
                <a:latin typeface="Courier New"/>
              </a:rPr>
              <a:t>,</a:t>
            </a:r>
            <a:r>
              <a:rPr lang="en-US" altLang="zh-CN" dirty="0" smtClean="0">
                <a:solidFill>
                  <a:srgbClr val="A020F0"/>
                </a:solidFill>
                <a:latin typeface="Courier New"/>
              </a:rPr>
              <a:t>'</a:t>
            </a:r>
            <a:r>
              <a:rPr lang="en-US" altLang="zh-CN" dirty="0" err="1" smtClean="0">
                <a:solidFill>
                  <a:srgbClr val="A020F0"/>
                </a:solidFill>
                <a:latin typeface="Courier New"/>
              </a:rPr>
              <a:t>linewidth</a:t>
            </a:r>
            <a:r>
              <a:rPr lang="en-US" altLang="zh-CN" dirty="0">
                <a:solidFill>
                  <a:srgbClr val="A020F0"/>
                </a:solidFill>
                <a:latin typeface="Courier New"/>
              </a:rPr>
              <a:t>'</a:t>
            </a:r>
            <a:r>
              <a:rPr lang="en-US" altLang="zh-CN" dirty="0">
                <a:solidFill>
                  <a:srgbClr val="000000"/>
                </a:solidFill>
                <a:latin typeface="Courier New"/>
              </a:rPr>
              <a:t>, 1.5</a:t>
            </a:r>
            <a:r>
              <a:rPr lang="en-US" altLang="zh-CN" dirty="0" smtClean="0">
                <a:solidFill>
                  <a:srgbClr val="000000"/>
                </a:solidFill>
                <a:latin typeface="Courier New"/>
              </a:rPr>
              <a:t>,</a:t>
            </a:r>
            <a:r>
              <a:rPr lang="en-US" altLang="zh-CN" dirty="0" smtClean="0">
                <a:solidFill>
                  <a:srgbClr val="A020F0"/>
                </a:solidFill>
                <a:latin typeface="Courier New"/>
              </a:rPr>
              <a:t>'color</a:t>
            </a:r>
            <a:r>
              <a:rPr lang="en-US" altLang="zh-CN" dirty="0">
                <a:solidFill>
                  <a:srgbClr val="A020F0"/>
                </a:solidFill>
                <a:latin typeface="Courier New"/>
              </a:rPr>
              <a:t>'</a:t>
            </a:r>
            <a:r>
              <a:rPr lang="en-US" altLang="zh-CN" dirty="0">
                <a:solidFill>
                  <a:srgbClr val="000000"/>
                </a:solidFill>
                <a:latin typeface="Courier New"/>
              </a:rPr>
              <a:t>, </a:t>
            </a:r>
            <a:r>
              <a:rPr lang="en-US" altLang="zh-CN" dirty="0">
                <a:solidFill>
                  <a:srgbClr val="A020F0"/>
                </a:solidFill>
                <a:latin typeface="Courier New"/>
              </a:rPr>
              <a:t>'r'</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xlabel</a:t>
            </a:r>
            <a:r>
              <a:rPr lang="en-US" altLang="zh-CN" dirty="0">
                <a:solidFill>
                  <a:srgbClr val="000000"/>
                </a:solidFill>
                <a:latin typeface="Courier New"/>
              </a:rPr>
              <a:t>(</a:t>
            </a:r>
            <a:r>
              <a:rPr lang="en-US" altLang="zh-CN" dirty="0">
                <a:solidFill>
                  <a:srgbClr val="A020F0"/>
                </a:solidFill>
                <a:latin typeface="Courier New"/>
              </a:rPr>
              <a:t>'Motion step'</a:t>
            </a:r>
            <a:r>
              <a:rPr lang="en-US" altLang="zh-CN" dirty="0">
                <a:solidFill>
                  <a:srgbClr val="000000"/>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ylabel</a:t>
            </a:r>
            <a:r>
              <a:rPr lang="en-US" altLang="zh-CN" dirty="0">
                <a:solidFill>
                  <a:srgbClr val="000000"/>
                </a:solidFill>
                <a:latin typeface="Courier New"/>
              </a:rPr>
              <a:t>(</a:t>
            </a:r>
            <a:r>
              <a:rPr lang="en-US" altLang="zh-CN" dirty="0">
                <a:solidFill>
                  <a:srgbClr val="A020F0"/>
                </a:solidFill>
                <a:latin typeface="Courier New"/>
              </a:rPr>
              <a:t>'Entropy'</a:t>
            </a:r>
            <a:r>
              <a:rPr lang="en-US" altLang="zh-CN" dirty="0">
                <a:solidFill>
                  <a:srgbClr val="000000"/>
                </a:solidFill>
                <a:latin typeface="Courier New"/>
              </a:rPr>
              <a:t>);</a:t>
            </a:r>
          </a:p>
          <a:p>
            <a:r>
              <a:rPr lang="en-US" altLang="zh-CN" dirty="0">
                <a:solidFill>
                  <a:srgbClr val="000000"/>
                </a:solidFill>
                <a:latin typeface="Courier New"/>
              </a:rPr>
              <a:t>    print(h, </a:t>
            </a:r>
            <a:r>
              <a:rPr lang="en-US" altLang="zh-CN" dirty="0">
                <a:solidFill>
                  <a:srgbClr val="A020F0"/>
                </a:solidFill>
                <a:latin typeface="Courier New"/>
              </a:rPr>
              <a:t>'-</a:t>
            </a:r>
            <a:r>
              <a:rPr lang="en-US" altLang="zh-CN" dirty="0" err="1">
                <a:solidFill>
                  <a:srgbClr val="A020F0"/>
                </a:solidFill>
                <a:latin typeface="Courier New"/>
              </a:rPr>
              <a:t>dpng</a:t>
            </a:r>
            <a:r>
              <a:rPr lang="en-US" altLang="zh-CN" dirty="0">
                <a:solidFill>
                  <a:srgbClr val="A020F0"/>
                </a:solidFill>
                <a:latin typeface="Courier New"/>
              </a:rPr>
              <a:t>'</a:t>
            </a:r>
            <a:r>
              <a:rPr lang="en-US" altLang="zh-CN" dirty="0">
                <a:solidFill>
                  <a:srgbClr val="000000"/>
                </a:solidFill>
                <a:latin typeface="Courier New"/>
              </a:rPr>
              <a:t>, </a:t>
            </a:r>
            <a:r>
              <a:rPr lang="en-US" altLang="zh-CN" dirty="0">
                <a:solidFill>
                  <a:srgbClr val="A020F0"/>
                </a:solidFill>
                <a:latin typeface="Courier New"/>
              </a:rPr>
              <a:t>'entropy.png'</a:t>
            </a:r>
            <a:r>
              <a:rPr lang="en-US" altLang="zh-CN" dirty="0">
                <a:solidFill>
                  <a:srgbClr val="000000"/>
                </a:solidFill>
                <a:latin typeface="Courier New"/>
              </a:rPr>
              <a:t>);</a:t>
            </a:r>
          </a:p>
        </p:txBody>
      </p:sp>
    </p:spTree>
    <p:extLst>
      <p:ext uri="{BB962C8B-B14F-4D97-AF65-F5344CB8AC3E}">
        <p14:creationId xmlns:p14="http://schemas.microsoft.com/office/powerpoint/2010/main" val="33796298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4) = 0.8*p(x_3)+0.1*p(x_4)+0.1*p(x_2)$&#10;&#10;&#10;\end{document}"/>
  <p:tag name="IGUANATEXSIZE" val="20"/>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equation}\nonumber&#10;H= -\Sigma p(x_i)\log_2 p(x_i)&#10;\end{equation}&#10;&#10;&#10;\end{document}"/>
  <p:tag name="IGUANATEXSIZE" val="20"/>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equation}\nonumber&#10;H= -\Sigma p(x_i)\log_2 p(x_i)&#10;\end{equation}&#10;&#10;&#10;\end{document}"/>
  <p:tag name="IGUANATEXSIZE" val="20"/>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20"/>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n$&#10;&#10;&#10;\end{document}"/>
  <p:tag name="IGUANATEXSIZE" val="2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2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n$&#10;&#10;&#10;\end{document}"/>
  <p:tag name="IGUANATEXSIZE" val="2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n$&#10;&#10;&#10;\end{document}"/>
  <p:tag name="IGUANATEXSIZE" val="2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n$&#10;&#10;&#10;\end{document}"/>
  <p:tag name="IGUANATEXSIZE" val="2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n$&#10;&#10;&#10;\end{document}"/>
  <p:tag name="IGUANATEXSIZE" val="2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2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 | z)$ &#10;&#10;&#10;\end{document}"/>
  <p:tag name="IGUANATEXSIZE" val="2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 | z)$ &#10;&#10;&#10;\end{document}"/>
  <p:tag name="IGUANATEXSIZE" val="2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 | z)$ &#10;&#10;&#10;\end{document}"/>
  <p:tag name="IGUANATEXSIZE" val="2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text{robot is at red cell} | z)=1/3$ &#10;&#10;&#10;\end{document}"/>
  <p:tag name="IGUANATEXSIZE" val="2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text{robot is at green cell} | z)=1/9$ &#10;&#10;&#10;\end{document}"/>
  <p:tag name="IGUANATEXSIZE" val="2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照片 - 垂直倒影">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照片 - 垂直倒影">
      <a:majorFont>
        <a:latin typeface="Gill Sans"/>
        <a:ea typeface="Heiti SC Light"/>
        <a:cs typeface="Heiti SC Light"/>
      </a:majorFont>
      <a:minorFont>
        <a:latin typeface="Gill Sans"/>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lnDef>
  </a:objectDefaults>
  <a:extraClrSchemeLst>
    <a:extraClrScheme>
      <a:clrScheme name="照片 - 垂直倒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10150</TotalTime>
  <Words>4153</Words>
  <Application>Microsoft Office PowerPoint</Application>
  <PresentationFormat>全屏显示(4:3)</PresentationFormat>
  <Paragraphs>848</Paragraphs>
  <Slides>141</Slides>
  <Notes>0</Notes>
  <HiddenSlides>0</HiddenSlides>
  <MMClips>1</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141</vt:i4>
      </vt:variant>
    </vt:vector>
  </HeadingPairs>
  <TitlesOfParts>
    <vt:vector size="161" baseType="lpstr">
      <vt:lpstr>Gill Sans</vt:lpstr>
      <vt:lpstr>Heiti SC Light</vt:lpstr>
      <vt:lpstr>宋体</vt:lpstr>
      <vt:lpstr>Arial</vt:lpstr>
      <vt:lpstr>Browallia New</vt:lpstr>
      <vt:lpstr>Calibri</vt:lpstr>
      <vt:lpstr>Candara</vt:lpstr>
      <vt:lpstr>Comic Sans MS</vt:lpstr>
      <vt:lpstr>Corbel</vt:lpstr>
      <vt:lpstr>Courier New</vt:lpstr>
      <vt:lpstr>Impact</vt:lpstr>
      <vt:lpstr>Tunga</vt:lpstr>
      <vt:lpstr>Wingdings</vt:lpstr>
      <vt:lpstr>1_Office 主题</vt:lpstr>
      <vt:lpstr>2_Office 主题</vt:lpstr>
      <vt:lpstr>3_Office 主题</vt:lpstr>
      <vt:lpstr>4_Office 主题</vt:lpstr>
      <vt:lpstr>5_Office 主题</vt:lpstr>
      <vt:lpstr>照片 - 垂直倒影</vt:lpstr>
      <vt:lpstr>6_Office 主题</vt:lpstr>
      <vt:lpstr>The Fundamental of  Mobile Robot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samuel</dc:creator>
  <cp:lastModifiedBy>Samuel</cp:lastModifiedBy>
  <cp:revision>512</cp:revision>
  <dcterms:created xsi:type="dcterms:W3CDTF">2013-03-12T03:45:40Z</dcterms:created>
  <dcterms:modified xsi:type="dcterms:W3CDTF">2013-10-28T06:54:06Z</dcterms:modified>
</cp:coreProperties>
</file>